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01" r:id="rId4"/>
    <p:sldMasterId id="2147484153" r:id="rId5"/>
    <p:sldMasterId id="2147484200" r:id="rId6"/>
    <p:sldMasterId id="2147484217" r:id="rId7"/>
    <p:sldMasterId id="2147484270" r:id="rId8"/>
  </p:sldMasterIdLst>
  <p:notesMasterIdLst>
    <p:notesMasterId r:id="rId71"/>
  </p:notesMasterIdLst>
  <p:handoutMasterIdLst>
    <p:handoutMasterId r:id="rId72"/>
  </p:handoutMasterIdLst>
  <p:sldIdLst>
    <p:sldId id="256" r:id="rId9"/>
    <p:sldId id="2147473770" r:id="rId10"/>
    <p:sldId id="2147473756" r:id="rId11"/>
    <p:sldId id="2147376839" r:id="rId12"/>
    <p:sldId id="2147473752" r:id="rId13"/>
    <p:sldId id="2147376841" r:id="rId14"/>
    <p:sldId id="2147473697" r:id="rId15"/>
    <p:sldId id="2147376843" r:id="rId16"/>
    <p:sldId id="2147473749" r:id="rId17"/>
    <p:sldId id="2147473753" r:id="rId18"/>
    <p:sldId id="2147473739" r:id="rId19"/>
    <p:sldId id="2147473725" r:id="rId20"/>
    <p:sldId id="2147473754" r:id="rId21"/>
    <p:sldId id="2147473744" r:id="rId22"/>
    <p:sldId id="2147473740" r:id="rId23"/>
    <p:sldId id="2147473731" r:id="rId24"/>
    <p:sldId id="2147473681" r:id="rId25"/>
    <p:sldId id="2147473750" r:id="rId26"/>
    <p:sldId id="2076137440" r:id="rId27"/>
    <p:sldId id="2147473664" r:id="rId28"/>
    <p:sldId id="2147473700" r:id="rId29"/>
    <p:sldId id="2147473722" r:id="rId30"/>
    <p:sldId id="2147473717" r:id="rId31"/>
    <p:sldId id="2147473683" r:id="rId32"/>
    <p:sldId id="2147473701" r:id="rId33"/>
    <p:sldId id="2147473706" r:id="rId34"/>
    <p:sldId id="2147473707" r:id="rId35"/>
    <p:sldId id="2147473703" r:id="rId36"/>
    <p:sldId id="2147473718" r:id="rId37"/>
    <p:sldId id="2147473719" r:id="rId38"/>
    <p:sldId id="2147473727" r:id="rId39"/>
    <p:sldId id="2147473665" r:id="rId40"/>
    <p:sldId id="2147473675" r:id="rId41"/>
    <p:sldId id="2147473721" r:id="rId42"/>
    <p:sldId id="2147473666" r:id="rId43"/>
    <p:sldId id="2147473708" r:id="rId44"/>
    <p:sldId id="2147473710" r:id="rId45"/>
    <p:sldId id="2147473711" r:id="rId46"/>
    <p:sldId id="2147473720" r:id="rId47"/>
    <p:sldId id="2147473743" r:id="rId48"/>
    <p:sldId id="2032" r:id="rId49"/>
    <p:sldId id="2147473715" r:id="rId50"/>
    <p:sldId id="2147473712" r:id="rId51"/>
    <p:sldId id="2147473751" r:id="rId52"/>
    <p:sldId id="2147473745" r:id="rId53"/>
    <p:sldId id="2147469949" r:id="rId54"/>
    <p:sldId id="2147470794" r:id="rId55"/>
    <p:sldId id="2147470796" r:id="rId56"/>
    <p:sldId id="2147470797" r:id="rId57"/>
    <p:sldId id="2147470798" r:id="rId58"/>
    <p:sldId id="2147469973" r:id="rId59"/>
    <p:sldId id="278" r:id="rId60"/>
    <p:sldId id="334" r:id="rId61"/>
    <p:sldId id="2147377033" r:id="rId62"/>
    <p:sldId id="333" r:id="rId63"/>
    <p:sldId id="2147469893" r:id="rId64"/>
    <p:sldId id="2147470795" r:id="rId65"/>
    <p:sldId id="2147473563" r:id="rId66"/>
    <p:sldId id="2147473730" r:id="rId67"/>
    <p:sldId id="2147473713" r:id="rId68"/>
    <p:sldId id="2147473772" r:id="rId69"/>
    <p:sldId id="2147473755" r:id="rId70"/>
  </p:sldIdLst>
  <p:sldSz cx="12192000" cy="6858000"/>
  <p:notesSz cx="6858000" cy="9144000"/>
  <p:embeddedFontLst>
    <p:embeddedFont>
      <p:font typeface="Arial Black" panose="020B0A04020102020204" pitchFamily="34" charset="0"/>
      <p:bold r:id="rId73"/>
    </p:embeddedFont>
    <p:embeddedFont>
      <p:font typeface="Arial Bold" panose="020B0704020202020204" pitchFamily="34" charset="0"/>
      <p:bold r:id="rId74"/>
    </p:embeddedFont>
    <p:embeddedFont>
      <p:font typeface="Ink Free" panose="03080402000500000000" pitchFamily="66" charset="0"/>
      <p:regular r:id="rId75"/>
    </p:embeddedFont>
    <p:embeddedFont>
      <p:font typeface="Montserrat" panose="00000500000000000000" pitchFamily="2" charset="0"/>
      <p:regular r:id="rId76"/>
      <p:bold r:id="rId77"/>
      <p:italic r:id="rId78"/>
      <p:boldItalic r:id="rId79"/>
    </p:embeddedFont>
    <p:embeddedFont>
      <p:font typeface="Open Sans Light" panose="020B0306030504020204" pitchFamily="34" charset="0"/>
      <p:regular r:id="rId80"/>
      <p: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4" userDrawn="1">
          <p15:clr>
            <a:srgbClr val="A4A3A4"/>
          </p15:clr>
        </p15:guide>
        <p15:guide id="2" orient="horz" pos="2183" userDrawn="1">
          <p15:clr>
            <a:srgbClr val="A4A3A4"/>
          </p15:clr>
        </p15:guide>
        <p15:guide id="3" orient="horz" pos="686" userDrawn="1">
          <p15:clr>
            <a:srgbClr val="A4A3A4"/>
          </p15:clr>
        </p15:guide>
        <p15:guide id="4" pos="1300" userDrawn="1">
          <p15:clr>
            <a:srgbClr val="A4A3A4"/>
          </p15:clr>
        </p15:guide>
        <p15:guide id="5" pos="4883" userDrawn="1">
          <p15:clr>
            <a:srgbClr val="A4A3A4"/>
          </p15:clr>
        </p15:guide>
        <p15:guide id="6" pos="7378" userDrawn="1">
          <p15:clr>
            <a:srgbClr val="A4A3A4"/>
          </p15:clr>
        </p15:guide>
        <p15:guide id="8" pos="302" userDrawn="1">
          <p15:clr>
            <a:srgbClr val="A4A3A4"/>
          </p15:clr>
        </p15:guide>
        <p15:guide id="10" pos="2230" userDrawn="1">
          <p15:clr>
            <a:srgbClr val="A4A3A4"/>
          </p15:clr>
        </p15:guide>
        <p15:guide id="12" orient="horz" pos="4110" userDrawn="1">
          <p15:clr>
            <a:srgbClr val="A4A3A4"/>
          </p15:clr>
        </p15:guide>
        <p15:guide id="13" pos="4226" userDrawn="1">
          <p15:clr>
            <a:srgbClr val="A4A3A4"/>
          </p15:clr>
        </p15:guide>
        <p15:guide id="14" pos="3953" userDrawn="1">
          <p15:clr>
            <a:srgbClr val="A4A3A4"/>
          </p15:clr>
        </p15:guide>
        <p15:guide id="15" pos="3727" userDrawn="1">
          <p15:clr>
            <a:srgbClr val="A4A3A4"/>
          </p15:clr>
        </p15:guide>
        <p15:guide id="16" orient="horz" pos="1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099819-7A8E-7D87-E53F-18CF015A7B15}" name="Yaël RAWAT" initials="YR" userId="S::yael.rawat@talan.com::109759fd-3cad-4a6a-ad4a-97e121b2fe14" providerId="AD"/>
  <p188:author id="{9A6B2E1E-FBFE-4CBF-8C53-533444B85160}" name="Marine PAUTHIER" initials="MP" userId="S::marine.pauthier@talan.com::724840b7-9ec4-42b9-82a7-c4adba779316" providerId="AD"/>
  <p188:author id="{3E62E027-91BE-5F5A-471F-F6BCD55F402A}" name="Aurélie TOUCHARD" initials="AT" userId="S::aurelie.touchard@talan.com::f562a186-ff3c-4855-94d9-e7b29c12ebd2" providerId="AD"/>
  <p188:author id="{F6E4F743-445F-1056-BBCD-C7B77258A05B}" name="Pauline FILLIOL" initials="PF" userId="S::pauline.filliol@talan.com::a86ca182-be4f-49d6-92fc-7439773a5c00" providerId="AD"/>
  <p188:author id="{C6040D4C-260A-9E4B-84A0-4A8B77EECF16}" name="Sonia KDOUS" initials="SK" userId="S::sonia.kdous@talan.com::922c21f9-520b-4b99-b1eb-529f55231251" providerId="AD"/>
  <p188:author id="{1149019C-95DD-2610-6355-4466D0E3F483}" name="Mathilde MAURACHEEA" initials="MM" userId="S::mathilde.mauracheea@talan.com::a4c55b81-48bd-4e78-ac82-57f413fe748e" providerId="AD"/>
  <p188:author id="{031D5B9D-5BCE-1F86-BF77-6A3E28AE7C9E}" name="Noémie ARAUJO" initials="NA" userId="S::noemie.araujo@talan.com::ffa36f8c-10fa-4820-81bf-ceb7c6be998b" providerId="AD"/>
  <p188:author id="{BB3232FE-57F0-6CC7-1624-C364951E9A2D}" name="Victoire ISORE" initials="VI" userId="S::PVIE07211@COMMUN.AD.SNCF.FR::61045614-94a8-4c7e-aba6-f15ca1c2ce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A9D"/>
    <a:srgbClr val="8479C8"/>
    <a:srgbClr val="44398A"/>
    <a:srgbClr val="D6D2ED"/>
    <a:srgbClr val="FCD5A2"/>
    <a:srgbClr val="FAC073"/>
    <a:srgbClr val="26AAAF"/>
    <a:srgbClr val="FFFFFF"/>
    <a:srgbClr val="203F8D"/>
    <a:srgbClr val="352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946" y="48"/>
      </p:cViewPr>
      <p:guideLst>
        <p:guide orient="horz" pos="1344"/>
        <p:guide orient="horz" pos="2183"/>
        <p:guide orient="horz" pos="686"/>
        <p:guide pos="1300"/>
        <p:guide pos="4883"/>
        <p:guide pos="7378"/>
        <p:guide pos="302"/>
        <p:guide pos="2230"/>
        <p:guide orient="horz" pos="4110"/>
        <p:guide pos="4226"/>
        <p:guide pos="3953"/>
        <p:guide pos="3727"/>
        <p:guide orient="horz" pos="164"/>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5.fntdata"/><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3.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4.fntdata"/><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phase</c:v>
                </c:pt>
              </c:strCache>
            </c:strRef>
          </c:tx>
          <c:spPr>
            <a:solidFill>
              <a:schemeClr val="accent1"/>
            </a:solidFill>
          </c:spPr>
          <c:dPt>
            <c:idx val="0"/>
            <c:bubble3D val="0"/>
            <c:spPr>
              <a:solidFill>
                <a:schemeClr val="accent2"/>
              </a:solidFill>
              <a:ln w="19050">
                <a:noFill/>
              </a:ln>
              <a:effectLst/>
            </c:spPr>
            <c:extLst>
              <c:ext xmlns:c16="http://schemas.microsoft.com/office/drawing/2014/chart" uri="{C3380CC4-5D6E-409C-BE32-E72D297353CC}">
                <c16:uniqueId val="{00000001-FBA2-4AE3-910B-71353AA2FDF3}"/>
              </c:ext>
            </c:extLst>
          </c:dPt>
          <c:dPt>
            <c:idx val="1"/>
            <c:bubble3D val="0"/>
            <c:spPr>
              <a:solidFill>
                <a:schemeClr val="bg2"/>
              </a:solidFill>
              <a:ln w="19050">
                <a:noFill/>
              </a:ln>
              <a:effectLst/>
            </c:spPr>
            <c:extLst>
              <c:ext xmlns:c16="http://schemas.microsoft.com/office/drawing/2014/chart" uri="{C3380CC4-5D6E-409C-BE32-E72D297353CC}">
                <c16:uniqueId val="{00000002-FBA2-4AE3-910B-71353AA2FDF3}"/>
              </c:ext>
            </c:extLst>
          </c:dPt>
          <c:dPt>
            <c:idx val="2"/>
            <c:bubble3D val="0"/>
            <c:spPr>
              <a:solidFill>
                <a:schemeClr val="accent1"/>
              </a:solidFill>
              <a:ln w="19050">
                <a:noFill/>
              </a:ln>
              <a:effectLst/>
            </c:spPr>
            <c:extLst>
              <c:ext xmlns:c16="http://schemas.microsoft.com/office/drawing/2014/chart" uri="{C3380CC4-5D6E-409C-BE32-E72D297353CC}">
                <c16:uniqueId val="{00000004-FBA2-4AE3-910B-71353AA2FDF3}"/>
              </c:ext>
            </c:extLst>
          </c:dPt>
          <c:dPt>
            <c:idx val="3"/>
            <c:bubble3D val="0"/>
            <c:spPr>
              <a:solidFill>
                <a:schemeClr val="accent5"/>
              </a:solidFill>
              <a:ln w="19050">
                <a:noFill/>
              </a:ln>
              <a:effectLst/>
            </c:spPr>
            <c:extLst>
              <c:ext xmlns:c16="http://schemas.microsoft.com/office/drawing/2014/chart" uri="{C3380CC4-5D6E-409C-BE32-E72D297353CC}">
                <c16:uniqueId val="{00000003-FBA2-4AE3-910B-71353AA2FDF3}"/>
              </c:ext>
            </c:extLst>
          </c:dPt>
          <c:cat>
            <c:strRef>
              <c:f>Feuil1!$A$2:$A$5</c:f>
              <c:strCache>
                <c:ptCount val="4"/>
                <c:pt idx="0">
                  <c:v>Pré-conception</c:v>
                </c:pt>
                <c:pt idx="1">
                  <c:v>Conception</c:v>
                </c:pt>
                <c:pt idx="2">
                  <c:v>Consultation</c:v>
                </c:pt>
                <c:pt idx="3">
                  <c:v>Réalisation</c:v>
                </c:pt>
              </c:strCache>
            </c:strRef>
          </c:cat>
          <c:val>
            <c:numRef>
              <c:f>Feuil1!$B$2:$B$5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BA2-4AE3-910B-71353AA2FDF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6039360554203765"/>
          <c:y val="0.16208125190426753"/>
          <c:w val="0.43047411915791323"/>
          <c:h val="0.7159351209811732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81446CC-AAFD-C11E-2344-4F3CDFD122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8C2FB35-EA36-5606-9D51-ED79BD29E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0150-05F6-480F-9044-C7BB6EB71B02}" type="datetimeFigureOut">
              <a:rPr lang="fr-FR" smtClean="0"/>
              <a:t>11/01/2024</a:t>
            </a:fld>
            <a:endParaRPr lang="fr-FR"/>
          </a:p>
        </p:txBody>
      </p:sp>
      <p:sp>
        <p:nvSpPr>
          <p:cNvPr id="4" name="Espace réservé du pied de page 3">
            <a:extLst>
              <a:ext uri="{FF2B5EF4-FFF2-40B4-BE49-F238E27FC236}">
                <a16:creationId xmlns:a16="http://schemas.microsoft.com/office/drawing/2014/main" id="{EC8AE359-3A10-DE7F-0BB6-7FD4D2612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7BCC843-F0AD-98D4-E7D7-001342BFC1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3F39E8-85D9-4A9C-9F25-3C0BC65DE6E9}" type="slidenum">
              <a:rPr lang="fr-FR" smtClean="0"/>
              <a:t>‹N°›</a:t>
            </a:fld>
            <a:endParaRPr lang="fr-FR"/>
          </a:p>
        </p:txBody>
      </p:sp>
    </p:spTree>
    <p:extLst>
      <p:ext uri="{BB962C8B-B14F-4D97-AF65-F5344CB8AC3E}">
        <p14:creationId xmlns:p14="http://schemas.microsoft.com/office/powerpoint/2010/main" val="108639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A8B93-35FD-4C24-B554-BB8F232413BB}" type="datetimeFigureOut">
              <a:rPr lang="fr-FR" smtClean="0"/>
              <a:t>11/01/2024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33200-D7F6-4F55-9E8D-260C1C65688E}" type="slidenum">
              <a:rPr lang="fr-FR" smtClean="0"/>
              <a:t>‹N°›</a:t>
            </a:fld>
            <a:endParaRPr lang="fr-FR"/>
          </a:p>
        </p:txBody>
      </p:sp>
    </p:spTree>
    <p:extLst>
      <p:ext uri="{BB962C8B-B14F-4D97-AF65-F5344CB8AC3E}">
        <p14:creationId xmlns:p14="http://schemas.microsoft.com/office/powerpoint/2010/main" val="116005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74514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29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59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8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011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04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69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46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64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932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CD33200-D7F6-4F55-9E8D-260C1C65688E}" type="slidenum">
              <a:rPr lang="fr-FR" smtClean="0"/>
              <a:t>42</a:t>
            </a:fld>
            <a:endParaRPr lang="fr-FR"/>
          </a:p>
        </p:txBody>
      </p:sp>
    </p:spTree>
    <p:extLst>
      <p:ext uri="{BB962C8B-B14F-4D97-AF65-F5344CB8AC3E}">
        <p14:creationId xmlns:p14="http://schemas.microsoft.com/office/powerpoint/2010/main" val="398865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spcBef>
                <a:spcPts val="1200"/>
              </a:spcBef>
            </a:pPr>
            <a:endParaRPr lang="fr-FR"/>
          </a:p>
        </p:txBody>
      </p:sp>
      <p:sp>
        <p:nvSpPr>
          <p:cNvPr id="4" name="Espace réservé du numéro de diapositive 3"/>
          <p:cNvSpPr>
            <a:spLocks noGrp="1"/>
          </p:cNvSpPr>
          <p:nvPr>
            <p:ph type="sldNum" sz="quarter" idx="5"/>
          </p:nvPr>
        </p:nvSpPr>
        <p:spPr/>
        <p:txBody>
          <a:bodyPr/>
          <a:lstStyle/>
          <a:p>
            <a:fld id="{ECD33200-D7F6-4F55-9E8D-260C1C65688E}" type="slidenum">
              <a:rPr lang="fr-FR" smtClean="0"/>
              <a:t>5</a:t>
            </a:fld>
            <a:endParaRPr lang="fr-FR"/>
          </a:p>
        </p:txBody>
      </p:sp>
    </p:spTree>
    <p:extLst>
      <p:ext uri="{BB962C8B-B14F-4D97-AF65-F5344CB8AC3E}">
        <p14:creationId xmlns:p14="http://schemas.microsoft.com/office/powerpoint/2010/main" val="665656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48</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5916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49</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9662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50</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9662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5916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9662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9" name="Google Shape;170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5916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4154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23786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58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7113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CD33200-D7F6-4F55-9E8D-260C1C65688E}" type="slidenum">
              <a:rPr lang="fr-FR" smtClean="0"/>
              <a:t>61</a:t>
            </a:fld>
            <a:endParaRPr lang="fr-FR"/>
          </a:p>
        </p:txBody>
      </p:sp>
    </p:spTree>
    <p:extLst>
      <p:ext uri="{BB962C8B-B14F-4D97-AF65-F5344CB8AC3E}">
        <p14:creationId xmlns:p14="http://schemas.microsoft.com/office/powerpoint/2010/main" val="322670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t>Change </a:t>
            </a:r>
            <a:r>
              <a:rPr lang="fr-FR" err="1"/>
              <a:t>strat</a:t>
            </a:r>
            <a:r>
              <a:rPr lang="fr-FR"/>
              <a:t> vision + opé formation à faire jongler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t>Enjeu différenciés selon les phases (conception / </a:t>
            </a:r>
            <a:r>
              <a:rPr lang="fr-FR" err="1"/>
              <a:t>consult</a:t>
            </a:r>
            <a:r>
              <a:rPr lang="fr-FR"/>
              <a:t> / réal)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t>Partenaires = compagnonnage ?</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61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713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t>Change </a:t>
            </a:r>
            <a:r>
              <a:rPr lang="fr-FR" err="1"/>
              <a:t>strat</a:t>
            </a:r>
            <a:r>
              <a:rPr lang="fr-FR"/>
              <a:t> vision + opé formation à faire jongler </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1858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52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1822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05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F856-86B4-A440-A749-453D4EE57FE2}"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437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5.xml"/><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jpeg"/><Relationship Id="rId5" Type="http://schemas.openxmlformats.org/officeDocument/2006/relationships/image" Target="../media/image10.emf"/><Relationship Id="rId4" Type="http://schemas.openxmlformats.org/officeDocument/2006/relationships/oleObject" Target="../embeddings/oleObject4.bin"/><Relationship Id="rId9"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34.png"/><Relationship Id="rId4" Type="http://schemas.openxmlformats.org/officeDocument/2006/relationships/image" Target="../media/image10.emf"/></Relationships>
</file>

<file path=ppt/slideLayouts/_rels/slideLayout153.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5.png"/><Relationship Id="rId2" Type="http://schemas.openxmlformats.org/officeDocument/2006/relationships/slideMaster" Target="../slideMasters/slideMaster5.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32.jpeg"/><Relationship Id="rId4" Type="http://schemas.openxmlformats.org/officeDocument/2006/relationships/image" Target="../media/image10.emf"/></Relationships>
</file>

<file path=ppt/slideLayouts/_rels/slideLayout15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slideMaster" Target="../slideMasters/slideMaster5.xml"/><Relationship Id="rId1" Type="http://schemas.openxmlformats.org/officeDocument/2006/relationships/tags" Target="../tags/tag9.xml"/><Relationship Id="rId6" Type="http://schemas.openxmlformats.org/officeDocument/2006/relationships/image" Target="../media/image10.emf"/><Relationship Id="rId5" Type="http://schemas.openxmlformats.org/officeDocument/2006/relationships/oleObject" Target="../embeddings/oleObject7.bin"/><Relationship Id="rId4" Type="http://schemas.microsoft.com/office/2007/relationships/hdphoto" Target="../media/hdphoto2.wdp"/></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oleObject" Target="../embeddings/oleObject2.bin"/><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slideMaster" Target="../slideMasters/slideMaster1.xml"/><Relationship Id="rId16" Type="http://schemas.openxmlformats.org/officeDocument/2006/relationships/image" Target="../media/image25.png"/><Relationship Id="rId1" Type="http://schemas.openxmlformats.org/officeDocument/2006/relationships/tags" Target="../tags/tag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emf"/><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pic>
        <p:nvPicPr>
          <p:cNvPr id="14" name="Google Shape;14;p41"/>
          <p:cNvPicPr preferRelativeResize="0"/>
          <p:nvPr/>
        </p:nvPicPr>
        <p:blipFill>
          <a:blip r:embed="rId4" cstate="email">
            <a:extLst>
              <a:ext uri="{28A0092B-C50C-407E-A947-70E740481C1C}">
                <a14:useLocalDpi xmlns:a14="http://schemas.microsoft.com/office/drawing/2010/main"/>
              </a:ext>
            </a:extLst>
          </a:blip>
          <a:srcRect/>
          <a:stretch/>
        </p:blipFill>
        <p:spPr>
          <a:xfrm>
            <a:off x="8621647" y="2498303"/>
            <a:ext cx="3309151" cy="1861397"/>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Modifiez le style du titre</a:t>
            </a:r>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r>
              <a:rPr lang="fr-FR"/>
              <a:t>Modifiez le style des sous-titres du masque</a:t>
            </a:r>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788969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F73F581-71F4-7B4A-B8CC-3A864D681251}"/>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5383244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3" name="Image 2">
            <a:extLst>
              <a:ext uri="{FF2B5EF4-FFF2-40B4-BE49-F238E27FC236}">
                <a16:creationId xmlns:a16="http://schemas.microsoft.com/office/drawing/2014/main" id="{C5E65E65-F5ED-0946-871C-45D475B6C7B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13091" y="2608880"/>
            <a:ext cx="3112063" cy="1398372"/>
          </a:xfrm>
          <a:prstGeom prst="rect">
            <a:avLst/>
          </a:prstGeom>
        </p:spPr>
      </p:pic>
    </p:spTree>
    <p:extLst>
      <p:ext uri="{BB962C8B-B14F-4D97-AF65-F5344CB8AC3E}">
        <p14:creationId xmlns:p14="http://schemas.microsoft.com/office/powerpoint/2010/main" val="11573868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ommaire">
    <p:bg>
      <p:bgPr>
        <a:solidFill>
          <a:srgbClr val="44388A"/>
        </a:solidFill>
        <a:effectLst/>
      </p:bgPr>
    </p:bg>
    <p:spTree>
      <p:nvGrpSpPr>
        <p:cNvPr id="1" name=""/>
        <p:cNvGrpSpPr/>
        <p:nvPr/>
      </p:nvGrpSpPr>
      <p:grpSpPr>
        <a:xfrm>
          <a:off x="0" y="0"/>
          <a:ext cx="0" cy="0"/>
          <a:chOff x="0" y="0"/>
          <a:chExt cx="0" cy="0"/>
        </a:xfrm>
      </p:grpSpPr>
      <p:grpSp>
        <p:nvGrpSpPr>
          <p:cNvPr id="3" name="Google Shape;22;p4">
            <a:extLst>
              <a:ext uri="{FF2B5EF4-FFF2-40B4-BE49-F238E27FC236}">
                <a16:creationId xmlns:a16="http://schemas.microsoft.com/office/drawing/2014/main" id="{C54BBB0B-2A78-4C44-9D29-6ACFD449A11C}"/>
              </a:ext>
            </a:extLst>
          </p:cNvPr>
          <p:cNvGrpSpPr/>
          <p:nvPr userDrawn="1"/>
        </p:nvGrpSpPr>
        <p:grpSpPr>
          <a:xfrm>
            <a:off x="348667" y="484767"/>
            <a:ext cx="2811600" cy="705467"/>
            <a:chOff x="261500" y="525100"/>
            <a:chExt cx="2108700" cy="852150"/>
          </a:xfrm>
        </p:grpSpPr>
        <p:sp>
          <p:nvSpPr>
            <p:cNvPr id="4" name="Google Shape;23;p4">
              <a:extLst>
                <a:ext uri="{FF2B5EF4-FFF2-40B4-BE49-F238E27FC236}">
                  <a16:creationId xmlns:a16="http://schemas.microsoft.com/office/drawing/2014/main" id="{0B89604B-E0F4-234D-B111-E5213D04C9C6}"/>
                </a:ext>
              </a:extLst>
            </p:cNvPr>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800" b="1" i="0" u="none" strike="noStrike" cap="none">
                  <a:solidFill>
                    <a:srgbClr val="FFFFFF"/>
                  </a:solidFill>
                  <a:latin typeface="Arial Black" panose="020B0604020202020204" pitchFamily="34" charset="0"/>
                  <a:ea typeface="Montserrat"/>
                  <a:cs typeface="Arial Black" panose="020B0604020202020204" pitchFamily="34" charset="0"/>
                  <a:sym typeface="Montserrat"/>
                </a:rPr>
                <a:t>SOMMAIRE</a:t>
              </a:r>
              <a:endParaRPr sz="2800" b="1" i="0" u="none" strike="noStrike" cap="none">
                <a:solidFill>
                  <a:srgbClr val="FFFFFF"/>
                </a:solidFill>
                <a:latin typeface="Arial Black" panose="020B0604020202020204" pitchFamily="34" charset="0"/>
                <a:ea typeface="Montserrat Medium"/>
                <a:cs typeface="Arial Black" panose="020B0604020202020204" pitchFamily="34" charset="0"/>
                <a:sym typeface="Montserrat Medium"/>
              </a:endParaRPr>
            </a:p>
          </p:txBody>
        </p:sp>
        <p:sp>
          <p:nvSpPr>
            <p:cNvPr id="5" name="Google Shape;24;p4">
              <a:extLst>
                <a:ext uri="{FF2B5EF4-FFF2-40B4-BE49-F238E27FC236}">
                  <a16:creationId xmlns:a16="http://schemas.microsoft.com/office/drawing/2014/main" id="{A077CA0F-0F42-1541-BE51-EEDBFFB46345}"/>
                </a:ext>
              </a:extLst>
            </p:cNvPr>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grpSp>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sp>
        <p:nvSpPr>
          <p:cNvPr id="15" name="Google Shape;45;p44">
            <a:extLst>
              <a:ext uri="{FF2B5EF4-FFF2-40B4-BE49-F238E27FC236}">
                <a16:creationId xmlns:a16="http://schemas.microsoft.com/office/drawing/2014/main" id="{A584EF08-8235-9B4D-8E40-239A54EF66F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10" name="Google Shape;28;p30">
            <a:extLst>
              <a:ext uri="{FF2B5EF4-FFF2-40B4-BE49-F238E27FC236}">
                <a16:creationId xmlns:a16="http://schemas.microsoft.com/office/drawing/2014/main" id="{C6376637-9C89-A88A-D815-F146446D10EF}"/>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5961459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AC09A760-F801-C439-7FE1-EA38B9933959}"/>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16690758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bg2"/>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8563552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raphique 14">
            <a:extLst>
              <a:ext uri="{FF2B5EF4-FFF2-40B4-BE49-F238E27FC236}">
                <a16:creationId xmlns:a16="http://schemas.microsoft.com/office/drawing/2014/main" id="{7156409B-3E8F-51F9-95F1-2172EF8BA5D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19134066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8134470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C7FC02DB-88B7-029F-E6C7-D745B120A92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6262501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tx2"/>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8616115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2" name="Graphique 11">
            <a:extLst>
              <a:ext uri="{FF2B5EF4-FFF2-40B4-BE49-F238E27FC236}">
                <a16:creationId xmlns:a16="http://schemas.microsoft.com/office/drawing/2014/main" id="{0AB8E283-4A95-7AE1-DE22-3A4F0B1D2D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22426769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658007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3 // Sous-titre">
    <p:spTree>
      <p:nvGrpSpPr>
        <p:cNvPr id="1" name=""/>
        <p:cNvGrpSpPr/>
        <p:nvPr/>
      </p:nvGrpSpPr>
      <p:grpSpPr>
        <a:xfrm>
          <a:off x="0" y="0"/>
          <a:ext cx="0" cy="0"/>
          <a:chOff x="0" y="0"/>
          <a:chExt cx="0" cy="0"/>
        </a:xfrm>
      </p:grpSpPr>
      <p:sp>
        <p:nvSpPr>
          <p:cNvPr id="17" name="Forme libre 16">
            <a:extLst>
              <a:ext uri="{FF2B5EF4-FFF2-40B4-BE49-F238E27FC236}">
                <a16:creationId xmlns:a16="http://schemas.microsoft.com/office/drawing/2014/main" id="{BE667D24-B450-4649-B652-785C38F9310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8" name="Google Shape;33;p5">
            <a:extLst>
              <a:ext uri="{FF2B5EF4-FFF2-40B4-BE49-F238E27FC236}">
                <a16:creationId xmlns:a16="http://schemas.microsoft.com/office/drawing/2014/main" id="{6F430284-3756-9448-ACF9-7DB103D494C6}"/>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D66A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D66A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4D3EC98-00F4-534E-BD84-5391486934D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21613487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CBAEE4E4-4DEA-816D-AA77-3A4595B4DB90}"/>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488925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03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2C66A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505660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userDrawn="1"/>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BA6BBDC4-EF1A-814B-923C-5B0B25392A8D}"/>
              </a:ext>
            </a:extLst>
          </p:cNvPr>
          <p:cNvSpPr/>
          <p:nvPr userDrawn="1"/>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raphique 14">
            <a:extLst>
              <a:ext uri="{FF2B5EF4-FFF2-40B4-BE49-F238E27FC236}">
                <a16:creationId xmlns:a16="http://schemas.microsoft.com/office/drawing/2014/main" id="{76F883F5-25C9-0601-B19C-B2B5937CA0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69537992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5044547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2CD2AD84-ABEA-044C-18FF-36E349E55CAF}"/>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5918117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4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F7A9C"/>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F7A9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4507055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userDrawn="1"/>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B433903A-E5F0-0948-ACA0-B9D5E93F8D5A}"/>
              </a:ext>
            </a:extLst>
          </p:cNvPr>
          <p:cNvSpPr/>
          <p:nvPr userDrawn="1"/>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raphique 14">
            <a:extLst>
              <a:ext uri="{FF2B5EF4-FFF2-40B4-BE49-F238E27FC236}">
                <a16:creationId xmlns:a16="http://schemas.microsoft.com/office/drawing/2014/main" id="{363D6D9B-55F4-F4C5-06EA-0C8C48FC7A0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20658201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797293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2E508051-5C93-69EA-0D81-2CEEC19AC07B}"/>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18924892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5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9829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747887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A6BBDC4-EF1A-814B-923C-5B0B25392A8D}"/>
              </a:ext>
            </a:extLst>
          </p:cNvPr>
          <p:cNvSpPr/>
          <p:nvPr/>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6CCD31BC-EF78-F147-90A4-AFBF175FFE02}"/>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8767480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63DAB4E9-0621-8E35-1DE0-D8B13516BF6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889905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2375485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C31E6478-F7D3-8BFD-FED6-B9FFF27EEC9E}"/>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14112717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6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0E8A8C"/>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7115670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FC9F52B8-6CAD-EDAF-205F-09238A85584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33356039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801066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A1625C99-8E5B-DCF6-3BD7-AA4AE27D6BAF}"/>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7572529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49183"/>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3839091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C7F87CD1-7597-65D9-1246-D4D7BF31A6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8826537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823125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314050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F901685E-6BE0-C737-790F-F2C41092BD6D}"/>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39425592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8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12997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910250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38EF7B0D-F2BC-C6A2-3B0D-DC54F09B64E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19639667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267571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7152E123-D397-107C-0355-537E1317FA2B}"/>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26796311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9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userDrawn="1"/>
        </p:nvSpPr>
        <p:spPr>
          <a:xfrm>
            <a:off x="7661933" y="383600"/>
            <a:ext cx="6090800" cy="6090800"/>
          </a:xfrm>
          <a:prstGeom prst="donut">
            <a:avLst>
              <a:gd name="adj" fmla="val 13694"/>
            </a:avLst>
          </a:pr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accent5"/>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3624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7420079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F6FF258F-43FE-0B9A-C0C9-CC82125E9BA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22875317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9624309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49E2BB05-A9DB-E392-D49A-FED985F7F6F6}"/>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3827089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userDrawn="1"/>
        </p:nvSpPr>
        <p:spPr>
          <a:xfrm>
            <a:off x="7661933" y="383600"/>
            <a:ext cx="6090800" cy="6090800"/>
          </a:xfrm>
          <a:prstGeom prst="donut">
            <a:avLst>
              <a:gd name="adj" fmla="val 13694"/>
            </a:avLst>
          </a:pr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3281FF"/>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3624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257637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A368E09-3956-C140-A796-4AA1DF3D2311}"/>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3942787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44C5C98C-97F2-2594-75CF-DE31BF97FB9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36571738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7221976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95A01686-EE05-37A7-628C-A11BBE7C8986}"/>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26335944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userDrawn="1"/>
        </p:nvSpPr>
        <p:spPr>
          <a:xfrm>
            <a:off x="7661933" y="383600"/>
            <a:ext cx="6090800" cy="6090800"/>
          </a:xfrm>
          <a:prstGeom prst="donut">
            <a:avLst>
              <a:gd name="adj" fmla="val 13694"/>
            </a:avLst>
          </a:pr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rgbClr val="33BFF7"/>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3624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15250813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4749F597-8773-691E-DCC8-ADE7A909D0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5197593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9207284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lang="fr-F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28;p30">
            <a:extLst>
              <a:ext uri="{FF2B5EF4-FFF2-40B4-BE49-F238E27FC236}">
                <a16:creationId xmlns:a16="http://schemas.microsoft.com/office/drawing/2014/main" id="{D5B92F22-B5D0-D689-CA02-660C93705CEB}"/>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5083322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 // Sous-titre">
    <p:spTree>
      <p:nvGrpSpPr>
        <p:cNvPr id="1" name=""/>
        <p:cNvGrpSpPr/>
        <p:nvPr/>
      </p:nvGrpSpPr>
      <p:grpSpPr>
        <a:xfrm>
          <a:off x="0" y="0"/>
          <a:ext cx="0" cy="0"/>
          <a:chOff x="0" y="0"/>
          <a:chExt cx="0" cy="0"/>
        </a:xfrm>
      </p:grpSpPr>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80;p14">
            <a:extLst>
              <a:ext uri="{FF2B5EF4-FFF2-40B4-BE49-F238E27FC236}">
                <a16:creationId xmlns:a16="http://schemas.microsoft.com/office/drawing/2014/main" id="{6531792C-296A-8D45-8BF8-AB6F9C00964A}"/>
              </a:ext>
            </a:extLst>
          </p:cNvPr>
          <p:cNvSpPr/>
          <p:nvPr userDrawn="1"/>
        </p:nvSpPr>
        <p:spPr>
          <a:xfrm>
            <a:off x="7661933" y="383600"/>
            <a:ext cx="6090800" cy="6090800"/>
          </a:xfrm>
          <a:prstGeom prst="donut">
            <a:avLst>
              <a:gd name="adj" fmla="val 13694"/>
            </a:avLst>
          </a:pr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3" name="Google Shape;81;p14">
            <a:extLst>
              <a:ext uri="{FF2B5EF4-FFF2-40B4-BE49-F238E27FC236}">
                <a16:creationId xmlns:a16="http://schemas.microsoft.com/office/drawing/2014/main" id="{75C1E12D-FE81-4044-BA6D-E1F1E59241AE}"/>
              </a:ext>
            </a:extLst>
          </p:cNvPr>
          <p:cNvSpPr txBox="1">
            <a:spLocks noGrp="1"/>
          </p:cNvSpPr>
          <p:nvPr>
            <p:ph type="body" idx="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401638" marR="0" lvl="0" indent="-215900" algn="l" rtl="0">
              <a:lnSpc>
                <a:spcPct val="100000"/>
              </a:lnSpc>
              <a:spcBef>
                <a:spcPts val="0"/>
              </a:spcBef>
              <a:spcAft>
                <a:spcPts val="0"/>
              </a:spcAft>
              <a:buClr>
                <a:schemeClr val="accent4"/>
              </a:buClr>
              <a:buSzPts val="1400"/>
              <a:buFont typeface="Montserrat"/>
              <a:buChar char="●"/>
              <a:tabLst/>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1D3D90"/>
              </a:buClr>
              <a:buSzPts val="1400"/>
              <a:buFont typeface="Montserrat"/>
              <a:buChar char="○"/>
              <a:defRPr sz="1867" b="1" i="0" u="none" strike="noStrike" cap="none">
                <a:solidFill>
                  <a:srgbClr val="1D3D90"/>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1D3D9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3624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lang="fr-F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3" name="Image 22">
            <a:extLst>
              <a:ext uri="{FF2B5EF4-FFF2-40B4-BE49-F238E27FC236}">
                <a16:creationId xmlns:a16="http://schemas.microsoft.com/office/drawing/2014/main" id="{464ACC82-DA06-DC48-AFAA-368BE09DBD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32733338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186262"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6" name="Graphique 15">
            <a:extLst>
              <a:ext uri="{FF2B5EF4-FFF2-40B4-BE49-F238E27FC236}">
                <a16:creationId xmlns:a16="http://schemas.microsoft.com/office/drawing/2014/main" id="{0E1EA489-5307-539B-4B31-0C3825A485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32125521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15218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04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A30158F4-EEEB-CF41-AF99-BD2396E4CA7E}"/>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dirty="0">
                <a:solidFill>
                  <a:srgbClr val="1F7A9C"/>
                </a:solidFil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139274E-8689-B34B-9313-E2D7B7CDD0A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07A9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07A9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852967E3-052B-044E-BE3F-F21EF4FCAB4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3819855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16810576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43EC925-6D9D-4123-989F-47F4874F9D18}"/>
              </a:ext>
            </a:extLst>
          </p:cNvPr>
          <p:cNvSpPr/>
          <p:nvPr userDrawn="1">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3200" b="1" i="0" baseline="0">
              <a:latin typeface="Montserrat" panose="00000500000000000000" pitchFamily="2" charset="0"/>
              <a:ea typeface="+mj-ea"/>
              <a:cs typeface="+mj-cs"/>
              <a:sym typeface="Montserrat" panose="00000500000000000000" pitchFamily="2" charset="0"/>
            </a:endParaRPr>
          </a:p>
        </p:txBody>
      </p:sp>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6" cstate="email">
            <a:alphaModFix/>
            <a:extLst>
              <a:ext uri="{28A0092B-C50C-407E-A947-70E740481C1C}">
                <a14:useLocalDpi xmlns:a14="http://schemas.microsoft.com/office/drawing/2010/main"/>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7">
            <a:alphaModFix/>
            <a:extLst>
              <a:ext uri="{28A0092B-C50C-407E-A947-70E740481C1C}">
                <a14:useLocalDpi xmlns:a14="http://schemas.microsoft.com/office/drawing/2010/main"/>
              </a:ext>
            </a:extLst>
          </a:blip>
          <a:srcRect/>
          <a:stretch/>
        </p:blipFill>
        <p:spPr>
          <a:xfrm>
            <a:off x="-1" y="-1"/>
            <a:ext cx="12087492" cy="6858000"/>
          </a:xfrm>
          <a:prstGeom prst="rect">
            <a:avLst/>
          </a:prstGeom>
          <a:noFill/>
          <a:ln>
            <a:noFill/>
          </a:ln>
        </p:spPr>
      </p:pic>
      <p:sp>
        <p:nvSpPr>
          <p:cNvPr id="2" name="Titre 1">
            <a:extLst>
              <a:ext uri="{FF2B5EF4-FFF2-40B4-BE49-F238E27FC236}">
                <a16:creationId xmlns:a16="http://schemas.microsoft.com/office/drawing/2014/main" id="{97F4ECCA-ED68-478D-B970-E02E953A2CD6}"/>
              </a:ext>
            </a:extLst>
          </p:cNvPr>
          <p:cNvSpPr>
            <a:spLocks noGrp="1"/>
          </p:cNvSpPr>
          <p:nvPr>
            <p:ph type="ctrTitle" hasCustomPrompt="1"/>
          </p:nvPr>
        </p:nvSpPr>
        <p:spPr>
          <a:xfrm>
            <a:off x="350533" y="697582"/>
            <a:ext cx="9144000" cy="443199"/>
          </a:xfrm>
          <a:prstGeom prst="rect">
            <a:avLst/>
          </a:prstGeom>
        </p:spPr>
        <p:txBody>
          <a:bodyPr lIns="0" tIns="0" rIns="0" bIns="0" anchor="b">
            <a:spAutoFit/>
          </a:bodyPr>
          <a:lstStyle>
            <a:lvl1pPr algn="l">
              <a:defRPr sz="3200" b="1">
                <a:solidFill>
                  <a:schemeClr val="bg1"/>
                </a:solidFill>
                <a:latin typeface="Montserrat" panose="00000500000000000000" pitchFamily="2" charset="0"/>
              </a:defRPr>
            </a:lvl1pPr>
          </a:lstStyle>
          <a:p>
            <a:r>
              <a:rPr lang="fr-FR"/>
              <a:t>Titre de la présentation</a:t>
            </a:r>
            <a:endParaRPr lang="en-US"/>
          </a:p>
        </p:txBody>
      </p:sp>
      <p:sp>
        <p:nvSpPr>
          <p:cNvPr id="3" name="Sous-titre 2">
            <a:extLst>
              <a:ext uri="{FF2B5EF4-FFF2-40B4-BE49-F238E27FC236}">
                <a16:creationId xmlns:a16="http://schemas.microsoft.com/office/drawing/2014/main" id="{7B0EF1DE-CC7A-4F58-84C3-E4D68AD9AA3C}"/>
              </a:ext>
            </a:extLst>
          </p:cNvPr>
          <p:cNvSpPr>
            <a:spLocks noGrp="1"/>
          </p:cNvSpPr>
          <p:nvPr>
            <p:ph type="subTitle" idx="1" hasCustomPrompt="1"/>
          </p:nvPr>
        </p:nvSpPr>
        <p:spPr>
          <a:xfrm>
            <a:off x="350533" y="1687290"/>
            <a:ext cx="9144000" cy="387799"/>
          </a:xfrm>
          <a:prstGeom prst="rect">
            <a:avLst/>
          </a:prstGeom>
        </p:spPr>
        <p:txBody>
          <a:bodyPr lIns="0" tIns="0" rIns="0" bIns="0">
            <a:spAutoFit/>
          </a:bodyPr>
          <a:lstStyle>
            <a:lvl1pPr marL="0" indent="0" algn="l">
              <a:buNone/>
              <a:defRPr sz="2800" b="0">
                <a:solidFill>
                  <a:schemeClr val="bg1"/>
                </a:solidFill>
                <a:latin typeface="Montserrat" panose="00000500000000000000" pitchFamily="2" charset="0"/>
              </a:defRPr>
            </a:lvl1pPr>
            <a:lvl2pPr marL="609539" indent="0" algn="ctr">
              <a:buNone/>
              <a:defRPr sz="2667"/>
            </a:lvl2pPr>
            <a:lvl3pPr marL="1219080" indent="0" algn="ctr">
              <a:buNone/>
              <a:defRPr sz="2400"/>
            </a:lvl3pPr>
            <a:lvl4pPr marL="1828618" indent="0" algn="ctr">
              <a:buNone/>
              <a:defRPr sz="2133"/>
            </a:lvl4pPr>
            <a:lvl5pPr marL="2438158" indent="0" algn="ctr">
              <a:buNone/>
              <a:defRPr sz="2133"/>
            </a:lvl5pPr>
            <a:lvl6pPr marL="3047696" indent="0" algn="ctr">
              <a:buNone/>
              <a:defRPr sz="2133"/>
            </a:lvl6pPr>
            <a:lvl7pPr marL="3657235" indent="0" algn="ctr">
              <a:buNone/>
              <a:defRPr sz="2133"/>
            </a:lvl7pPr>
            <a:lvl8pPr marL="4266773" indent="0" algn="ctr">
              <a:buNone/>
              <a:defRPr sz="2133"/>
            </a:lvl8pPr>
            <a:lvl9pPr marL="4876313" indent="0" algn="ctr">
              <a:buNone/>
              <a:defRPr sz="2133"/>
            </a:lvl9pPr>
          </a:lstStyle>
          <a:p>
            <a:r>
              <a:rPr lang="fr-FR"/>
              <a:t>Date</a:t>
            </a:r>
            <a:endParaRPr lang="en-US"/>
          </a:p>
        </p:txBody>
      </p:sp>
      <p:cxnSp>
        <p:nvCxnSpPr>
          <p:cNvPr id="14" name="Connecteur droit 13">
            <a:extLst>
              <a:ext uri="{FF2B5EF4-FFF2-40B4-BE49-F238E27FC236}">
                <a16:creationId xmlns:a16="http://schemas.microsoft.com/office/drawing/2014/main" id="{1F57DF4D-28C9-407C-B409-CBE3FAE9E3BA}"/>
              </a:ext>
            </a:extLst>
          </p:cNvPr>
          <p:cNvCxnSpPr/>
          <p:nvPr userDrawn="1"/>
        </p:nvCxnSpPr>
        <p:spPr>
          <a:xfrm>
            <a:off x="350533" y="495299"/>
            <a:ext cx="40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Espace réservé du pied de page 24">
            <a:extLst>
              <a:ext uri="{FF2B5EF4-FFF2-40B4-BE49-F238E27FC236}">
                <a16:creationId xmlns:a16="http://schemas.microsoft.com/office/drawing/2014/main" id="{2ED44448-474A-4C1E-A11A-CB4D0F1F73F6}"/>
              </a:ext>
            </a:extLst>
          </p:cNvPr>
          <p:cNvSpPr txBox="1">
            <a:spLocks/>
          </p:cNvSpPr>
          <p:nvPr userDrawn="1"/>
        </p:nvSpPr>
        <p:spPr>
          <a:xfrm>
            <a:off x="350533" y="6555194"/>
            <a:ext cx="862416"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latin typeface="Montserrat" panose="00000500000000000000" pitchFamily="2" charset="0"/>
              </a:rPr>
              <a:t>Confidentiel</a:t>
            </a:r>
            <a:endParaRPr lang="en-US" sz="1100">
              <a:latin typeface="Montserrat" panose="00000500000000000000" pitchFamily="2" charset="0"/>
            </a:endParaRPr>
          </a:p>
        </p:txBody>
      </p:sp>
      <p:pic>
        <p:nvPicPr>
          <p:cNvPr id="15" name="Image 14">
            <a:extLst>
              <a:ext uri="{FF2B5EF4-FFF2-40B4-BE49-F238E27FC236}">
                <a16:creationId xmlns:a16="http://schemas.microsoft.com/office/drawing/2014/main" id="{24457A4C-884E-4EA7-8C24-2152205FCE0B}"/>
              </a:ext>
            </a:extLst>
          </p:cNvPr>
          <p:cNvPicPr>
            <a:picLocks noChangeAspect="1"/>
          </p:cNvPicPr>
          <p:nvPr userDrawn="1"/>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13434" y="2786360"/>
            <a:ext cx="3207799" cy="1531845"/>
          </a:xfrm>
          <a:prstGeom prst="rect">
            <a:avLst/>
          </a:prstGeom>
        </p:spPr>
      </p:pic>
    </p:spTree>
    <p:extLst>
      <p:ext uri="{BB962C8B-B14F-4D97-AF65-F5344CB8AC3E}">
        <p14:creationId xmlns:p14="http://schemas.microsoft.com/office/powerpoint/2010/main" val="4279188665"/>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alan general 2">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5"/>
            <a:ext cx="9900000" cy="276999"/>
          </a:xfrm>
          <a:prstGeom prst="rect">
            <a:avLst/>
          </a:prstGeom>
        </p:spPr>
        <p:txBody>
          <a:bodyPr vert="horz" wrap="square" lIns="0" tIns="0" rIns="0" bIns="0" rtlCol="0" anchor="t" anchorCtr="0">
            <a:spAutoFit/>
          </a:bodyPr>
          <a:lstStyle>
            <a:lvl1pPr>
              <a:defRPr sz="2000" b="0">
                <a:latin typeface="Montserrat" panose="00000500000000000000" pitchFamily="2" charset="0"/>
              </a:defRPr>
            </a:lvl1pPr>
          </a:lstStyle>
          <a:p>
            <a:r>
              <a:rPr lang="fr-FR"/>
              <a:t>MODIFIEZ LE STYLE DU TITRE</a:t>
            </a:r>
            <a:endParaRPr lang="en-US"/>
          </a:p>
        </p:txBody>
      </p:sp>
      <p:cxnSp>
        <p:nvCxnSpPr>
          <p:cNvPr id="12" name="Connecteur droit 11">
            <a:extLst>
              <a:ext uri="{FF2B5EF4-FFF2-40B4-BE49-F238E27FC236}">
                <a16:creationId xmlns:a16="http://schemas.microsoft.com/office/drawing/2014/main" id="{B1A15185-6461-4EBD-BCA4-C9FE50C15B5E}"/>
              </a:ext>
            </a:extLst>
          </p:cNvPr>
          <p:cNvCxnSpPr/>
          <p:nvPr userDrawn="1"/>
        </p:nvCxnSpPr>
        <p:spPr>
          <a:xfrm>
            <a:off x="444500" y="334432"/>
            <a:ext cx="216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5">
            <a:extLst>
              <a:ext uri="{FF2B5EF4-FFF2-40B4-BE49-F238E27FC236}">
                <a16:creationId xmlns:a16="http://schemas.microsoft.com/office/drawing/2014/main" id="{2B44688C-AF12-4036-8E01-E83732D1BBE4}"/>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21" name="Rectangle 15">
            <a:extLst>
              <a:ext uri="{FF2B5EF4-FFF2-40B4-BE49-F238E27FC236}">
                <a16:creationId xmlns:a16="http://schemas.microsoft.com/office/drawing/2014/main" id="{F691DFC2-A281-45D5-9A28-77CF6C3413DE}"/>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7"/>
            <a:ext cx="11366500" cy="193899"/>
          </a:xfrm>
          <a:prstGeom prst="rect">
            <a:avLst/>
          </a:prstGeom>
        </p:spPr>
        <p:txBody>
          <a:bodyPr wrap="square" lIns="0" tIns="0" rIns="0" bIns="0">
            <a:spAutoFit/>
          </a:bodyPr>
          <a:lstStyle>
            <a:lvl1pPr>
              <a:defRPr sz="1400" b="0">
                <a:solidFill>
                  <a:srgbClr val="1D3D91"/>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sp>
        <p:nvSpPr>
          <p:cNvPr id="14" name="ZoneTexte 13">
            <a:extLst>
              <a:ext uri="{FF2B5EF4-FFF2-40B4-BE49-F238E27FC236}">
                <a16:creationId xmlns:a16="http://schemas.microsoft.com/office/drawing/2014/main" id="{8AE0677C-846C-4748-AA66-E6A0FC91D714}"/>
              </a:ext>
            </a:extLst>
          </p:cNvPr>
          <p:cNvSpPr txBox="1"/>
          <p:nvPr userDrawn="1"/>
        </p:nvSpPr>
        <p:spPr>
          <a:xfrm>
            <a:off x="11558263" y="6557761"/>
            <a:ext cx="246862"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‹N°›</a:t>
            </a:fld>
            <a:endParaRPr lang="en-US" sz="1100">
              <a:solidFill>
                <a:schemeClr val="tx2"/>
              </a:solidFill>
              <a:latin typeface="Montserrat" panose="00000500000000000000" pitchFamily="2" charset="0"/>
            </a:endParaRPr>
          </a:p>
        </p:txBody>
      </p:sp>
      <p:sp>
        <p:nvSpPr>
          <p:cNvPr id="16" name="Espace réservé du pied de page 24">
            <a:extLst>
              <a:ext uri="{FF2B5EF4-FFF2-40B4-BE49-F238E27FC236}">
                <a16:creationId xmlns:a16="http://schemas.microsoft.com/office/drawing/2014/main" id="{A16512B2-9983-457D-80BD-9361F35133A7}"/>
              </a:ext>
            </a:extLst>
          </p:cNvPr>
          <p:cNvSpPr txBox="1">
            <a:spLocks/>
          </p:cNvSpPr>
          <p:nvPr userDrawn="1"/>
        </p:nvSpPr>
        <p:spPr>
          <a:xfrm>
            <a:off x="444500" y="6555194"/>
            <a:ext cx="862416"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tx2"/>
                </a:solidFill>
                <a:latin typeface="Montserrat" panose="00000500000000000000" pitchFamily="2" charset="0"/>
              </a:rPr>
              <a:t>Confidentiel</a:t>
            </a:r>
            <a:endParaRPr lang="en-US" sz="1100">
              <a:solidFill>
                <a:schemeClr val="tx2"/>
              </a:solidFill>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26D3DE87-EE78-4D50-BE28-323EF1C4ED9E}"/>
              </a:ext>
            </a:extLst>
          </p:cNvPr>
          <p:cNvSpPr>
            <a:spLocks noGrp="1"/>
          </p:cNvSpPr>
          <p:nvPr>
            <p:ph type="ftr" sz="quarter" idx="3"/>
          </p:nvPr>
        </p:nvSpPr>
        <p:spPr>
          <a:xfrm>
            <a:off x="9745548" y="6555192"/>
            <a:ext cx="1470488"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 </a:t>
            </a:r>
            <a:fld id="{7E74C1EB-D0C9-4102-9435-B97D94E7CC62}" type="datetime4">
              <a:rPr lang="fr-FR" smtClean="0">
                <a:solidFill>
                  <a:schemeClr val="tx2"/>
                </a:solidFill>
              </a:rPr>
              <a:pPr/>
              <a:t>11 janvier 2024</a:t>
            </a:fld>
            <a:r>
              <a:rPr lang="en-US">
                <a:solidFill>
                  <a:schemeClr val="tx2"/>
                </a:solidFill>
              </a:rPr>
              <a:t> |</a:t>
            </a:r>
          </a:p>
        </p:txBody>
      </p:sp>
      <p:pic>
        <p:nvPicPr>
          <p:cNvPr id="23" name="Google Shape;127;p20">
            <a:extLst>
              <a:ext uri="{FF2B5EF4-FFF2-40B4-BE49-F238E27FC236}">
                <a16:creationId xmlns:a16="http://schemas.microsoft.com/office/drawing/2014/main" id="{102688C9-6DE1-4272-8469-39EDCCF16761}"/>
              </a:ext>
            </a:extLst>
          </p:cNvPr>
          <p:cNvPicPr preferRelativeResize="0">
            <a:picLocks noChangeAspect="1"/>
          </p:cNvPicPr>
          <p:nvPr userDrawn="1"/>
        </p:nvPicPr>
        <p:blipFill rotWithShape="1">
          <a:blip r:embed="rId5" cstate="email">
            <a:alphaModFix/>
            <a:extLst>
              <a:ext uri="{28A0092B-C50C-407E-A947-70E740481C1C}">
                <a14:useLocalDpi xmlns:a14="http://schemas.microsoft.com/office/drawing/2010/main"/>
              </a:ext>
            </a:extLst>
          </a:blip>
          <a:srcRect/>
          <a:stretch/>
        </p:blipFill>
        <p:spPr>
          <a:xfrm>
            <a:off x="10461341" y="211709"/>
            <a:ext cx="1238400" cy="696860"/>
          </a:xfrm>
          <a:prstGeom prst="rect">
            <a:avLst/>
          </a:prstGeom>
          <a:noFill/>
          <a:ln>
            <a:noFill/>
          </a:ln>
        </p:spPr>
      </p:pic>
      <p:sp>
        <p:nvSpPr>
          <p:cNvPr id="30" name="Espace réservé du texte 9">
            <a:extLst>
              <a:ext uri="{FF2B5EF4-FFF2-40B4-BE49-F238E27FC236}">
                <a16:creationId xmlns:a16="http://schemas.microsoft.com/office/drawing/2014/main" id="{47716D85-CF90-41D9-8221-FB92CC208B2A}"/>
              </a:ext>
            </a:extLst>
          </p:cNvPr>
          <p:cNvSpPr>
            <a:spLocks noGrp="1"/>
          </p:cNvSpPr>
          <p:nvPr>
            <p:ph type="body" sz="quarter" idx="11" hasCustomPrompt="1"/>
          </p:nvPr>
        </p:nvSpPr>
        <p:spPr>
          <a:xfrm>
            <a:off x="444501" y="2016655"/>
            <a:ext cx="11376025" cy="664284"/>
          </a:xfrm>
          <a:prstGeom prst="rect">
            <a:avLst/>
          </a:prstGeom>
        </p:spPr>
        <p:txBody>
          <a:bodyPr wrap="square" lIns="0" tIns="0" rIns="0" bIns="0">
            <a:spAutoFit/>
          </a:bodyPr>
          <a:lstStyle>
            <a:lvl1pPr>
              <a:defRPr sz="1200">
                <a:solidFill>
                  <a:srgbClr val="1D3D91"/>
                </a:solidFill>
                <a:latin typeface="Montserrat" panose="00000500000000000000" pitchFamily="2" charset="0"/>
              </a:defRPr>
            </a:lvl1pPr>
            <a:lvl2pPr>
              <a:defRPr sz="1100">
                <a:latin typeface="Montserrat" panose="00000500000000000000" pitchFamily="2" charset="0"/>
              </a:defRPr>
            </a:lvl2pPr>
            <a:lvl3pPr>
              <a:buClr>
                <a:schemeClr val="accent4">
                  <a:lumMod val="60000"/>
                  <a:lumOff val="40000"/>
                </a:schemeClr>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36992458"/>
      </p:ext>
    </p:extLst>
  </p:cSld>
  <p:clrMapOvr>
    <a:masterClrMapping/>
  </p:clrMapOvr>
  <p:extLst>
    <p:ext uri="{DCECCB84-F9BA-43D5-87BE-67443E8EF086}">
      <p15:sldGuideLst xmlns:p15="http://schemas.microsoft.com/office/powerpoint/2012/main">
        <p15:guide id="1" orient="horz" pos="1671">
          <p15:clr>
            <a:srgbClr val="FBAE40"/>
          </p15:clr>
        </p15:guide>
        <p15:guide id="2" pos="372">
          <p15:clr>
            <a:srgbClr val="FBAE40"/>
          </p15:clr>
        </p15:guide>
        <p15:guide id="3" orient="horz" pos="5389">
          <p15:clr>
            <a:srgbClr val="FBAE40"/>
          </p15:clr>
        </p15:guide>
        <p15:guide id="4" pos="992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tu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ED791BAD-ABA9-4FC1-BAD7-3400DA37E6F1}"/>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ED791BAD-ABA9-4FC1-BAD7-3400DA37E6F1}"/>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pic>
        <p:nvPicPr>
          <p:cNvPr id="10" name="Google Shape;142;p26">
            <a:extLst>
              <a:ext uri="{FF2B5EF4-FFF2-40B4-BE49-F238E27FC236}">
                <a16:creationId xmlns:a16="http://schemas.microsoft.com/office/drawing/2014/main" id="{AB705296-C25A-4A39-A5B9-1AC7B12D2CED}"/>
              </a:ext>
            </a:extLst>
          </p:cNvPr>
          <p:cNvPicPr preferRelativeResize="0"/>
          <p:nvPr userDrawn="1"/>
        </p:nvPicPr>
        <p:blipFill rotWithShape="1">
          <a:blip r:embed="rId5" cstate="email">
            <a:alphaModFix/>
            <a:extLst>
              <a:ext uri="{28A0092B-C50C-407E-A947-70E740481C1C}">
                <a14:useLocalDpi xmlns:a14="http://schemas.microsoft.com/office/drawing/2010/main"/>
              </a:ext>
            </a:extLst>
          </a:blip>
          <a:srcRect/>
          <a:stretch/>
        </p:blipFill>
        <p:spPr>
          <a:xfrm>
            <a:off x="5" y="0"/>
            <a:ext cx="12191999" cy="6858000"/>
          </a:xfrm>
          <a:prstGeom prst="rect">
            <a:avLst/>
          </a:prstGeom>
          <a:noFill/>
          <a:ln>
            <a:noFill/>
          </a:ln>
        </p:spPr>
      </p:pic>
      <p:pic>
        <p:nvPicPr>
          <p:cNvPr id="11" name="Google Shape;143;p26">
            <a:extLst>
              <a:ext uri="{FF2B5EF4-FFF2-40B4-BE49-F238E27FC236}">
                <a16:creationId xmlns:a16="http://schemas.microsoft.com/office/drawing/2014/main" id="{EF0629BD-02D9-4A27-9D4D-921F7F9BD179}"/>
              </a:ext>
            </a:extLst>
          </p:cNvPr>
          <p:cNvPicPr preferRelativeResize="0"/>
          <p:nvPr userDrawn="1"/>
        </p:nvPicPr>
        <p:blipFill rotWithShape="1">
          <a:blip r:embed="rId6" cstate="email">
            <a:alphaModFix/>
            <a:extLst>
              <a:ext uri="{28A0092B-C50C-407E-A947-70E740481C1C}">
                <a14:useLocalDpi xmlns:a14="http://schemas.microsoft.com/office/drawing/2010/main"/>
              </a:ext>
            </a:extLst>
          </a:blip>
          <a:srcRect/>
          <a:stretch/>
        </p:blipFill>
        <p:spPr>
          <a:xfrm>
            <a:off x="1" y="-1"/>
            <a:ext cx="10652391" cy="6858000"/>
          </a:xfrm>
          <a:prstGeom prst="rect">
            <a:avLst/>
          </a:prstGeom>
          <a:noFill/>
          <a:ln>
            <a:noFill/>
          </a:ln>
        </p:spPr>
      </p:pic>
      <p:pic>
        <p:nvPicPr>
          <p:cNvPr id="12" name="Google Shape;144;p26">
            <a:extLst>
              <a:ext uri="{FF2B5EF4-FFF2-40B4-BE49-F238E27FC236}">
                <a16:creationId xmlns:a16="http://schemas.microsoft.com/office/drawing/2014/main" id="{76421030-0EFA-4674-8A37-3DD8E84F65CB}"/>
              </a:ext>
            </a:extLst>
          </p:cNvPr>
          <p:cNvPicPr preferRelativeResize="0"/>
          <p:nvPr userDrawn="1"/>
        </p:nvPicPr>
        <p:blipFill rotWithShape="1">
          <a:blip r:embed="rId7" cstate="email">
            <a:alphaModFix/>
            <a:extLst>
              <a:ext uri="{28A0092B-C50C-407E-A947-70E740481C1C}">
                <a14:useLocalDpi xmlns:a14="http://schemas.microsoft.com/office/drawing/2010/main"/>
              </a:ext>
            </a:extLst>
          </a:blip>
          <a:srcRect/>
          <a:stretch/>
        </p:blipFill>
        <p:spPr>
          <a:xfrm>
            <a:off x="7186549" y="2498214"/>
            <a:ext cx="3309151" cy="1861577"/>
          </a:xfrm>
          <a:prstGeom prst="rect">
            <a:avLst/>
          </a:prstGeom>
          <a:noFill/>
          <a:ln>
            <a:noFill/>
          </a:ln>
        </p:spPr>
      </p:pic>
    </p:spTree>
    <p:extLst>
      <p:ext uri="{BB962C8B-B14F-4D97-AF65-F5344CB8AC3E}">
        <p14:creationId xmlns:p14="http://schemas.microsoft.com/office/powerpoint/2010/main" val="1026903187"/>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re de section" userDrawn="1">
  <p:cSld name="Titre de section">
    <p:spTree>
      <p:nvGrpSpPr>
        <p:cNvPr id="1" name="Shape 113"/>
        <p:cNvGrpSpPr/>
        <p:nvPr/>
      </p:nvGrpSpPr>
      <p:grpSpPr>
        <a:xfrm>
          <a:off x="0" y="0"/>
          <a:ext cx="0" cy="0"/>
          <a:chOff x="0" y="0"/>
          <a:chExt cx="0" cy="0"/>
        </a:xfrm>
      </p:grpSpPr>
      <p:pic>
        <p:nvPicPr>
          <p:cNvPr id="19" name="Image 18">
            <a:extLst>
              <a:ext uri="{FF2B5EF4-FFF2-40B4-BE49-F238E27FC236}">
                <a16:creationId xmlns:a16="http://schemas.microsoft.com/office/drawing/2014/main" id="{61D0E374-84CC-4120-8E7E-92D39AA866C6}"/>
              </a:ext>
            </a:extLst>
          </p:cNvPr>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flipH="1">
            <a:off x="133659" y="-1"/>
            <a:ext cx="12058333" cy="6858001"/>
          </a:xfrm>
          <a:prstGeom prst="rect">
            <a:avLst/>
          </a:prstGeom>
        </p:spPr>
      </p:pic>
      <p:graphicFrame>
        <p:nvGraphicFramePr>
          <p:cNvPr id="2" name="Objet 1" hidden="1">
            <a:extLst>
              <a:ext uri="{FF2B5EF4-FFF2-40B4-BE49-F238E27FC236}">
                <a16:creationId xmlns:a16="http://schemas.microsoft.com/office/drawing/2014/main" id="{56A75209-012B-4872-A64C-D5343FC9460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5" imgW="384" imgH="384" progId="TCLayout.ActiveDocument.1">
                  <p:embed/>
                </p:oleObj>
              </mc:Choice>
              <mc:Fallback>
                <p:oleObj name="Diapositive think-cell" r:id="rId5" imgW="384" imgH="384" progId="TCLayout.ActiveDocument.1">
                  <p:embed/>
                  <p:pic>
                    <p:nvPicPr>
                      <p:cNvPr id="2" name="Objet 1" hidden="1">
                        <a:extLst>
                          <a:ext uri="{FF2B5EF4-FFF2-40B4-BE49-F238E27FC236}">
                            <a16:creationId xmlns:a16="http://schemas.microsoft.com/office/drawing/2014/main" id="{56A75209-012B-4872-A64C-D5343FC94605}"/>
                          </a:ext>
                        </a:extLst>
                      </p:cNvPr>
                      <p:cNvPicPr/>
                      <p:nvPr/>
                    </p:nvPicPr>
                    <p:blipFill>
                      <a:blip r:embed="rId6"/>
                      <a:stretch>
                        <a:fillRect/>
                      </a:stretch>
                    </p:blipFill>
                    <p:spPr>
                      <a:xfrm>
                        <a:off x="2120" y="2120"/>
                        <a:ext cx="2117" cy="2117"/>
                      </a:xfrm>
                      <a:prstGeom prst="rect">
                        <a:avLst/>
                      </a:prstGeom>
                    </p:spPr>
                  </p:pic>
                </p:oleObj>
              </mc:Fallback>
            </mc:AlternateContent>
          </a:graphicData>
        </a:graphic>
      </p:graphicFrame>
      <p:sp>
        <p:nvSpPr>
          <p:cNvPr id="8" name="Rectangle 15">
            <a:extLst>
              <a:ext uri="{FF2B5EF4-FFF2-40B4-BE49-F238E27FC236}">
                <a16:creationId xmlns:a16="http://schemas.microsoft.com/office/drawing/2014/main" id="{1A711A19-CB60-4AB0-A903-1EAAAFD1925F}"/>
              </a:ext>
            </a:extLst>
          </p:cNvPr>
          <p:cNvSpPr/>
          <p:nvPr userDrawn="1"/>
        </p:nvSpPr>
        <p:spPr>
          <a:xfrm flipV="1">
            <a:off x="5"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Titre 1">
            <a:extLst>
              <a:ext uri="{FF2B5EF4-FFF2-40B4-BE49-F238E27FC236}">
                <a16:creationId xmlns:a16="http://schemas.microsoft.com/office/drawing/2014/main" id="{6AFDDC38-9DFC-41C4-88A5-D7BFDFC080BA}"/>
              </a:ext>
            </a:extLst>
          </p:cNvPr>
          <p:cNvSpPr>
            <a:spLocks noGrp="1"/>
          </p:cNvSpPr>
          <p:nvPr>
            <p:ph type="title" hasCustomPrompt="1"/>
          </p:nvPr>
        </p:nvSpPr>
        <p:spPr>
          <a:xfrm>
            <a:off x="444500" y="445417"/>
            <a:ext cx="4841240" cy="307776"/>
          </a:xfrm>
          <a:prstGeom prst="rect">
            <a:avLst/>
          </a:prstGeom>
        </p:spPr>
        <p:txBody>
          <a:bodyPr wrap="square" lIns="0" tIns="0" rIns="0" bIns="0" anchor="t" anchorCtr="0">
            <a:spAutoFit/>
          </a:bodyPr>
          <a:lstStyle>
            <a:lvl1pPr>
              <a:lnSpc>
                <a:spcPct val="100000"/>
              </a:lnSpc>
              <a:defRPr sz="2000" b="1">
                <a:solidFill>
                  <a:schemeClr val="bg1"/>
                </a:solidFill>
                <a:latin typeface="Montserrat" panose="00000500000000000000" pitchFamily="2" charset="0"/>
              </a:defRPr>
            </a:lvl1pPr>
          </a:lstStyle>
          <a:p>
            <a:r>
              <a:rPr lang="fr-FR"/>
              <a:t>TITRE</a:t>
            </a:r>
            <a:endParaRPr lang="en-US"/>
          </a:p>
        </p:txBody>
      </p:sp>
      <p:sp>
        <p:nvSpPr>
          <p:cNvPr id="9" name="Rectangle 15">
            <a:extLst>
              <a:ext uri="{FF2B5EF4-FFF2-40B4-BE49-F238E27FC236}">
                <a16:creationId xmlns:a16="http://schemas.microsoft.com/office/drawing/2014/main" id="{717961F4-DDCA-4A68-A35C-A54EA126081C}"/>
              </a:ext>
            </a:extLst>
          </p:cNvPr>
          <p:cNvSpPr/>
          <p:nvPr userDrawn="1"/>
        </p:nvSpPr>
        <p:spPr>
          <a:xfrm>
            <a:off x="5"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Espace réservé du pied de page 24">
            <a:extLst>
              <a:ext uri="{FF2B5EF4-FFF2-40B4-BE49-F238E27FC236}">
                <a16:creationId xmlns:a16="http://schemas.microsoft.com/office/drawing/2014/main" id="{671B5B78-8172-4448-B285-C57955420D4B}"/>
              </a:ext>
            </a:extLst>
          </p:cNvPr>
          <p:cNvSpPr txBox="1">
            <a:spLocks/>
          </p:cNvSpPr>
          <p:nvPr userDrawn="1"/>
        </p:nvSpPr>
        <p:spPr>
          <a:xfrm>
            <a:off x="444500" y="6555194"/>
            <a:ext cx="862416"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sp>
        <p:nvSpPr>
          <p:cNvPr id="15" name="ZoneTexte 14">
            <a:extLst>
              <a:ext uri="{FF2B5EF4-FFF2-40B4-BE49-F238E27FC236}">
                <a16:creationId xmlns:a16="http://schemas.microsoft.com/office/drawing/2014/main" id="{A5C7DA1C-B88C-491D-B70B-D6914EAFE669}"/>
              </a:ext>
            </a:extLst>
          </p:cNvPr>
          <p:cNvSpPr txBox="1"/>
          <p:nvPr userDrawn="1"/>
        </p:nvSpPr>
        <p:spPr>
          <a:xfrm>
            <a:off x="11558263" y="6557761"/>
            <a:ext cx="246862" cy="169277"/>
          </a:xfrm>
          <a:prstGeom prst="rect">
            <a:avLst/>
          </a:prstGeom>
          <a:noFill/>
        </p:spPr>
        <p:txBody>
          <a:bodyPr wrap="none" lIns="0" tIns="0" rIns="0" bIns="0" rtlCol="0">
            <a:spAutoFit/>
          </a:bodyPr>
          <a:lstStyle/>
          <a:p>
            <a:pPr algn="ctr"/>
            <a:fld id="{B1C16F57-6192-4E5C-930B-CD7253631BC6}" type="slidenum">
              <a:rPr lang="en-US" sz="1100" smtClean="0">
                <a:solidFill>
                  <a:schemeClr val="bg1"/>
                </a:solidFill>
                <a:latin typeface="Montserrat" panose="00000500000000000000" pitchFamily="2" charset="0"/>
              </a:rPr>
              <a:pPr algn="ctr"/>
              <a:t>‹N°›</a:t>
            </a:fld>
            <a:endParaRPr lang="en-US" sz="1100">
              <a:solidFill>
                <a:schemeClr val="bg1"/>
              </a:solidFill>
              <a:latin typeface="Montserrat" panose="00000500000000000000" pitchFamily="2" charset="0"/>
            </a:endParaRPr>
          </a:p>
        </p:txBody>
      </p:sp>
      <p:sp>
        <p:nvSpPr>
          <p:cNvPr id="20" name="Espace réservé du pied de page 24">
            <a:extLst>
              <a:ext uri="{FF2B5EF4-FFF2-40B4-BE49-F238E27FC236}">
                <a16:creationId xmlns:a16="http://schemas.microsoft.com/office/drawing/2014/main" id="{7F0D4EE0-3BED-4C74-B602-1BAE1E420557}"/>
              </a:ext>
            </a:extLst>
          </p:cNvPr>
          <p:cNvSpPr>
            <a:spLocks noGrp="1"/>
          </p:cNvSpPr>
          <p:nvPr>
            <p:ph type="ftr" sz="quarter" idx="3"/>
          </p:nvPr>
        </p:nvSpPr>
        <p:spPr>
          <a:xfrm>
            <a:off x="9745548" y="6555192"/>
            <a:ext cx="1470488" cy="169277"/>
          </a:xfrm>
          <a:prstGeom prst="rect">
            <a:avLst/>
          </a:prstGeom>
        </p:spPr>
        <p:txBody>
          <a:bodyPr vert="horz" wrap="none" lIns="0" tIns="0" rIns="0" bIns="0" rtlCol="0" anchor="ctr">
            <a:spAutoFit/>
          </a:bodyPr>
          <a:lstStyle>
            <a:lvl1pPr algn="r">
              <a:defRPr sz="1100">
                <a:solidFill>
                  <a:schemeClr val="bg1"/>
                </a:solidFill>
                <a:latin typeface="Montserrat" panose="00000500000000000000" pitchFamily="2" charset="0"/>
              </a:defRPr>
            </a:lvl1pPr>
          </a:lstStyle>
          <a:p>
            <a:r>
              <a:rPr lang="en-US"/>
              <a:t>| </a:t>
            </a:r>
            <a:fld id="{7E74C1EB-D0C9-4102-9435-B97D94E7CC62}" type="datetime4">
              <a:rPr lang="fr-FR" smtClean="0"/>
              <a:pPr/>
              <a:t>11 janvier 2024</a:t>
            </a:fld>
            <a:r>
              <a:rPr lang="en-US"/>
              <a:t> |</a:t>
            </a:r>
          </a:p>
        </p:txBody>
      </p:sp>
      <p:sp>
        <p:nvSpPr>
          <p:cNvPr id="18" name="Espace réservé du texte 3">
            <a:extLst>
              <a:ext uri="{FF2B5EF4-FFF2-40B4-BE49-F238E27FC236}">
                <a16:creationId xmlns:a16="http://schemas.microsoft.com/office/drawing/2014/main" id="{C117E1B7-3E5B-47B4-8750-2FF17BAB863F}"/>
              </a:ext>
            </a:extLst>
          </p:cNvPr>
          <p:cNvSpPr>
            <a:spLocks noGrp="1"/>
          </p:cNvSpPr>
          <p:nvPr>
            <p:ph type="body" sz="quarter" idx="12"/>
          </p:nvPr>
        </p:nvSpPr>
        <p:spPr>
          <a:xfrm>
            <a:off x="133662" y="3133539"/>
            <a:ext cx="12058343" cy="590931"/>
          </a:xfrm>
          <a:prstGeom prst="rect">
            <a:avLst/>
          </a:prstGeom>
        </p:spPr>
        <p:txBody>
          <a:bodyPr anchor="ctr" anchorCtr="0">
            <a:spAutoFit/>
          </a:bodyPr>
          <a:lstStyle>
            <a:lvl1pPr algn="ctr">
              <a:defRPr sz="3600">
                <a:solidFill>
                  <a:schemeClr val="bg1"/>
                </a:solidFill>
                <a:latin typeface="Montserrat" panose="00000500000000000000" pitchFamily="2" charset="0"/>
              </a:defRPr>
            </a:lvl1pPr>
            <a:lvl2pPr algn="ctr">
              <a:defRPr sz="4800">
                <a:solidFill>
                  <a:schemeClr val="bg1"/>
                </a:solidFill>
              </a:defRPr>
            </a:lvl2pPr>
            <a:lvl3pPr algn="ctr">
              <a:defRPr sz="4800">
                <a:solidFill>
                  <a:schemeClr val="bg1"/>
                </a:solidFill>
              </a:defRPr>
            </a:lvl3pPr>
            <a:lvl4pPr algn="ctr">
              <a:defRPr sz="4800">
                <a:solidFill>
                  <a:schemeClr val="bg1"/>
                </a:solidFill>
              </a:defRPr>
            </a:lvl4pPr>
            <a:lvl5pPr algn="ctr">
              <a:defRPr sz="4800">
                <a:solidFill>
                  <a:schemeClr val="bg1"/>
                </a:solidFill>
              </a:defRPr>
            </a:lvl5pPr>
          </a:lstStyle>
          <a:p>
            <a:pPr lvl="0"/>
            <a:r>
              <a:rPr lang="fr-FR"/>
              <a:t>Modifier les styles du texte du masque</a:t>
            </a:r>
          </a:p>
        </p:txBody>
      </p:sp>
      <p:pic>
        <p:nvPicPr>
          <p:cNvPr id="23" name="Image 22">
            <a:extLst>
              <a:ext uri="{FF2B5EF4-FFF2-40B4-BE49-F238E27FC236}">
                <a16:creationId xmlns:a16="http://schemas.microsoft.com/office/drawing/2014/main" id="{8022685D-4FB1-4D7A-8CCC-FFD5FE96AE74}"/>
              </a:ext>
            </a:extLst>
          </p:cNvPr>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96198" y="263210"/>
            <a:ext cx="1319601" cy="670364"/>
          </a:xfrm>
          <a:prstGeom prst="rect">
            <a:avLst/>
          </a:prstGeom>
        </p:spPr>
      </p:pic>
    </p:spTree>
    <p:extLst>
      <p:ext uri="{BB962C8B-B14F-4D97-AF65-F5344CB8AC3E}">
        <p14:creationId xmlns:p14="http://schemas.microsoft.com/office/powerpoint/2010/main" val="188463837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alan General">
  <p:cSld name="Talan General">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44499" y="505303"/>
            <a:ext cx="9900000"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7" name="Google Shape;17;p3"/>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sp>
        <p:nvSpPr>
          <p:cNvPr id="18" name="Google Shape;18;p3"/>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19" name="Google Shape;19;p3"/>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20" name="Google Shape;20;p3"/>
          <p:cNvSpPr txBox="1">
            <a:spLocks noGrp="1"/>
          </p:cNvSpPr>
          <p:nvPr>
            <p:ph type="body" idx="1"/>
          </p:nvPr>
        </p:nvSpPr>
        <p:spPr>
          <a:xfrm>
            <a:off x="444500" y="2016655"/>
            <a:ext cx="5448301"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21" name="Google Shape;21;p3"/>
          <p:cNvSpPr txBox="1">
            <a:spLocks noGrp="1"/>
          </p:cNvSpPr>
          <p:nvPr>
            <p:ph type="body" idx="2"/>
          </p:nvPr>
        </p:nvSpPr>
        <p:spPr>
          <a:xfrm>
            <a:off x="6362700" y="2016655"/>
            <a:ext cx="5448301"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22" name="Google Shape;22;p3"/>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23" name="Google Shape;23;p3"/>
          <p:cNvSpPr txBox="1">
            <a:spLocks noGrp="1"/>
          </p:cNvSpPr>
          <p:nvPr>
            <p:ph type="body" idx="3"/>
          </p:nvPr>
        </p:nvSpPr>
        <p:spPr>
          <a:xfrm>
            <a:off x="444498" y="1102786"/>
            <a:ext cx="11366500" cy="19389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dk2"/>
              </a:buClr>
              <a:buSzPts val="1400"/>
              <a:buFont typeface="Arial"/>
              <a:buNone/>
              <a:defRPr sz="1400" b="0" i="0" u="none" strike="noStrike" cap="none">
                <a:solidFill>
                  <a:schemeClr val="dk2"/>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200"/>
              <a:buFont typeface="Arial"/>
              <a:buNone/>
              <a:defRPr sz="1200" b="0" i="0" u="none" strike="noStrike" cap="none">
                <a:solidFill>
                  <a:schemeClr val="dk2"/>
                </a:solidFill>
                <a:latin typeface="Montserrat"/>
                <a:ea typeface="Montserrat"/>
                <a:cs typeface="Montserrat"/>
                <a:sym typeface="Montserrat"/>
              </a:defRPr>
            </a:lvl2pPr>
            <a:lvl3pPr marL="1371600" marR="0" lvl="2" indent="-304800" algn="l" rtl="0">
              <a:lnSpc>
                <a:spcPct val="90000"/>
              </a:lnSpc>
              <a:spcBef>
                <a:spcPts val="667"/>
              </a:spcBef>
              <a:spcAft>
                <a:spcPts val="0"/>
              </a:spcAft>
              <a:buClr>
                <a:schemeClr val="accent5"/>
              </a:buClr>
              <a:buSzPts val="1200"/>
              <a:buFont typeface="Arial"/>
              <a:buChar char="•"/>
              <a:defRPr sz="12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24" name="Google Shape;24;p3"/>
          <p:cNvSpPr txBox="1"/>
          <p:nvPr/>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
        <p:nvSpPr>
          <p:cNvPr id="25" name="Google Shape;25;p3"/>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FF8DDA"/>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 name="Image 4">
            <a:extLst>
              <a:ext uri="{FF2B5EF4-FFF2-40B4-BE49-F238E27FC236}">
                <a16:creationId xmlns:a16="http://schemas.microsoft.com/office/drawing/2014/main" id="{8204E48E-B4E4-46FC-B478-1503518BD8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70582" y="129026"/>
            <a:ext cx="1507118" cy="664284"/>
          </a:xfrm>
          <a:prstGeom prst="rect">
            <a:avLst/>
          </a:prstGeom>
        </p:spPr>
      </p:pic>
    </p:spTree>
    <p:extLst>
      <p:ext uri="{BB962C8B-B14F-4D97-AF65-F5344CB8AC3E}">
        <p14:creationId xmlns:p14="http://schemas.microsoft.com/office/powerpoint/2010/main" val="1759119801"/>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433903A-E5F0-0948-ACA0-B9D5E93F8D5A}"/>
              </a:ext>
            </a:extLst>
          </p:cNvPr>
          <p:cNvSpPr/>
          <p:nvPr/>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F5E837BC-FEF1-F248-A7A9-CDE6305C6F54}"/>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741956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098182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88712CD-293D-874A-99F8-0657960C8EE1}"/>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108733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05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C5AA9E1-A29B-914B-80EC-12D2D8568AF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831EBD4D-E74F-254C-BC13-1534C1FE313E}"/>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7829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7829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BB90861F-6363-6D43-997F-E11D0EE64B8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63290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49CE8075-8C01-884B-9724-6C0F630D3A94}"/>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406544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D7859230-42FF-7841-B233-E2ADAF1B72C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4088341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58496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9F9FA82-3961-1340-B848-3650FFEC51F5}"/>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065143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06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745501C-2D69-C147-BCB1-AF5691AA3316}"/>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CAF22F4C-7BD0-0649-9968-2709A306117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0C8A8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0C8A8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87AFF0F-46B3-6B40-95AD-E7CBD35D16C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940301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A80E3699-97A7-1149-8D44-F1DA5477B859}"/>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4913203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478970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E1683E52-7B6A-394E-8723-F93D342809F2}"/>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120302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07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88DB0CAA-899E-374A-9AB8-470F5D046F17}"/>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BC1A9EF-0A72-5E4F-87E0-415056AE179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39183"/>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39183"/>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5104D1EE-BCC4-B44B-9C82-655D690F057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479054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971FB988-6BE7-6A4E-B21E-6476CF6E6B0F}"/>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08793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86784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bg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44388A"/>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7" name="Forme libre 16">
            <a:extLst>
              <a:ext uri="{FF2B5EF4-FFF2-40B4-BE49-F238E27FC236}">
                <a16:creationId xmlns:a16="http://schemas.microsoft.com/office/drawing/2014/main" id="{930663F2-6765-7E41-A2F8-C79580B01882}"/>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13" name="Image 12">
            <a:extLst>
              <a:ext uri="{FF2B5EF4-FFF2-40B4-BE49-F238E27FC236}">
                <a16:creationId xmlns:a16="http://schemas.microsoft.com/office/drawing/2014/main" id="{A7065546-EACA-E544-853B-2BC179EF850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02141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8B3D7F5-1B92-2242-82A1-669E98436422}"/>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070299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08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3090832-2B13-BF4F-A5A0-0EF8A28D360A}"/>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F00C5320-B8F8-B843-ADCA-5BEC2A12E17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2997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2997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E6D14B9B-7FBD-C344-8F57-70F711AE51A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4127315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27774BE3-A8C1-F843-84C4-0BF72AA3CF00}"/>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20538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55227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870CE312-5FD2-5B48-B734-8E73E24E6ECC}"/>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674902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09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ACEC956D-B20C-7A4D-BF81-1FCFBEC776C3}"/>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C9C78A23-7CE0-7D42-8993-C0F0CE658D3F}"/>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5"/>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5"/>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1ACC7F31-885B-9E45-93B4-324D8C70B19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574016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F1E01BA-D85B-6146-9CE2-B788D43751D4}"/>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289426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770201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B4FF22C-B2D8-B84D-B36D-0805879B48AD}"/>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174545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0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FD5A02F9-6BF6-CB4C-8144-B02CAB7122EC}"/>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9280105D-7FB2-1648-9C40-35D8D2C8E688}"/>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181FF"/>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181FF"/>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97A2C67D-B0D3-7C4F-B2D1-E1AA88303F1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166848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6E0457C2-41CC-5142-B27A-5F996A80B512}"/>
              </a:ext>
            </a:extLst>
          </p:cNvPr>
          <p:cNvSpPr/>
          <p:nvPr/>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D5A19624-A793-EF4D-AF54-540E9E075936}"/>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3942953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ACDB9FB-9B3F-2D4C-8CC3-5C1742B891F7}"/>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4180097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218960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137F2DC-2C61-9940-BDD8-DE12DF0D0011}"/>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3261784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1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7D5F6F0B-36E4-9343-9FA3-20BB518542E5}"/>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52585A64-3B91-594F-9B84-51EB088D6C4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3BFF8"/>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3BFF8"/>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4" name="Image 13">
            <a:extLst>
              <a:ext uri="{FF2B5EF4-FFF2-40B4-BE49-F238E27FC236}">
                <a16:creationId xmlns:a16="http://schemas.microsoft.com/office/drawing/2014/main" id="{F1C7D541-02B7-204D-98C2-A067C90E3C3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1608730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E36BCDB7-24B3-364D-A6D7-1EBF30D980A7}"/>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373039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41921661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62DE4B6-1DF0-444C-A0CD-B75A15DA2F19}"/>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0002784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184715DD-3FAB-B64E-985C-F90130265141}"/>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p:nvSpPr>
        <p:spPr>
          <a:xfrm>
            <a:off x="2608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3C1DF095-9714-3D4A-83E8-98821845004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4"/>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4"/>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02BC8AC5-AA5F-3747-AE76-3F696833C72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171476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C4777419-0E48-AF40-B2B5-6B7363E213E7}"/>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396299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95275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955747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918691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ommaire">
    <p:bg>
      <p:bgPr>
        <a:solidFill>
          <a:srgbClr val="44388A"/>
        </a:solidFill>
        <a:effectLst/>
      </p:bgPr>
    </p:bg>
    <p:spTree>
      <p:nvGrpSpPr>
        <p:cNvPr id="1" name=""/>
        <p:cNvGrpSpPr/>
        <p:nvPr/>
      </p:nvGrpSpPr>
      <p:grpSpPr>
        <a:xfrm>
          <a:off x="0" y="0"/>
          <a:ext cx="0" cy="0"/>
          <a:chOff x="0" y="0"/>
          <a:chExt cx="0" cy="0"/>
        </a:xfrm>
      </p:grpSpPr>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spTree>
    <p:extLst>
      <p:ext uri="{BB962C8B-B14F-4D97-AF65-F5344CB8AC3E}">
        <p14:creationId xmlns:p14="http://schemas.microsoft.com/office/powerpoint/2010/main" val="10917706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40"/>
        <p:cNvGrpSpPr/>
        <p:nvPr/>
      </p:nvGrpSpPr>
      <p:grpSpPr>
        <a:xfrm>
          <a:off x="0" y="0"/>
          <a:ext cx="0" cy="0"/>
          <a:chOff x="0" y="0"/>
          <a:chExt cx="0" cy="0"/>
        </a:xfrm>
      </p:grpSpPr>
      <p:sp>
        <p:nvSpPr>
          <p:cNvPr id="2" name="Titre 1">
            <a:extLst>
              <a:ext uri="{FF2B5EF4-FFF2-40B4-BE49-F238E27FC236}">
                <a16:creationId xmlns:a16="http://schemas.microsoft.com/office/drawing/2014/main" id="{FBD608FC-7816-47B6-8BF0-9063A7C7E6EF}"/>
              </a:ext>
            </a:extLst>
          </p:cNvPr>
          <p:cNvSpPr>
            <a:spLocks noGrp="1"/>
          </p:cNvSpPr>
          <p:nvPr>
            <p:ph type="title"/>
          </p:nvPr>
        </p:nvSpPr>
        <p:spPr>
          <a:xfrm>
            <a:off x="320201" y="452326"/>
            <a:ext cx="10515600" cy="1325033"/>
          </a:xfrm>
          <a:prstGeom prst="rect">
            <a:avLst/>
          </a:prstGeom>
          <a:noFill/>
          <a:ln>
            <a:noFill/>
          </a:ln>
        </p:spPr>
        <p:txBody>
          <a:bodyPr spcFirstLastPara="1" wrap="square" lIns="91425" tIns="45700" rIns="91425" bIns="45700" anchor="t" anchorCtr="0"/>
          <a:lstStyle>
            <a:lvl1pPr>
              <a:defRPr lang="fr-FR" sz="1867" b="1">
                <a:solidFill>
                  <a:srgbClr val="3381FF"/>
                </a:solidFill>
                <a:latin typeface="Montserrat"/>
                <a:ea typeface="Montserrat"/>
                <a:cs typeface="Montserrat"/>
              </a:defRPr>
            </a:lvl1pPr>
          </a:lstStyle>
          <a:p>
            <a:pPr lvl="0">
              <a:lnSpc>
                <a:spcPct val="90000"/>
              </a:lnSpc>
              <a:buClr>
                <a:srgbClr val="3381FF"/>
              </a:buClr>
              <a:buSzPts val="1400"/>
              <a:buFont typeface="Montserrat"/>
              <a:buNone/>
            </a:pPr>
            <a:r>
              <a:rPr lang="fr-FR"/>
              <a:t>Modifiez le style du titre</a:t>
            </a:r>
          </a:p>
        </p:txBody>
      </p:sp>
      <p:pic>
        <p:nvPicPr>
          <p:cNvPr id="1026" name="Picture 2" descr="RÃ©sultat de recherche d'images pour &quot;talanconsulting&quot;">
            <a:extLst>
              <a:ext uri="{FF2B5EF4-FFF2-40B4-BE49-F238E27FC236}">
                <a16:creationId xmlns:a16="http://schemas.microsoft.com/office/drawing/2014/main" id="{FA0109DB-41EA-4B4B-9C34-EBBF6B0B1E8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862375" y="292986"/>
            <a:ext cx="1946853" cy="3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3942"/>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lan Consulting 3">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5AD9143-7BF5-49DC-B830-A5B407B4008D}"/>
              </a:ext>
            </a:extLst>
          </p:cNvPr>
          <p:cNvSpPr/>
          <p:nvPr userDrawn="1">
            <p:custDataLst>
              <p:tags r:id="rId2"/>
            </p:custDataLst>
          </p:nvPr>
        </p:nvSpPr>
        <p:spPr>
          <a:xfrm>
            <a:off x="2" y="2"/>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000" b="1" i="0" baseline="0">
              <a:latin typeface="Montserrat" panose="00000500000000000000" pitchFamily="2" charset="0"/>
              <a:ea typeface="+mj-ea"/>
              <a:cs typeface="+mj-cs"/>
              <a:sym typeface="Montserrat" panose="00000500000000000000" pitchFamily="2" charset="0"/>
            </a:endParaRPr>
          </a:p>
        </p:txBody>
      </p:sp>
      <p:pic>
        <p:nvPicPr>
          <p:cNvPr id="23" name="Image 22">
            <a:extLst>
              <a:ext uri="{FF2B5EF4-FFF2-40B4-BE49-F238E27FC236}">
                <a16:creationId xmlns:a16="http://schemas.microsoft.com/office/drawing/2014/main" id="{1253CA35-52B0-40B6-8A31-E972587A65A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554514" y="322412"/>
            <a:ext cx="1229681" cy="587219"/>
          </a:xfrm>
          <a:prstGeom prst="rect">
            <a:avLst/>
          </a:prstGeom>
        </p:spPr>
      </p:pic>
      <p:sp>
        <p:nvSpPr>
          <p:cNvPr id="9" name="Espace réservé du titre 22">
            <a:extLst>
              <a:ext uri="{FF2B5EF4-FFF2-40B4-BE49-F238E27FC236}">
                <a16:creationId xmlns:a16="http://schemas.microsoft.com/office/drawing/2014/main" id="{2AB33F99-DC56-4F2A-9E65-27BF9F870442}"/>
              </a:ext>
            </a:extLst>
          </p:cNvPr>
          <p:cNvSpPr>
            <a:spLocks noGrp="1"/>
          </p:cNvSpPr>
          <p:nvPr>
            <p:ph type="title"/>
          </p:nvPr>
        </p:nvSpPr>
        <p:spPr>
          <a:xfrm>
            <a:off x="444499" y="505306"/>
            <a:ext cx="9900000" cy="276999"/>
          </a:xfrm>
          <a:prstGeom prst="rect">
            <a:avLst/>
          </a:prstGeom>
        </p:spPr>
        <p:txBody>
          <a:bodyPr vert="horz" wrap="square" lIns="0" tIns="0" rIns="0" bIns="0" rtlCol="0" anchor="t" anchorCtr="0">
            <a:spAutoFit/>
          </a:bodyPr>
          <a:lstStyle>
            <a:lvl1pPr>
              <a:defRPr sz="2000">
                <a:solidFill>
                  <a:schemeClr val="accent5"/>
                </a:solidFill>
                <a:latin typeface="Montserrat" panose="00000500000000000000" pitchFamily="2" charset="0"/>
              </a:defRPr>
            </a:lvl1pPr>
          </a:lstStyle>
          <a:p>
            <a:r>
              <a:rPr lang="fr-FR"/>
              <a:t>MODIFIEZ LE STYLE DU TITRE</a:t>
            </a:r>
            <a:endParaRPr lang="en-US"/>
          </a:p>
        </p:txBody>
      </p:sp>
      <p:sp>
        <p:nvSpPr>
          <p:cNvPr id="15" name="Espace réservé du texte 9">
            <a:extLst>
              <a:ext uri="{FF2B5EF4-FFF2-40B4-BE49-F238E27FC236}">
                <a16:creationId xmlns:a16="http://schemas.microsoft.com/office/drawing/2014/main" id="{AB31622E-E8F3-433A-9A9C-2BD6FD6A377C}"/>
              </a:ext>
            </a:extLst>
          </p:cNvPr>
          <p:cNvSpPr>
            <a:spLocks noGrp="1"/>
          </p:cNvSpPr>
          <p:nvPr>
            <p:ph type="body" sz="quarter" idx="13" hasCustomPrompt="1"/>
          </p:nvPr>
        </p:nvSpPr>
        <p:spPr>
          <a:xfrm>
            <a:off x="444498" y="1102788"/>
            <a:ext cx="11366500" cy="193899"/>
          </a:xfrm>
          <a:prstGeom prst="rect">
            <a:avLst/>
          </a:prstGeom>
        </p:spPr>
        <p:txBody>
          <a:bodyPr wrap="square" lIns="0" tIns="0" rIns="0" bIns="0">
            <a:spAutoFit/>
          </a:bodyPr>
          <a:lstStyle>
            <a:lvl1pPr>
              <a:defRPr sz="1400" b="0">
                <a:solidFill>
                  <a:schemeClr val="tx2"/>
                </a:solidFill>
                <a:latin typeface="Montserrat" panose="00000500000000000000" pitchFamily="2" charset="0"/>
              </a:defRPr>
            </a:lvl1pPr>
            <a:lvl2pPr>
              <a:defRPr>
                <a:solidFill>
                  <a:schemeClr val="tx2"/>
                </a:solidFill>
              </a:defRPr>
            </a:lvl2pPr>
            <a:lvl3pPr>
              <a:buClr>
                <a:schemeClr val="accent5"/>
              </a:buClr>
              <a:defRPr>
                <a:solidFill>
                  <a:schemeClr val="tx2"/>
                </a:solidFill>
              </a:defRPr>
            </a:lvl3pPr>
          </a:lstStyle>
          <a:p>
            <a:pPr lvl="0"/>
            <a:r>
              <a:rPr lang="fr-FR"/>
              <a:t>Sous-titre</a:t>
            </a:r>
          </a:p>
        </p:txBody>
      </p:sp>
      <p:cxnSp>
        <p:nvCxnSpPr>
          <p:cNvPr id="14" name="Connecteur droit 13">
            <a:extLst>
              <a:ext uri="{FF2B5EF4-FFF2-40B4-BE49-F238E27FC236}">
                <a16:creationId xmlns:a16="http://schemas.microsoft.com/office/drawing/2014/main" id="{4F0FCA93-6B76-4221-96CF-B88ECA251A5B}"/>
              </a:ext>
            </a:extLst>
          </p:cNvPr>
          <p:cNvCxnSpPr/>
          <p:nvPr userDrawn="1"/>
        </p:nvCxnSpPr>
        <p:spPr>
          <a:xfrm>
            <a:off x="444500" y="334432"/>
            <a:ext cx="2160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65B222-7A0F-4543-A476-48F70FA29459}"/>
              </a:ext>
            </a:extLst>
          </p:cNvPr>
          <p:cNvSpPr/>
          <p:nvPr userDrawn="1"/>
        </p:nvSpPr>
        <p:spPr>
          <a:xfrm flipV="1">
            <a:off x="6" y="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7" name="Rectangle 15">
            <a:extLst>
              <a:ext uri="{FF2B5EF4-FFF2-40B4-BE49-F238E27FC236}">
                <a16:creationId xmlns:a16="http://schemas.microsoft.com/office/drawing/2014/main" id="{C9ABD781-73A9-4CD1-854D-B3C05C4E0B23}"/>
              </a:ext>
            </a:extLst>
          </p:cNvPr>
          <p:cNvSpPr/>
          <p:nvPr userDrawn="1"/>
        </p:nvSpPr>
        <p:spPr>
          <a:xfrm>
            <a:off x="6" y="3083000"/>
            <a:ext cx="133657" cy="37750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2" name="ZoneTexte 11">
            <a:extLst>
              <a:ext uri="{FF2B5EF4-FFF2-40B4-BE49-F238E27FC236}">
                <a16:creationId xmlns:a16="http://schemas.microsoft.com/office/drawing/2014/main" id="{86344C2C-0907-4756-8E85-17EC70A94238}"/>
              </a:ext>
            </a:extLst>
          </p:cNvPr>
          <p:cNvSpPr txBox="1"/>
          <p:nvPr userDrawn="1"/>
        </p:nvSpPr>
        <p:spPr>
          <a:xfrm>
            <a:off x="11591125" y="6557762"/>
            <a:ext cx="181139" cy="169277"/>
          </a:xfrm>
          <a:prstGeom prst="rect">
            <a:avLst/>
          </a:prstGeom>
          <a:noFill/>
        </p:spPr>
        <p:txBody>
          <a:bodyPr wrap="none" lIns="0" tIns="0" rIns="0" bIns="0" rtlCol="0">
            <a:spAutoFit/>
          </a:bodyPr>
          <a:lstStyle/>
          <a:p>
            <a:pPr algn="ctr"/>
            <a:fld id="{B1C16F57-6192-4E5C-930B-CD7253631BC6}" type="slidenum">
              <a:rPr lang="en-US" sz="1100" smtClean="0">
                <a:solidFill>
                  <a:schemeClr val="tx2"/>
                </a:solidFill>
                <a:latin typeface="Montserrat" panose="00000500000000000000" pitchFamily="2" charset="0"/>
              </a:rPr>
              <a:pPr algn="ctr"/>
              <a:t>‹N°›</a:t>
            </a:fld>
            <a:endParaRPr lang="en-US" sz="1100">
              <a:solidFill>
                <a:schemeClr val="tx2"/>
              </a:solidFill>
              <a:latin typeface="Montserrat" panose="00000500000000000000" pitchFamily="2" charset="0"/>
            </a:endParaRPr>
          </a:p>
        </p:txBody>
      </p:sp>
      <p:sp>
        <p:nvSpPr>
          <p:cNvPr id="28" name="Espace réservé du texte 9">
            <a:extLst>
              <a:ext uri="{FF2B5EF4-FFF2-40B4-BE49-F238E27FC236}">
                <a16:creationId xmlns:a16="http://schemas.microsoft.com/office/drawing/2014/main" id="{AD76F8E0-E424-4BC6-AA6F-D2B3C34DFAAB}"/>
              </a:ext>
            </a:extLst>
          </p:cNvPr>
          <p:cNvSpPr>
            <a:spLocks noGrp="1"/>
          </p:cNvSpPr>
          <p:nvPr>
            <p:ph type="body" sz="quarter" idx="11" hasCustomPrompt="1"/>
          </p:nvPr>
        </p:nvSpPr>
        <p:spPr>
          <a:xfrm>
            <a:off x="444501" y="2016655"/>
            <a:ext cx="11366235" cy="664284"/>
          </a:xfrm>
          <a:prstGeom prst="rect">
            <a:avLst/>
          </a:prstGeom>
        </p:spPr>
        <p:txBody>
          <a:bodyPr wrap="square" lIns="0" tIns="0" rIns="0" bIns="0">
            <a:spAutoFit/>
          </a:bodyPr>
          <a:lstStyle>
            <a:lvl1pPr>
              <a:defRPr sz="1200">
                <a:solidFill>
                  <a:schemeClr val="accent1"/>
                </a:solidFill>
                <a:latin typeface="Montserrat" panose="00000500000000000000" pitchFamily="2" charset="0"/>
              </a:defRPr>
            </a:lvl1pPr>
            <a:lvl2pPr>
              <a:defRPr sz="1100">
                <a:latin typeface="Montserrat" panose="00000500000000000000" pitchFamily="2" charset="0"/>
              </a:defRPr>
            </a:lvl2pPr>
            <a:lvl3pPr>
              <a:buClr>
                <a:schemeClr val="accent1"/>
              </a:buClr>
              <a:defRPr sz="1100">
                <a:latin typeface="Montserrat" panose="00000500000000000000" pitchFamily="2" charset="0"/>
              </a:defRPr>
            </a:lvl3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246435417"/>
      </p:ext>
    </p:extLst>
  </p:cSld>
  <p:clrMapOvr>
    <a:masterClrMapping/>
  </p:clrMapOvr>
  <p:extLst>
    <p:ext uri="{DCECCB84-F9BA-43D5-87BE-67443E8EF086}">
      <p15:sldGuideLst xmlns:p15="http://schemas.microsoft.com/office/powerpoint/2012/main">
        <p15:guide id="1" orient="horz" pos="1671" userDrawn="1">
          <p15:clr>
            <a:srgbClr val="FBAE40"/>
          </p15:clr>
        </p15:guide>
        <p15:guide id="2" pos="372" userDrawn="1">
          <p15:clr>
            <a:srgbClr val="FBAE40"/>
          </p15:clr>
        </p15:guide>
        <p15:guide id="3" orient="horz" pos="5389" userDrawn="1">
          <p15:clr>
            <a:srgbClr val="FBAE40"/>
          </p15:clr>
        </p15:guide>
        <p15:guide id="4" pos="9928"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re et contenu">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75400" y="1080001"/>
            <a:ext cx="11041200" cy="15696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Titre 2"/>
          <p:cNvSpPr>
            <a:spLocks noGrp="1"/>
          </p:cNvSpPr>
          <p:nvPr>
            <p:ph type="title"/>
          </p:nvPr>
        </p:nvSpPr>
        <p:spPr/>
        <p:txBody>
          <a:bodyPr/>
          <a:lstStyle/>
          <a:p>
            <a:r>
              <a:rPr lang="fr-FR"/>
              <a:t>Modifiez le style du titre</a:t>
            </a:r>
          </a:p>
        </p:txBody>
      </p:sp>
      <p:sp>
        <p:nvSpPr>
          <p:cNvPr id="4" name="Espace réservé du pied de page 17"/>
          <p:cNvSpPr>
            <a:spLocks noGrp="1"/>
          </p:cNvSpPr>
          <p:nvPr>
            <p:ph type="ftr" sz="quarter" idx="11"/>
          </p:nvPr>
        </p:nvSpPr>
        <p:spPr/>
        <p:txBody>
          <a:bodyPr/>
          <a:lstStyle>
            <a:lvl1pPr>
              <a:defRPr/>
            </a:lvl1pPr>
          </a:lstStyle>
          <a:p>
            <a:endParaRPr lang="fr-FR">
              <a:solidFill>
                <a:srgbClr val="7E7F74"/>
              </a:solidFill>
            </a:endParaRPr>
          </a:p>
        </p:txBody>
      </p:sp>
      <p:sp>
        <p:nvSpPr>
          <p:cNvPr id="5" name="Espace réservé de la date 14"/>
          <p:cNvSpPr>
            <a:spLocks noGrp="1"/>
          </p:cNvSpPr>
          <p:nvPr>
            <p:ph type="dt" sz="half" idx="12"/>
          </p:nvPr>
        </p:nvSpPr>
        <p:spPr/>
        <p:txBody>
          <a:bodyPr/>
          <a:lstStyle>
            <a:lvl1pPr>
              <a:defRPr/>
            </a:lvl1pPr>
          </a:lstStyle>
          <a:p>
            <a:fld id="{999BB846-55D6-4148-A881-04E9FE878D1C}" type="datetimeFigureOut">
              <a:rPr lang="fr-FR" smtClean="0">
                <a:solidFill>
                  <a:srgbClr val="9B2743"/>
                </a:solidFill>
              </a:rPr>
              <a:pPr/>
              <a:t>11/01/2024</a:t>
            </a:fld>
            <a:endParaRPr lang="fr-FR">
              <a:solidFill>
                <a:srgbClr val="9B2743"/>
              </a:solidFill>
            </a:endParaRPr>
          </a:p>
        </p:txBody>
      </p:sp>
    </p:spTree>
    <p:extLst>
      <p:ext uri="{BB962C8B-B14F-4D97-AF65-F5344CB8AC3E}">
        <p14:creationId xmlns:p14="http://schemas.microsoft.com/office/powerpoint/2010/main" val="10812815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03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41C448B2-0D63-CF45-B27B-4FD31DE85667}"/>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2;p14">
            <a:extLst>
              <a:ext uri="{FF2B5EF4-FFF2-40B4-BE49-F238E27FC236}">
                <a16:creationId xmlns:a16="http://schemas.microsoft.com/office/drawing/2014/main" id="{A0D964CB-DE46-8B46-8118-D5C6BDC82241}"/>
              </a:ext>
            </a:extLst>
          </p:cNvPr>
          <p:cNvSpPr txBox="1">
            <a:spLocks noGrp="1"/>
          </p:cNvSpPr>
          <p:nvPr>
            <p:ph type="title"/>
          </p:nvPr>
        </p:nvSpPr>
        <p:spPr>
          <a:xfrm>
            <a:off x="396655" y="292153"/>
            <a:ext cx="7709654"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a:p>
        </p:txBody>
      </p:sp>
      <p:sp>
        <p:nvSpPr>
          <p:cNvPr id="14" name="Google Shape;86;p14">
            <a:extLst>
              <a:ext uri="{FF2B5EF4-FFF2-40B4-BE49-F238E27FC236}">
                <a16:creationId xmlns:a16="http://schemas.microsoft.com/office/drawing/2014/main" id="{E81D6A18-438A-F848-97CE-339D78BF9F34}"/>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a:ea typeface="Arial"/>
              <a:cs typeface="Arial"/>
              <a:sym typeface="Arial"/>
            </a:endParaRPr>
          </a:p>
        </p:txBody>
      </p:sp>
      <p:pic>
        <p:nvPicPr>
          <p:cNvPr id="10" name="Graphique 9">
            <a:extLst>
              <a:ext uri="{FF2B5EF4-FFF2-40B4-BE49-F238E27FC236}">
                <a16:creationId xmlns:a16="http://schemas.microsoft.com/office/drawing/2014/main" id="{3898968E-9E79-404B-9151-4E43CE8F743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07182" y="172081"/>
            <a:ext cx="1417707" cy="647937"/>
          </a:xfrm>
          <a:prstGeom prst="rect">
            <a:avLst/>
          </a:prstGeom>
        </p:spPr>
      </p:pic>
    </p:spTree>
    <p:extLst>
      <p:ext uri="{BB962C8B-B14F-4D97-AF65-F5344CB8AC3E}">
        <p14:creationId xmlns:p14="http://schemas.microsoft.com/office/powerpoint/2010/main" val="24767625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3489E-33E3-46CB-99C6-E4E5423F1EED}"/>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D6E9B4E6-A363-4908-A948-AB55D356A885}"/>
              </a:ext>
            </a:extLst>
          </p:cNvPr>
          <p:cNvSpPr>
            <a:spLocks noGrp="1"/>
          </p:cNvSpPr>
          <p:nvPr>
            <p:ph type="ftr" idx="10"/>
          </p:nvPr>
        </p:nvSpPr>
        <p:spPr/>
        <p:txBody>
          <a:bodyPr/>
          <a:lstStyle/>
          <a:p>
            <a:endParaRPr lang="fr-FR"/>
          </a:p>
        </p:txBody>
      </p:sp>
      <p:sp>
        <p:nvSpPr>
          <p:cNvPr id="4" name="Google Shape;209;p35">
            <a:extLst>
              <a:ext uri="{FF2B5EF4-FFF2-40B4-BE49-F238E27FC236}">
                <a16:creationId xmlns:a16="http://schemas.microsoft.com/office/drawing/2014/main" id="{98A57821-482E-490A-9282-9F5944A5EE21}"/>
              </a:ext>
            </a:extLst>
          </p:cNvPr>
          <p:cNvSpPr/>
          <p:nvPr userDrawn="1"/>
        </p:nvSpPr>
        <p:spPr>
          <a:xfrm>
            <a:off x="-9180" y="-37333"/>
            <a:ext cx="275600" cy="6944000"/>
          </a:xfrm>
          <a:prstGeom prst="rect">
            <a:avLst/>
          </a:prstGeom>
          <a:solidFill>
            <a:srgbClr val="DBF7E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 name="Google Shape;210;p35">
            <a:extLst>
              <a:ext uri="{FF2B5EF4-FFF2-40B4-BE49-F238E27FC236}">
                <a16:creationId xmlns:a16="http://schemas.microsoft.com/office/drawing/2014/main" id="{8A813045-137B-4884-9752-462B837DEB09}"/>
              </a:ext>
            </a:extLst>
          </p:cNvPr>
          <p:cNvSpPr/>
          <p:nvPr userDrawn="1"/>
        </p:nvSpPr>
        <p:spPr>
          <a:xfrm flipH="1">
            <a:off x="-321700" y="2899067"/>
            <a:ext cx="588133" cy="4035333"/>
          </a:xfrm>
          <a:prstGeom prst="flowChartManualInput">
            <a:avLst/>
          </a:prstGeom>
          <a:solidFill>
            <a:srgbClr val="45D8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44;p44">
            <a:extLst>
              <a:ext uri="{FF2B5EF4-FFF2-40B4-BE49-F238E27FC236}">
                <a16:creationId xmlns:a16="http://schemas.microsoft.com/office/drawing/2014/main" id="{3703B817-446C-495A-AAE9-49F4A7B4DD84}"/>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9" name="Google Shape;41;p7">
            <a:extLst>
              <a:ext uri="{FF2B5EF4-FFF2-40B4-BE49-F238E27FC236}">
                <a16:creationId xmlns:a16="http://schemas.microsoft.com/office/drawing/2014/main" id="{A7BE8CB1-6939-46C0-ABE6-E85D4FC9FD5C}"/>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86;p14">
            <a:extLst>
              <a:ext uri="{FF2B5EF4-FFF2-40B4-BE49-F238E27FC236}">
                <a16:creationId xmlns:a16="http://schemas.microsoft.com/office/drawing/2014/main" id="{C8613D47-1730-49FE-AA02-BD23A3C434FF}"/>
              </a:ext>
            </a:extLst>
          </p:cNvPr>
          <p:cNvSpPr/>
          <p:nvPr userDrawn="1"/>
        </p:nvSpPr>
        <p:spPr>
          <a:xfrm>
            <a:off x="488582" y="268517"/>
            <a:ext cx="334800" cy="25200"/>
          </a:xfrm>
          <a:prstGeom prst="rect">
            <a:avLst/>
          </a:prstGeom>
          <a:solidFill>
            <a:srgbClr val="45D8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a:ea typeface="Arial"/>
              <a:cs typeface="Arial"/>
              <a:sym typeface="Arial"/>
            </a:endParaRPr>
          </a:p>
        </p:txBody>
      </p:sp>
      <p:pic>
        <p:nvPicPr>
          <p:cNvPr id="11" name="Graphique 10">
            <a:extLst>
              <a:ext uri="{FF2B5EF4-FFF2-40B4-BE49-F238E27FC236}">
                <a16:creationId xmlns:a16="http://schemas.microsoft.com/office/drawing/2014/main" id="{16EE7F18-3201-F7CE-3618-950365B879D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463664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Use case Talan">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5E5D5A30-BA8E-4E9A-B5BB-BAF2858FAF76}"/>
              </a:ext>
            </a:extLst>
          </p:cNvPr>
          <p:cNvGraphicFramePr>
            <a:graphicFrameLocks noChangeAspect="1"/>
          </p:cNvGraphicFramePr>
          <p:nvPr>
            <p:custDataLst>
              <p:tags r:id="rId1"/>
            </p:custDataLst>
            <p:extLst>
              <p:ext uri="{D42A27DB-BD31-4B8C-83A1-F6EECF244321}">
                <p14:modId xmlns:p14="http://schemas.microsoft.com/office/powerpoint/2010/main" val="1803085975"/>
              </p:ext>
            </p:ext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3" imgW="384" imgH="384" progId="TCLayout.ActiveDocument.1">
                  <p:embed/>
                </p:oleObj>
              </mc:Choice>
              <mc:Fallback>
                <p:oleObj name="Diapositive think-cell" r:id="rId3" imgW="384" imgH="384" progId="TCLayout.ActiveDocument.1">
                  <p:embed/>
                  <p:pic>
                    <p:nvPicPr>
                      <p:cNvPr id="8" name="Objet 7" hidden="1">
                        <a:extLst>
                          <a:ext uri="{FF2B5EF4-FFF2-40B4-BE49-F238E27FC236}">
                            <a16:creationId xmlns:a16="http://schemas.microsoft.com/office/drawing/2014/main" id="{5E5D5A30-BA8E-4E9A-B5BB-BAF2858FAF76}"/>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14" name="Rectangle 15">
            <a:extLst>
              <a:ext uri="{FF2B5EF4-FFF2-40B4-BE49-F238E27FC236}">
                <a16:creationId xmlns:a16="http://schemas.microsoft.com/office/drawing/2014/main" id="{0075282A-1AA4-4984-B949-3EBCE3D57964}"/>
              </a:ext>
            </a:extLst>
          </p:cNvPr>
          <p:cNvSpPr/>
          <p:nvPr/>
        </p:nvSpPr>
        <p:spPr>
          <a:xfrm flipV="1">
            <a:off x="0" y="0"/>
            <a:ext cx="3835400" cy="2184400"/>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16" name="Rectangle 15">
            <a:extLst>
              <a:ext uri="{FF2B5EF4-FFF2-40B4-BE49-F238E27FC236}">
                <a16:creationId xmlns:a16="http://schemas.microsoft.com/office/drawing/2014/main" id="{2934F2EE-2C4D-44C8-943C-E71C5937BCC5}"/>
              </a:ext>
            </a:extLst>
          </p:cNvPr>
          <p:cNvSpPr/>
          <p:nvPr/>
        </p:nvSpPr>
        <p:spPr>
          <a:xfrm>
            <a:off x="0" y="1772594"/>
            <a:ext cx="3835400" cy="5085409"/>
          </a:xfrm>
          <a:custGeom>
            <a:avLst/>
            <a:gdLst>
              <a:gd name="connsiteX0" fmla="*/ 0 w 100243"/>
              <a:gd name="connsiteY0" fmla="*/ 0 h 2831250"/>
              <a:gd name="connsiteX1" fmla="*/ 100243 w 100243"/>
              <a:gd name="connsiteY1" fmla="*/ 0 h 2831250"/>
              <a:gd name="connsiteX2" fmla="*/ 100243 w 100243"/>
              <a:gd name="connsiteY2" fmla="*/ 2831250 h 2831250"/>
              <a:gd name="connsiteX3" fmla="*/ 0 w 100243"/>
              <a:gd name="connsiteY3" fmla="*/ 2831250 h 2831250"/>
              <a:gd name="connsiteX4" fmla="*/ 0 w 100243"/>
              <a:gd name="connsiteY4" fmla="*/ 0 h 2831250"/>
              <a:gd name="connsiteX0" fmla="*/ 0 w 100243"/>
              <a:gd name="connsiteY0" fmla="*/ 0 h 2831250"/>
              <a:gd name="connsiteX1" fmla="*/ 100243 w 100243"/>
              <a:gd name="connsiteY1" fmla="*/ 142875 h 2831250"/>
              <a:gd name="connsiteX2" fmla="*/ 100243 w 100243"/>
              <a:gd name="connsiteY2" fmla="*/ 2831250 h 2831250"/>
              <a:gd name="connsiteX3" fmla="*/ 0 w 100243"/>
              <a:gd name="connsiteY3" fmla="*/ 2831250 h 2831250"/>
              <a:gd name="connsiteX4" fmla="*/ 0 w 100243"/>
              <a:gd name="connsiteY4" fmla="*/ 0 h 283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3" h="2831250">
                <a:moveTo>
                  <a:pt x="0" y="0"/>
                </a:moveTo>
                <a:lnTo>
                  <a:pt x="100243" y="142875"/>
                </a:lnTo>
                <a:lnTo>
                  <a:pt x="100243" y="2831250"/>
                </a:lnTo>
                <a:lnTo>
                  <a:pt x="0" y="283125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lvl="0" algn="ctr"/>
            <a:endParaRPr lang="en-US" sz="2489">
              <a:latin typeface="Montserrat" panose="00000500000000000000" pitchFamily="2" charset="0"/>
            </a:endParaRPr>
          </a:p>
        </p:txBody>
      </p:sp>
      <p:sp>
        <p:nvSpPr>
          <p:cNvPr id="3" name="Espace réservé du contenu 2">
            <a:extLst>
              <a:ext uri="{FF2B5EF4-FFF2-40B4-BE49-F238E27FC236}">
                <a16:creationId xmlns:a16="http://schemas.microsoft.com/office/drawing/2014/main" id="{09F15424-128E-4B1A-8801-AB04456E1044}"/>
              </a:ext>
            </a:extLst>
          </p:cNvPr>
          <p:cNvSpPr>
            <a:spLocks noGrp="1"/>
          </p:cNvSpPr>
          <p:nvPr>
            <p:ph sz="quarter" idx="12" hasCustomPrompt="1"/>
          </p:nvPr>
        </p:nvSpPr>
        <p:spPr>
          <a:xfrm>
            <a:off x="4173838" y="2265581"/>
            <a:ext cx="7645046" cy="664284"/>
          </a:xfrm>
          <a:prstGeom prst="rect">
            <a:avLst/>
          </a:prstGeom>
        </p:spPr>
        <p:txBody>
          <a:bodyPr wrap="square" lIns="0" tIns="0" rIns="0" bIns="0">
            <a:spAutoFit/>
          </a:bodyPr>
          <a:lstStyle>
            <a:lvl1pPr>
              <a:defRPr sz="1200">
                <a:latin typeface="Montserrat" panose="00000500000000000000" pitchFamily="2" charset="0"/>
              </a:defRPr>
            </a:lvl1pPr>
            <a:lvl2pPr>
              <a:defRPr sz="1100">
                <a:solidFill>
                  <a:schemeClr val="bg2">
                    <a:lumMod val="10000"/>
                  </a:schemeClr>
                </a:solidFill>
                <a:latin typeface="Montserrat" panose="00000500000000000000" pitchFamily="2" charset="0"/>
              </a:defRPr>
            </a:lvl2pPr>
            <a:lvl3pPr marL="361950" indent="-150813">
              <a:defRPr sz="1100">
                <a:latin typeface="Montserrat" panose="00000500000000000000" pitchFamily="2" charset="0"/>
              </a:defRPr>
            </a:lvl3pPr>
          </a:lstStyle>
          <a:p>
            <a:pPr lvl="0"/>
            <a:r>
              <a:rPr lang="fr-FR"/>
              <a:t>Défi </a:t>
            </a:r>
          </a:p>
          <a:p>
            <a:pPr lvl="1"/>
            <a:r>
              <a:rPr lang="fr-FR"/>
              <a:t>Deuxième niveau</a:t>
            </a:r>
          </a:p>
          <a:p>
            <a:pPr lvl="2"/>
            <a:r>
              <a:rPr lang="fr-FR"/>
              <a:t>Troisième niveau</a:t>
            </a:r>
          </a:p>
        </p:txBody>
      </p:sp>
      <p:sp>
        <p:nvSpPr>
          <p:cNvPr id="18" name="Espace réservé du pied de page 24">
            <a:extLst>
              <a:ext uri="{FF2B5EF4-FFF2-40B4-BE49-F238E27FC236}">
                <a16:creationId xmlns:a16="http://schemas.microsoft.com/office/drawing/2014/main" id="{94D87BC4-66EF-4CE6-8E91-0B8CD12BFE1E}"/>
              </a:ext>
            </a:extLst>
          </p:cNvPr>
          <p:cNvSpPr txBox="1">
            <a:spLocks/>
          </p:cNvSpPr>
          <p:nvPr/>
        </p:nvSpPr>
        <p:spPr>
          <a:xfrm>
            <a:off x="444500" y="6555192"/>
            <a:ext cx="868828" cy="169277"/>
          </a:xfrm>
          <a:prstGeom prst="rect">
            <a:avLst/>
          </a:prstGeom>
        </p:spPr>
        <p:txBody>
          <a:bodyPr vert="horz" wrap="none" lIns="0" tIns="0" rIns="0" bIns="0" rtlCol="0" anchor="ctr">
            <a:spAutoFit/>
          </a:bodyPr>
          <a:lstStyle>
            <a:defPPr>
              <a:defRPr lang="fr-FR"/>
            </a:defPPr>
            <a:lvl1pPr marL="0" algn="ctr" defTabSz="914400" rtl="0" eaLnBrk="1" latinLnBrk="0" hangingPunct="1">
              <a:defRPr sz="1333"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err="1">
                <a:solidFill>
                  <a:schemeClr val="bg1"/>
                </a:solidFill>
                <a:latin typeface="Montserrat" panose="00000500000000000000" pitchFamily="2" charset="0"/>
              </a:rPr>
              <a:t>Confidentiel</a:t>
            </a:r>
            <a:endParaRPr lang="en-US" sz="1100">
              <a:solidFill>
                <a:schemeClr val="bg1"/>
              </a:solidFill>
              <a:latin typeface="Montserrat" panose="00000500000000000000" pitchFamily="2" charset="0"/>
            </a:endParaRPr>
          </a:p>
        </p:txBody>
      </p:sp>
      <p:cxnSp>
        <p:nvCxnSpPr>
          <p:cNvPr id="21" name="Connecteur droit 20">
            <a:extLst>
              <a:ext uri="{FF2B5EF4-FFF2-40B4-BE49-F238E27FC236}">
                <a16:creationId xmlns:a16="http://schemas.microsoft.com/office/drawing/2014/main" id="{B982CE90-599E-49BC-AD4B-6F94309F255D}"/>
              </a:ext>
            </a:extLst>
          </p:cNvPr>
          <p:cNvCxnSpPr/>
          <p:nvPr/>
        </p:nvCxnSpPr>
        <p:spPr>
          <a:xfrm>
            <a:off x="444498" y="2150549"/>
            <a:ext cx="2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Espace réservé du texte 9">
            <a:extLst>
              <a:ext uri="{FF2B5EF4-FFF2-40B4-BE49-F238E27FC236}">
                <a16:creationId xmlns:a16="http://schemas.microsoft.com/office/drawing/2014/main" id="{4408FF49-4B6E-4471-A35C-09C205F5B754}"/>
              </a:ext>
            </a:extLst>
          </p:cNvPr>
          <p:cNvSpPr>
            <a:spLocks noGrp="1"/>
          </p:cNvSpPr>
          <p:nvPr>
            <p:ph type="body" sz="quarter" idx="11" hasCustomPrompt="1"/>
          </p:nvPr>
        </p:nvSpPr>
        <p:spPr>
          <a:xfrm>
            <a:off x="444498" y="2373486"/>
            <a:ext cx="3081423" cy="249299"/>
          </a:xfrm>
          <a:prstGeom prst="rect">
            <a:avLst/>
          </a:prstGeom>
        </p:spPr>
        <p:txBody>
          <a:bodyPr wrap="square" lIns="0" tIns="0" rIns="0" bIns="0">
            <a:spAutoFit/>
          </a:bodyPr>
          <a:lstStyle>
            <a:lvl1pPr>
              <a:defRPr sz="1800" b="0">
                <a:solidFill>
                  <a:schemeClr val="bg1"/>
                </a:solidFill>
                <a:latin typeface="Montserrat Black" panose="00000A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TITRE DU CAS CLIENT</a:t>
            </a:r>
          </a:p>
        </p:txBody>
      </p:sp>
      <p:pic>
        <p:nvPicPr>
          <p:cNvPr id="4" name="Image 3">
            <a:extLst>
              <a:ext uri="{FF2B5EF4-FFF2-40B4-BE49-F238E27FC236}">
                <a16:creationId xmlns:a16="http://schemas.microsoft.com/office/drawing/2014/main" id="{5EFB0B81-43ED-4D16-B469-5743FF2751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1552" y="359226"/>
            <a:ext cx="1872296" cy="1054142"/>
          </a:xfrm>
          <a:prstGeom prst="rect">
            <a:avLst/>
          </a:prstGeom>
        </p:spPr>
      </p:pic>
      <p:sp>
        <p:nvSpPr>
          <p:cNvPr id="17" name="Espace réservé du texte 9">
            <a:extLst>
              <a:ext uri="{FF2B5EF4-FFF2-40B4-BE49-F238E27FC236}">
                <a16:creationId xmlns:a16="http://schemas.microsoft.com/office/drawing/2014/main" id="{9F1C71CC-5802-458D-804E-C098B55EBA95}"/>
              </a:ext>
            </a:extLst>
          </p:cNvPr>
          <p:cNvSpPr>
            <a:spLocks noGrp="1"/>
          </p:cNvSpPr>
          <p:nvPr>
            <p:ph type="body" sz="quarter" idx="13" hasCustomPrompt="1"/>
          </p:nvPr>
        </p:nvSpPr>
        <p:spPr>
          <a:xfrm>
            <a:off x="897922" y="3787082"/>
            <a:ext cx="2628000" cy="194400"/>
          </a:xfrm>
          <a:prstGeom prst="rect">
            <a:avLst/>
          </a:prstGeom>
        </p:spPr>
        <p:txBody>
          <a:bodyPr wrap="square" lIns="0" tIns="0" rIns="0" bIns="0">
            <a:spAutoFit/>
          </a:bodyPr>
          <a:lstStyle>
            <a:lvl1pPr marL="0" indent="0">
              <a:buFont typeface="Wingdings" panose="05000000000000000000" pitchFamily="2" charset="2"/>
              <a:buNone/>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Année :  </a:t>
            </a:r>
          </a:p>
        </p:txBody>
      </p:sp>
      <p:sp>
        <p:nvSpPr>
          <p:cNvPr id="19" name="Espace réservé du contenu 2">
            <a:extLst>
              <a:ext uri="{FF2B5EF4-FFF2-40B4-BE49-F238E27FC236}">
                <a16:creationId xmlns:a16="http://schemas.microsoft.com/office/drawing/2014/main" id="{5A3ED83A-2BAC-4475-B501-527EC24A6EDE}"/>
              </a:ext>
            </a:extLst>
          </p:cNvPr>
          <p:cNvSpPr>
            <a:spLocks noGrp="1"/>
          </p:cNvSpPr>
          <p:nvPr>
            <p:ph sz="quarter" idx="14" hasCustomPrompt="1"/>
          </p:nvPr>
        </p:nvSpPr>
        <p:spPr>
          <a:xfrm>
            <a:off x="4173838" y="3813753"/>
            <a:ext cx="7645046" cy="664284"/>
          </a:xfrm>
          <a:prstGeom prst="rect">
            <a:avLst/>
          </a:prstGeom>
        </p:spPr>
        <p:txBody>
          <a:bodyPr wrap="square" lIns="0" tIns="0" rIns="0" bIns="0">
            <a:spAutoFit/>
          </a:bodyPr>
          <a:lstStyle>
            <a:lvl1pPr>
              <a:defRPr sz="1200">
                <a:latin typeface="Montserrat" panose="00000500000000000000" pitchFamily="2" charset="0"/>
              </a:defRPr>
            </a:lvl1pPr>
            <a:lvl2pPr>
              <a:defRPr sz="1100">
                <a:solidFill>
                  <a:schemeClr val="bg2">
                    <a:lumMod val="10000"/>
                  </a:schemeClr>
                </a:solidFill>
                <a:latin typeface="Montserrat" panose="00000500000000000000" pitchFamily="2" charset="0"/>
              </a:defRPr>
            </a:lvl2pPr>
            <a:lvl3pPr marL="361950" indent="-150813">
              <a:defRPr sz="1100">
                <a:latin typeface="Montserrat" panose="00000500000000000000" pitchFamily="2" charset="0"/>
              </a:defRPr>
            </a:lvl3pPr>
          </a:lstStyle>
          <a:p>
            <a:pPr lvl="0"/>
            <a:r>
              <a:rPr lang="fr-FR"/>
              <a:t>Approche / Solution</a:t>
            </a:r>
          </a:p>
          <a:p>
            <a:pPr lvl="1"/>
            <a:r>
              <a:rPr lang="fr-FR"/>
              <a:t>Deuxième niveau</a:t>
            </a:r>
          </a:p>
          <a:p>
            <a:pPr lvl="2"/>
            <a:r>
              <a:rPr lang="fr-FR"/>
              <a:t>Troisième niveau</a:t>
            </a:r>
          </a:p>
        </p:txBody>
      </p:sp>
      <p:sp>
        <p:nvSpPr>
          <p:cNvPr id="22" name="Espace réservé du contenu 2">
            <a:extLst>
              <a:ext uri="{FF2B5EF4-FFF2-40B4-BE49-F238E27FC236}">
                <a16:creationId xmlns:a16="http://schemas.microsoft.com/office/drawing/2014/main" id="{EBC4C79E-8F66-4E63-ADB9-325DD9C4A122}"/>
              </a:ext>
            </a:extLst>
          </p:cNvPr>
          <p:cNvSpPr>
            <a:spLocks noGrp="1"/>
          </p:cNvSpPr>
          <p:nvPr>
            <p:ph sz="quarter" idx="15" hasCustomPrompt="1"/>
          </p:nvPr>
        </p:nvSpPr>
        <p:spPr>
          <a:xfrm>
            <a:off x="4173838" y="5361925"/>
            <a:ext cx="7645046" cy="664284"/>
          </a:xfrm>
          <a:prstGeom prst="rect">
            <a:avLst/>
          </a:prstGeom>
        </p:spPr>
        <p:txBody>
          <a:bodyPr wrap="square" lIns="0" tIns="0" rIns="0" bIns="0">
            <a:spAutoFit/>
          </a:bodyPr>
          <a:lstStyle>
            <a:lvl1pPr>
              <a:defRPr sz="1200">
                <a:latin typeface="Montserrat" panose="00000500000000000000" pitchFamily="2" charset="0"/>
              </a:defRPr>
            </a:lvl1pPr>
            <a:lvl2pPr>
              <a:defRPr sz="1100">
                <a:solidFill>
                  <a:schemeClr val="bg2">
                    <a:lumMod val="10000"/>
                  </a:schemeClr>
                </a:solidFill>
                <a:latin typeface="Montserrat" panose="00000500000000000000" pitchFamily="2" charset="0"/>
              </a:defRPr>
            </a:lvl2pPr>
            <a:lvl3pPr marL="361950" indent="-150813">
              <a:defRPr sz="1100">
                <a:latin typeface="Montserrat" panose="00000500000000000000" pitchFamily="2" charset="0"/>
              </a:defRPr>
            </a:lvl3pPr>
          </a:lstStyle>
          <a:p>
            <a:pPr lvl="0"/>
            <a:r>
              <a:rPr lang="fr-FR"/>
              <a:t>Résultats</a:t>
            </a:r>
          </a:p>
          <a:p>
            <a:pPr lvl="1"/>
            <a:r>
              <a:rPr lang="fr-FR"/>
              <a:t>Deuxième niveau</a:t>
            </a:r>
          </a:p>
          <a:p>
            <a:pPr lvl="2"/>
            <a:r>
              <a:rPr lang="fr-FR"/>
              <a:t>Troisième niveau</a:t>
            </a:r>
          </a:p>
        </p:txBody>
      </p:sp>
      <p:sp>
        <p:nvSpPr>
          <p:cNvPr id="23" name="Espace réservé du texte 9">
            <a:extLst>
              <a:ext uri="{FF2B5EF4-FFF2-40B4-BE49-F238E27FC236}">
                <a16:creationId xmlns:a16="http://schemas.microsoft.com/office/drawing/2014/main" id="{E9A7D492-9FAF-430E-BC31-F1D88A08DEB3}"/>
              </a:ext>
            </a:extLst>
          </p:cNvPr>
          <p:cNvSpPr>
            <a:spLocks noGrp="1"/>
          </p:cNvSpPr>
          <p:nvPr>
            <p:ph type="body" sz="quarter" idx="16" hasCustomPrompt="1"/>
          </p:nvPr>
        </p:nvSpPr>
        <p:spPr>
          <a:xfrm>
            <a:off x="897921" y="4201971"/>
            <a:ext cx="2628000" cy="194400"/>
          </a:xfrm>
          <a:prstGeom prst="rect">
            <a:avLst/>
          </a:prstGeom>
        </p:spPr>
        <p:txBody>
          <a:bodyPr wrap="square" lIns="0" tIns="0" rIns="0" bIns="0">
            <a:spAutoFit/>
          </a:bodyPr>
          <a:lstStyle>
            <a:lvl1pPr marL="0" indent="0">
              <a:buFont typeface="Wingdings" panose="05000000000000000000" pitchFamily="2" charset="2"/>
              <a:buNone/>
              <a:tabLst/>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Secteur : </a:t>
            </a:r>
          </a:p>
        </p:txBody>
      </p:sp>
      <p:sp>
        <p:nvSpPr>
          <p:cNvPr id="26" name="Espace réservé du texte 9">
            <a:extLst>
              <a:ext uri="{FF2B5EF4-FFF2-40B4-BE49-F238E27FC236}">
                <a16:creationId xmlns:a16="http://schemas.microsoft.com/office/drawing/2014/main" id="{0F42AC11-CEFB-470B-8EC4-3E65BED1C5DD}"/>
              </a:ext>
            </a:extLst>
          </p:cNvPr>
          <p:cNvSpPr>
            <a:spLocks noGrp="1"/>
          </p:cNvSpPr>
          <p:nvPr>
            <p:ph type="body" sz="quarter" idx="17" hasCustomPrompt="1"/>
          </p:nvPr>
        </p:nvSpPr>
        <p:spPr>
          <a:xfrm>
            <a:off x="897921" y="4616860"/>
            <a:ext cx="2628000" cy="194400"/>
          </a:xfrm>
          <a:prstGeom prst="rect">
            <a:avLst/>
          </a:prstGeom>
        </p:spPr>
        <p:txBody>
          <a:bodyPr wrap="square" lIns="0" tIns="0" rIns="0" bIns="0">
            <a:spAutoFit/>
          </a:bodyPr>
          <a:lstStyle>
            <a:lvl1pPr marL="0" indent="0">
              <a:buFont typeface="Wingdings" panose="05000000000000000000" pitchFamily="2" charset="2"/>
              <a:buNone/>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Client : </a:t>
            </a:r>
          </a:p>
        </p:txBody>
      </p:sp>
      <p:sp>
        <p:nvSpPr>
          <p:cNvPr id="29" name="Espace réservé du texte 9">
            <a:extLst>
              <a:ext uri="{FF2B5EF4-FFF2-40B4-BE49-F238E27FC236}">
                <a16:creationId xmlns:a16="http://schemas.microsoft.com/office/drawing/2014/main" id="{9FA0126F-605A-4595-9388-C5C2A92292BD}"/>
              </a:ext>
            </a:extLst>
          </p:cNvPr>
          <p:cNvSpPr>
            <a:spLocks noGrp="1"/>
          </p:cNvSpPr>
          <p:nvPr>
            <p:ph type="body" sz="quarter" idx="18" hasCustomPrompt="1"/>
          </p:nvPr>
        </p:nvSpPr>
        <p:spPr>
          <a:xfrm>
            <a:off x="897922" y="5031079"/>
            <a:ext cx="2628000" cy="194400"/>
          </a:xfrm>
          <a:prstGeom prst="rect">
            <a:avLst/>
          </a:prstGeom>
        </p:spPr>
        <p:txBody>
          <a:bodyPr wrap="square" lIns="0" tIns="0" rIns="0" bIns="0">
            <a:spAutoFit/>
          </a:bodyPr>
          <a:lstStyle>
            <a:lvl1pPr marL="0" indent="0">
              <a:buFont typeface="Wingdings" panose="05000000000000000000" pitchFamily="2" charset="2"/>
              <a:buNone/>
              <a:tabLst>
                <a:tab pos="0" algn="l"/>
              </a:tabLst>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Offre :  </a:t>
            </a:r>
          </a:p>
        </p:txBody>
      </p:sp>
      <p:sp>
        <p:nvSpPr>
          <p:cNvPr id="30" name="Espace réservé du texte 9">
            <a:extLst>
              <a:ext uri="{FF2B5EF4-FFF2-40B4-BE49-F238E27FC236}">
                <a16:creationId xmlns:a16="http://schemas.microsoft.com/office/drawing/2014/main" id="{EE185F7A-56C6-4D68-8DE3-01DD57699BF1}"/>
              </a:ext>
            </a:extLst>
          </p:cNvPr>
          <p:cNvSpPr>
            <a:spLocks noGrp="1"/>
          </p:cNvSpPr>
          <p:nvPr>
            <p:ph type="body" sz="quarter" idx="19" hasCustomPrompt="1"/>
          </p:nvPr>
        </p:nvSpPr>
        <p:spPr>
          <a:xfrm>
            <a:off x="897921" y="5445969"/>
            <a:ext cx="2628000" cy="194400"/>
          </a:xfrm>
          <a:prstGeom prst="rect">
            <a:avLst/>
          </a:prstGeom>
        </p:spPr>
        <p:txBody>
          <a:bodyPr wrap="square" lIns="0" tIns="0" rIns="0" bIns="0">
            <a:spAutoFit/>
          </a:bodyPr>
          <a:lstStyle>
            <a:lvl1pPr marL="0" indent="0">
              <a:buFont typeface="Wingdings" panose="05000000000000000000" pitchFamily="2" charset="2"/>
              <a:buNone/>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Technologie / Solution : </a:t>
            </a:r>
          </a:p>
        </p:txBody>
      </p:sp>
      <p:sp>
        <p:nvSpPr>
          <p:cNvPr id="31" name="Espace réservé du texte 9">
            <a:extLst>
              <a:ext uri="{FF2B5EF4-FFF2-40B4-BE49-F238E27FC236}">
                <a16:creationId xmlns:a16="http://schemas.microsoft.com/office/drawing/2014/main" id="{948D242C-807B-4C39-BD5A-86B9FE115AB1}"/>
              </a:ext>
            </a:extLst>
          </p:cNvPr>
          <p:cNvSpPr>
            <a:spLocks noGrp="1"/>
          </p:cNvSpPr>
          <p:nvPr>
            <p:ph type="body" sz="quarter" idx="20" hasCustomPrompt="1"/>
          </p:nvPr>
        </p:nvSpPr>
        <p:spPr>
          <a:xfrm>
            <a:off x="897921" y="5860857"/>
            <a:ext cx="2628000" cy="194400"/>
          </a:xfrm>
          <a:prstGeom prst="rect">
            <a:avLst/>
          </a:prstGeom>
        </p:spPr>
        <p:txBody>
          <a:bodyPr wrap="square" lIns="0" tIns="0" rIns="0" bIns="0">
            <a:spAutoFit/>
          </a:bodyPr>
          <a:lstStyle>
            <a:lvl1pPr marL="0" indent="0">
              <a:buFont typeface="Wingdings" panose="05000000000000000000" pitchFamily="2" charset="2"/>
              <a:buNone/>
              <a:defRPr sz="1400" b="0">
                <a:solidFill>
                  <a:schemeClr val="bg1"/>
                </a:solidFill>
                <a:latin typeface="Montserrat Medium" panose="00000600000000000000" pitchFamily="2" charset="0"/>
              </a:defRPr>
            </a:lvl1pPr>
            <a:lvl2pPr marL="152388" indent="-152388">
              <a:buClr>
                <a:schemeClr val="bg1"/>
              </a:buClr>
              <a:buFont typeface="Arial" panose="020B0604020202020204" pitchFamily="34" charset="0"/>
              <a:buChar char="•"/>
              <a:defRPr sz="1600" b="0">
                <a:solidFill>
                  <a:schemeClr val="bg1"/>
                </a:solidFill>
                <a:latin typeface="Montserrat" panose="00000500000000000000" pitchFamily="2" charset="0"/>
              </a:defRPr>
            </a:lvl2pPr>
            <a:lvl3pPr>
              <a:buClr>
                <a:schemeClr val="accent1"/>
              </a:buClr>
              <a:defRPr>
                <a:solidFill>
                  <a:schemeClr val="bg1"/>
                </a:solidFill>
              </a:defRPr>
            </a:lvl3pPr>
          </a:lstStyle>
          <a:p>
            <a:pPr lvl="0"/>
            <a:r>
              <a:rPr lang="fr-FR"/>
              <a:t>ETP : </a:t>
            </a:r>
          </a:p>
        </p:txBody>
      </p:sp>
      <p:sp>
        <p:nvSpPr>
          <p:cNvPr id="32" name="Espace réservé du contenu 2">
            <a:extLst>
              <a:ext uri="{FF2B5EF4-FFF2-40B4-BE49-F238E27FC236}">
                <a16:creationId xmlns:a16="http://schemas.microsoft.com/office/drawing/2014/main" id="{CF3B2599-EFF3-4004-A5A9-4EE0065250D3}"/>
              </a:ext>
            </a:extLst>
          </p:cNvPr>
          <p:cNvSpPr>
            <a:spLocks noGrp="1"/>
          </p:cNvSpPr>
          <p:nvPr>
            <p:ph sz="quarter" idx="21" hasCustomPrompt="1"/>
          </p:nvPr>
        </p:nvSpPr>
        <p:spPr>
          <a:xfrm>
            <a:off x="4173838" y="717409"/>
            <a:ext cx="7645046" cy="166199"/>
          </a:xfrm>
          <a:prstGeom prst="rect">
            <a:avLst/>
          </a:prstGeom>
        </p:spPr>
        <p:txBody>
          <a:bodyPr wrap="square" lIns="0" tIns="0" rIns="0" bIns="0">
            <a:spAutoFit/>
          </a:bodyPr>
          <a:lstStyle>
            <a:lvl1pPr algn="ctr">
              <a:defRPr sz="1200" i="1">
                <a:solidFill>
                  <a:schemeClr val="bg2">
                    <a:lumMod val="10000"/>
                  </a:schemeClr>
                </a:solidFill>
                <a:latin typeface="Montserrat" panose="00000500000000000000" pitchFamily="2" charset="0"/>
              </a:defRPr>
            </a:lvl1pPr>
            <a:lvl2pPr>
              <a:defRPr sz="1100" i="1">
                <a:solidFill>
                  <a:schemeClr val="bg2">
                    <a:lumMod val="10000"/>
                  </a:schemeClr>
                </a:solidFill>
                <a:latin typeface="Montserrat" panose="00000500000000000000" pitchFamily="2" charset="0"/>
              </a:defRPr>
            </a:lvl2pPr>
            <a:lvl3pPr marL="361950" indent="-150813">
              <a:defRPr sz="1100" i="1">
                <a:latin typeface="Montserrat" panose="00000500000000000000" pitchFamily="2" charset="0"/>
              </a:defRPr>
            </a:lvl3pPr>
          </a:lstStyle>
          <a:p>
            <a:pPr lvl="0"/>
            <a:r>
              <a:rPr lang="fr-FR"/>
              <a:t>En bref : Snapshot de la mission</a:t>
            </a:r>
          </a:p>
        </p:txBody>
      </p:sp>
      <p:pic>
        <p:nvPicPr>
          <p:cNvPr id="6" name="Graphique 5" descr="Calendrier mensuel">
            <a:extLst>
              <a:ext uri="{FF2B5EF4-FFF2-40B4-BE49-F238E27FC236}">
                <a16:creationId xmlns:a16="http://schemas.microsoft.com/office/drawing/2014/main" id="{0B592E23-94AB-43E4-80EF-FFAE3F1B77E7}"/>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4498" y="3710879"/>
            <a:ext cx="324000" cy="324000"/>
          </a:xfrm>
          <a:prstGeom prst="rect">
            <a:avLst/>
          </a:prstGeom>
        </p:spPr>
      </p:pic>
      <p:pic>
        <p:nvPicPr>
          <p:cNvPr id="9" name="Graphique 8" descr="Ville">
            <a:extLst>
              <a:ext uri="{FF2B5EF4-FFF2-40B4-BE49-F238E27FC236}">
                <a16:creationId xmlns:a16="http://schemas.microsoft.com/office/drawing/2014/main" id="{F2726B0E-4B91-49B9-BE26-BAD2A8E4DB24}"/>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4498" y="4136921"/>
            <a:ext cx="324000" cy="324000"/>
          </a:xfrm>
          <a:prstGeom prst="rect">
            <a:avLst/>
          </a:prstGeom>
        </p:spPr>
      </p:pic>
      <p:pic>
        <p:nvPicPr>
          <p:cNvPr id="11" name="Graphique 10" descr="Utilisateur">
            <a:extLst>
              <a:ext uri="{FF2B5EF4-FFF2-40B4-BE49-F238E27FC236}">
                <a16:creationId xmlns:a16="http://schemas.microsoft.com/office/drawing/2014/main" id="{B438F30F-7FF1-4635-924D-446388EB8A4B}"/>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48847" y="4551075"/>
            <a:ext cx="324000" cy="324000"/>
          </a:xfrm>
          <a:prstGeom prst="rect">
            <a:avLst/>
          </a:prstGeom>
        </p:spPr>
      </p:pic>
      <p:pic>
        <p:nvPicPr>
          <p:cNvPr id="13" name="Graphique 12" descr="Document">
            <a:extLst>
              <a:ext uri="{FF2B5EF4-FFF2-40B4-BE49-F238E27FC236}">
                <a16:creationId xmlns:a16="http://schemas.microsoft.com/office/drawing/2014/main" id="{30B23268-3B69-4392-A70F-86A99A8890FA}"/>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847" y="4966029"/>
            <a:ext cx="324000" cy="324000"/>
          </a:xfrm>
          <a:prstGeom prst="rect">
            <a:avLst/>
          </a:prstGeom>
        </p:spPr>
      </p:pic>
      <p:pic>
        <p:nvPicPr>
          <p:cNvPr id="34" name="Graphique 33" descr="Ordinateur portable">
            <a:extLst>
              <a:ext uri="{FF2B5EF4-FFF2-40B4-BE49-F238E27FC236}">
                <a16:creationId xmlns:a16="http://schemas.microsoft.com/office/drawing/2014/main" id="{AA30D6AE-23CD-4869-B491-C6A692D7B055}"/>
              </a:ext>
            </a:extLst>
          </p:cNvPr>
          <p:cNvPicPr>
            <a:picLocks noChangeAspect="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48847" y="5377571"/>
            <a:ext cx="324000" cy="324000"/>
          </a:xfrm>
          <a:prstGeom prst="rect">
            <a:avLst/>
          </a:prstGeom>
        </p:spPr>
      </p:pic>
      <p:pic>
        <p:nvPicPr>
          <p:cNvPr id="36" name="Graphique 35" descr="Utilisateurs">
            <a:extLst>
              <a:ext uri="{FF2B5EF4-FFF2-40B4-BE49-F238E27FC236}">
                <a16:creationId xmlns:a16="http://schemas.microsoft.com/office/drawing/2014/main" id="{FCE25E52-90B0-4C11-A105-6EAB44E5E9F2}"/>
              </a:ext>
            </a:extLst>
          </p:cNvPr>
          <p:cNvPicPr>
            <a:picLocks noChangeAspect="1"/>
          </p:cNvPicPr>
          <p:nvPr userDrawn="1"/>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44498" y="5796057"/>
            <a:ext cx="324000" cy="324000"/>
          </a:xfrm>
          <a:prstGeom prst="rect">
            <a:avLst/>
          </a:prstGeom>
        </p:spPr>
      </p:pic>
    </p:spTree>
    <p:extLst>
      <p:ext uri="{BB962C8B-B14F-4D97-AF65-F5344CB8AC3E}">
        <p14:creationId xmlns:p14="http://schemas.microsoft.com/office/powerpoint/2010/main" val="280879485"/>
      </p:ext>
    </p:extLst>
  </p:cSld>
  <p:clrMapOvr>
    <a:masterClrMapping/>
  </p:clrMapOvr>
  <p:extLst>
    <p:ext uri="{DCECCB84-F9BA-43D5-87BE-67443E8EF086}">
      <p15:sldGuideLst xmlns:p15="http://schemas.microsoft.com/office/powerpoint/2012/main">
        <p15:guide id="1" orient="horz" pos="1253">
          <p15:clr>
            <a:srgbClr val="FBAE40"/>
          </p15:clr>
        </p15:guide>
        <p15:guide id="2" pos="2615">
          <p15:clr>
            <a:srgbClr val="FBAE40"/>
          </p15:clr>
        </p15:guide>
        <p15:guide id="3" orient="horz" pos="4042">
          <p15:clr>
            <a:srgbClr val="FBAE40"/>
          </p15:clr>
        </p15:guide>
        <p15:guide id="4" pos="744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ouverture - sans visuel">
    <p:spTree>
      <p:nvGrpSpPr>
        <p:cNvPr id="1" name=""/>
        <p:cNvGrpSpPr/>
        <p:nvPr/>
      </p:nvGrpSpPr>
      <p:grpSpPr>
        <a:xfrm>
          <a:off x="0" y="0"/>
          <a:ext cx="0" cy="0"/>
          <a:chOff x="0" y="0"/>
          <a:chExt cx="0" cy="0"/>
        </a:xfrm>
      </p:grpSpPr>
      <p:sp>
        <p:nvSpPr>
          <p:cNvPr id="16" name="Rectangle 15"/>
          <p:cNvSpPr/>
          <p:nvPr/>
        </p:nvSpPr>
        <p:spPr bwMode="gray">
          <a:xfrm>
            <a:off x="239186" y="239184"/>
            <a:ext cx="11713633" cy="47053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Espace réservé du texte 11"/>
          <p:cNvSpPr>
            <a:spLocks noGrp="1"/>
          </p:cNvSpPr>
          <p:nvPr>
            <p:ph type="body" sz="quarter" idx="13" hasCustomPrompt="1"/>
          </p:nvPr>
        </p:nvSpPr>
        <p:spPr bwMode="gray">
          <a:xfrm>
            <a:off x="719669" y="356660"/>
            <a:ext cx="10752667" cy="2575472"/>
          </a:xfrm>
        </p:spPr>
        <p:txBody>
          <a:bodyPr anchor="b" anchorCtr="0"/>
          <a:lstStyle>
            <a:lvl1pPr>
              <a:lnSpc>
                <a:spcPct val="90000"/>
              </a:lnSpc>
              <a:spcAft>
                <a:spcPts val="0"/>
              </a:spcAft>
              <a:defRPr sz="6133" b="0" kern="1200" cap="all" baseline="0">
                <a:solidFill>
                  <a:schemeClr val="bg1"/>
                </a:solidFill>
                <a:latin typeface="+mj-lt"/>
              </a:defRPr>
            </a:lvl1pPr>
            <a:lvl2pPr>
              <a:lnSpc>
                <a:spcPct val="90000"/>
              </a:lnSpc>
              <a:spcBef>
                <a:spcPts val="800"/>
              </a:spcBef>
              <a:spcAft>
                <a:spcPts val="0"/>
              </a:spcAft>
              <a:defRPr sz="4000" cap="all" baseline="0">
                <a:solidFill>
                  <a:schemeClr val="bg1"/>
                </a:solidFill>
              </a:defRPr>
            </a:lvl2pPr>
          </a:lstStyle>
          <a:p>
            <a:pPr lvl="0"/>
            <a:r>
              <a:rPr lang="fr-FR"/>
              <a:t>Premier niveau</a:t>
            </a:r>
          </a:p>
          <a:p>
            <a:pPr lvl="1"/>
            <a:r>
              <a:rPr lang="fr-FR"/>
              <a:t>Deuxième niveau</a:t>
            </a:r>
          </a:p>
        </p:txBody>
      </p:sp>
      <p:sp>
        <p:nvSpPr>
          <p:cNvPr id="15" name="Espace réservé du texte 14"/>
          <p:cNvSpPr>
            <a:spLocks noGrp="1"/>
          </p:cNvSpPr>
          <p:nvPr>
            <p:ph type="body" sz="quarter" idx="14"/>
          </p:nvPr>
        </p:nvSpPr>
        <p:spPr bwMode="gray">
          <a:xfrm>
            <a:off x="719669" y="3125573"/>
            <a:ext cx="10752667" cy="1440000"/>
          </a:xfrm>
        </p:spPr>
        <p:txBody>
          <a:bodyPr/>
          <a:lstStyle>
            <a:lvl1pPr marL="239983" indent="-239983">
              <a:lnSpc>
                <a:spcPct val="90000"/>
              </a:lnSpc>
              <a:spcAft>
                <a:spcPts val="0"/>
              </a:spcAft>
              <a:buFont typeface="Avenir LT Std 45 Book" pitchFamily="34" charset="0"/>
              <a:buChar char="+"/>
              <a:defRPr sz="2133" b="0" cap="none" baseline="0">
                <a:solidFill>
                  <a:schemeClr val="bg1"/>
                </a:solidFill>
                <a:latin typeface="+mn-lt"/>
              </a:defRPr>
            </a:lvl1pPr>
          </a:lstStyle>
          <a:p>
            <a:pPr lvl="0"/>
            <a:r>
              <a:rPr lang="fr-FR"/>
              <a:t>Modifier les styles du texte du masque</a:t>
            </a:r>
          </a:p>
        </p:txBody>
      </p:sp>
      <p:pic>
        <p:nvPicPr>
          <p:cNvPr id="2" name="Imag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6" name="ZoneTexte 5">
            <a:extLst>
              <a:ext uri="{FF2B5EF4-FFF2-40B4-BE49-F238E27FC236}">
                <a16:creationId xmlns:a16="http://schemas.microsoft.com/office/drawing/2014/main" id="{36B335CF-0847-410B-8E60-9536B208442A}"/>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167864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ouverture - avec visuel">
    <p:spTree>
      <p:nvGrpSpPr>
        <p:cNvPr id="1" name=""/>
        <p:cNvGrpSpPr/>
        <p:nvPr/>
      </p:nvGrpSpPr>
      <p:grpSpPr>
        <a:xfrm>
          <a:off x="0" y="0"/>
          <a:ext cx="0" cy="0"/>
          <a:chOff x="0" y="0"/>
          <a:chExt cx="0" cy="0"/>
        </a:xfrm>
      </p:grpSpPr>
      <p:sp>
        <p:nvSpPr>
          <p:cNvPr id="7" name="Espace réservé pour une image  10">
            <a:extLst>
              <a:ext uri="{FF2B5EF4-FFF2-40B4-BE49-F238E27FC236}">
                <a16:creationId xmlns:a16="http://schemas.microsoft.com/office/drawing/2014/main" id="{0B484ADC-DE0D-4C68-85A8-B023EBA18F03}"/>
              </a:ext>
            </a:extLst>
          </p:cNvPr>
          <p:cNvSpPr>
            <a:spLocks noGrp="1"/>
          </p:cNvSpPr>
          <p:nvPr>
            <p:ph type="pic" sz="quarter" idx="22" hasCustomPrompt="1"/>
          </p:nvPr>
        </p:nvSpPr>
        <p:spPr bwMode="gray">
          <a:xfrm>
            <a:off x="241544" y="239184"/>
            <a:ext cx="11710549" cy="4705349"/>
          </a:xfrm>
          <a:prstGeom prst="rect">
            <a:avLst/>
          </a:prstGeom>
          <a:solidFill>
            <a:schemeClr val="bg1">
              <a:lumMod val="95000"/>
            </a:schemeClr>
          </a:solidFill>
        </p:spPr>
        <p:txBody>
          <a:bodyPr lIns="720000" tIns="1260000" rIns="720000" anchor="ctr" anchorCtr="0"/>
          <a:lstStyle>
            <a:lvl1pPr algn="ctr">
              <a:defRPr sz="1733" b="0" cap="all" baseline="0">
                <a:solidFill>
                  <a:schemeClr val="accent3"/>
                </a:solidFill>
                <a:latin typeface="+mn-lt"/>
              </a:defRPr>
            </a:lvl1pPr>
          </a:lstStyle>
          <a:p>
            <a:r>
              <a:rPr lang="fr-FR"/>
              <a:t>Sélectionner l’icône pour insérer une image (format 244 x 98 mm)</a:t>
            </a:r>
            <a:br>
              <a:rPr lang="fr-FR"/>
            </a:br>
            <a:r>
              <a:rPr lang="fr-FR"/>
              <a:t>puis disposer l’image en arrière-plan (Sélectionner l’image avec le bouton droit de la souris / Mettre à l’arrière-plan).</a:t>
            </a:r>
            <a:br>
              <a:rPr lang="fr-FR"/>
            </a:br>
            <a:r>
              <a:rPr lang="fr-FR"/>
              <a:t>Lorsque l’image est en arrière-plan, le titre apparaît.</a:t>
            </a:r>
          </a:p>
        </p:txBody>
      </p:sp>
      <p:sp>
        <p:nvSpPr>
          <p:cNvPr id="10" name="Espace réservé du texte 11"/>
          <p:cNvSpPr>
            <a:spLocks noGrp="1"/>
          </p:cNvSpPr>
          <p:nvPr>
            <p:ph type="body" sz="quarter" idx="13" hasCustomPrompt="1"/>
          </p:nvPr>
        </p:nvSpPr>
        <p:spPr bwMode="gray">
          <a:xfrm>
            <a:off x="719668" y="756053"/>
            <a:ext cx="6824133" cy="3840000"/>
          </a:xfrm>
        </p:spPr>
        <p:txBody>
          <a:bodyPr/>
          <a:lstStyle>
            <a:lvl1pPr>
              <a:lnSpc>
                <a:spcPct val="90000"/>
              </a:lnSpc>
              <a:defRPr sz="3733" cap="all" baseline="0">
                <a:solidFill>
                  <a:schemeClr val="accent6"/>
                </a:solidFill>
              </a:defRPr>
            </a:lvl1pPr>
            <a:lvl2pPr>
              <a:lnSpc>
                <a:spcPct val="90000"/>
              </a:lnSpc>
              <a:defRPr sz="2667" cap="all" baseline="0">
                <a:solidFill>
                  <a:schemeClr val="accent6"/>
                </a:solidFill>
              </a:defRPr>
            </a:lvl2pPr>
          </a:lstStyle>
          <a:p>
            <a:pPr lvl="0"/>
            <a:r>
              <a:rPr lang="fr-FR" noProof="0"/>
              <a:t>TEXTE DE NIVEAU 1</a:t>
            </a:r>
          </a:p>
          <a:p>
            <a:pPr lvl="1"/>
            <a:r>
              <a:rPr lang="fr-FR" noProof="0"/>
              <a:t>Texte de niveau 2</a:t>
            </a:r>
          </a:p>
        </p:txBody>
      </p:sp>
      <p:pic>
        <p:nvPicPr>
          <p:cNvPr id="11" name="Imag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5" name="ZoneTexte 4">
            <a:extLst>
              <a:ext uri="{FF2B5EF4-FFF2-40B4-BE49-F238E27FC236}">
                <a16:creationId xmlns:a16="http://schemas.microsoft.com/office/drawing/2014/main" id="{B68BA3BE-FD3B-42D7-98AA-7D77B520E358}"/>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136143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1C18FC75-BD2D-4840-9F0E-C58986C79E24}"/>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4656876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7" name="Espace réservé du texte 16"/>
          <p:cNvSpPr>
            <a:spLocks noGrp="1"/>
          </p:cNvSpPr>
          <p:nvPr>
            <p:ph type="body" sz="quarter" idx="13"/>
          </p:nvPr>
        </p:nvSpPr>
        <p:spPr bwMode="gray">
          <a:xfrm>
            <a:off x="719672" y="1701804"/>
            <a:ext cx="10752665" cy="4271433"/>
          </a:xfrm>
        </p:spPr>
        <p:txBody>
          <a:bodyPr/>
          <a:lstStyle>
            <a:lvl1pPr>
              <a:spcBef>
                <a:spcPts val="1867"/>
              </a:spcBef>
              <a:spcAft>
                <a:spcPts val="0"/>
              </a:spcAft>
              <a:defRPr sz="2400" b="0" cap="all" baseline="0">
                <a:solidFill>
                  <a:schemeClr val="accent6"/>
                </a:solidFill>
                <a:latin typeface="+mj-lt"/>
              </a:defRPr>
            </a:lvl1pPr>
            <a:lvl2pPr>
              <a:lnSpc>
                <a:spcPct val="90000"/>
              </a:lnSpc>
              <a:spcBef>
                <a:spcPts val="267"/>
              </a:spcBef>
              <a:spcAft>
                <a:spcPts val="0"/>
              </a:spcAft>
              <a:defRPr sz="2000" cap="all" baseline="0">
                <a:latin typeface="Avenir LT Std 45 Book" pitchFamily="34" charset="0"/>
              </a:defRPr>
            </a:lvl2pPr>
            <a:lvl3pPr marL="0" indent="0">
              <a:lnSpc>
                <a:spcPct val="90000"/>
              </a:lnSpc>
              <a:spcAft>
                <a:spcPts val="0"/>
              </a:spcAft>
              <a:buNone/>
              <a:defRPr sz="2000" cap="all" baseline="0"/>
            </a:lvl3pPr>
            <a:lvl4pPr marL="0" indent="0">
              <a:lnSpc>
                <a:spcPct val="90000"/>
              </a:lnSpc>
              <a:spcAft>
                <a:spcPts val="0"/>
              </a:spcAft>
              <a:buNone/>
              <a:defRPr sz="2000" cap="all" baseline="0"/>
            </a:lvl4pPr>
            <a:lvl5pPr marL="0" indent="0">
              <a:lnSpc>
                <a:spcPct val="90000"/>
              </a:lnSpc>
              <a:spcAft>
                <a:spcPts val="0"/>
              </a:spcAft>
              <a:defRPr sz="2000" cap="all" baseline="0"/>
            </a:lvl5pPr>
          </a:lstStyle>
          <a:p>
            <a:pPr lvl="0"/>
            <a:r>
              <a:rPr lang="fr-FR"/>
              <a:t>Modifier les styles du texte du masque</a:t>
            </a:r>
          </a:p>
          <a:p>
            <a:pPr lvl="1"/>
            <a:r>
              <a:rPr lang="fr-FR"/>
              <a:t>Deuxième niveau</a:t>
            </a:r>
          </a:p>
        </p:txBody>
      </p:sp>
      <p:sp>
        <p:nvSpPr>
          <p:cNvPr id="2" name="Titre 1">
            <a:extLst>
              <a:ext uri="{FF2B5EF4-FFF2-40B4-BE49-F238E27FC236}">
                <a16:creationId xmlns:a16="http://schemas.microsoft.com/office/drawing/2014/main" id="{9608F33A-7824-4BD2-8BE3-B688100B1D45}"/>
              </a:ext>
            </a:extLst>
          </p:cNvPr>
          <p:cNvSpPr>
            <a:spLocks noGrp="1"/>
          </p:cNvSpPr>
          <p:nvPr>
            <p:ph type="title"/>
          </p:nvPr>
        </p:nvSpPr>
        <p:spPr/>
        <p:txBody>
          <a:bodyPr/>
          <a:lstStyle>
            <a:lvl1pPr>
              <a:defRPr>
                <a:solidFill>
                  <a:schemeClr val="accent6"/>
                </a:solidFill>
              </a:defRPr>
            </a:lvl1pPr>
          </a:lstStyle>
          <a:p>
            <a:r>
              <a:rPr lang="fr-FR"/>
              <a:t>Modifiez le style du titre</a:t>
            </a:r>
          </a:p>
        </p:txBody>
      </p:sp>
      <p:sp>
        <p:nvSpPr>
          <p:cNvPr id="4" name="ZoneTexte 3">
            <a:extLst>
              <a:ext uri="{FF2B5EF4-FFF2-40B4-BE49-F238E27FC236}">
                <a16:creationId xmlns:a16="http://schemas.microsoft.com/office/drawing/2014/main" id="{AE4BB743-2973-4E03-A4AE-53FDBB1E185C}"/>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40615556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hapitre - avec visuel">
    <p:spTree>
      <p:nvGrpSpPr>
        <p:cNvPr id="1" name=""/>
        <p:cNvGrpSpPr/>
        <p:nvPr/>
      </p:nvGrpSpPr>
      <p:grpSpPr>
        <a:xfrm>
          <a:off x="0" y="0"/>
          <a:ext cx="0" cy="0"/>
          <a:chOff x="0" y="0"/>
          <a:chExt cx="0" cy="0"/>
        </a:xfrm>
      </p:grpSpPr>
      <p:pic>
        <p:nvPicPr>
          <p:cNvPr id="13" name="Imag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12" name="Espace réservé pour une image  10"/>
          <p:cNvSpPr>
            <a:spLocks noGrp="1"/>
          </p:cNvSpPr>
          <p:nvPr>
            <p:ph type="pic" sz="quarter" idx="18" hasCustomPrompt="1"/>
          </p:nvPr>
        </p:nvSpPr>
        <p:spPr bwMode="gray">
          <a:xfrm>
            <a:off x="239184" y="239183"/>
            <a:ext cx="11713632" cy="4704000"/>
          </a:xfrm>
          <a:prstGeom prst="rect">
            <a:avLst/>
          </a:prstGeom>
          <a:solidFill>
            <a:schemeClr val="bg1">
              <a:lumMod val="95000"/>
            </a:schemeClr>
          </a:solidFill>
        </p:spPr>
        <p:txBody>
          <a:bodyPr lIns="720000" tIns="1260000" rIns="720000" anchor="ctr" anchorCtr="0"/>
          <a:lstStyle>
            <a:lvl1pPr algn="ctr">
              <a:defRPr sz="1733" b="0" cap="all" baseline="0">
                <a:solidFill>
                  <a:schemeClr val="accent3"/>
                </a:solidFill>
                <a:latin typeface="+mn-lt"/>
              </a:defRPr>
            </a:lvl1pPr>
          </a:lstStyle>
          <a:p>
            <a:r>
              <a:rPr lang="fr-FR"/>
              <a:t>Sélectionner l’icône pour insérer une image (format 244 x 98 mm)</a:t>
            </a:r>
          </a:p>
        </p:txBody>
      </p:sp>
      <p:sp>
        <p:nvSpPr>
          <p:cNvPr id="4" name="Titre 3">
            <a:extLst>
              <a:ext uri="{FF2B5EF4-FFF2-40B4-BE49-F238E27FC236}">
                <a16:creationId xmlns:a16="http://schemas.microsoft.com/office/drawing/2014/main" id="{12C259D3-AC81-4E5A-B41B-9B0719C8FD7D}"/>
              </a:ext>
            </a:extLst>
          </p:cNvPr>
          <p:cNvSpPr>
            <a:spLocks noGrp="1"/>
          </p:cNvSpPr>
          <p:nvPr>
            <p:ph type="title"/>
          </p:nvPr>
        </p:nvSpPr>
        <p:spPr>
          <a:xfrm>
            <a:off x="239186" y="4944517"/>
            <a:ext cx="11713631" cy="720000"/>
          </a:xfrm>
          <a:solidFill>
            <a:schemeClr val="accent6"/>
          </a:solidFill>
        </p:spPr>
        <p:txBody>
          <a:bodyPr tIns="54000" anchor="ctr">
            <a:normAutofit/>
          </a:bodyPr>
          <a:lstStyle>
            <a:lvl1pPr algn="ctr">
              <a:defRPr sz="3200">
                <a:solidFill>
                  <a:schemeClr val="bg1"/>
                </a:solidFill>
              </a:defRPr>
            </a:lvl1pPr>
          </a:lstStyle>
          <a:p>
            <a:r>
              <a:rPr lang="fr-FR"/>
              <a:t>Modifiez le style du titre</a:t>
            </a:r>
          </a:p>
        </p:txBody>
      </p:sp>
      <p:sp>
        <p:nvSpPr>
          <p:cNvPr id="6" name="Espace réservé du texte 5">
            <a:extLst>
              <a:ext uri="{FF2B5EF4-FFF2-40B4-BE49-F238E27FC236}">
                <a16:creationId xmlns:a16="http://schemas.microsoft.com/office/drawing/2014/main" id="{8CBEF320-3533-4FE6-A81B-F1A848A68CA1}"/>
              </a:ext>
            </a:extLst>
          </p:cNvPr>
          <p:cNvSpPr>
            <a:spLocks noGrp="1"/>
          </p:cNvSpPr>
          <p:nvPr>
            <p:ph type="body" sz="quarter" idx="21"/>
          </p:nvPr>
        </p:nvSpPr>
        <p:spPr>
          <a:xfrm>
            <a:off x="239184" y="5750561"/>
            <a:ext cx="11713629" cy="396240"/>
          </a:xfrm>
        </p:spPr>
        <p:txBody>
          <a:bodyPr anchor="ctr">
            <a:normAutofit/>
          </a:bodyPr>
          <a:lstStyle>
            <a:lvl1pPr algn="ctr">
              <a:defRPr sz="1867" b="0" cap="none" baseline="0">
                <a:solidFill>
                  <a:schemeClr val="accent3"/>
                </a:solidFill>
                <a:latin typeface="+mj-lt"/>
              </a:defRPr>
            </a:lvl1pPr>
            <a:lvl2pPr algn="ctr">
              <a:defRPr sz="2400" cap="all" baseline="0">
                <a:solidFill>
                  <a:schemeClr val="accent3"/>
                </a:solidFill>
                <a:latin typeface="+mj-lt"/>
              </a:defRPr>
            </a:lvl2pPr>
            <a:lvl3pPr marL="0" indent="0">
              <a:buNone/>
              <a:defRPr sz="2400" cap="all" baseline="0">
                <a:solidFill>
                  <a:schemeClr val="accent3"/>
                </a:solidFill>
                <a:latin typeface="+mj-lt"/>
              </a:defRPr>
            </a:lvl3pPr>
            <a:lvl4pPr>
              <a:defRPr sz="2400" cap="all" baseline="0">
                <a:solidFill>
                  <a:schemeClr val="accent3"/>
                </a:solidFill>
                <a:latin typeface="+mj-lt"/>
              </a:defRPr>
            </a:lvl4pPr>
            <a:lvl5pPr>
              <a:defRPr sz="2400" cap="all" baseline="0">
                <a:solidFill>
                  <a:schemeClr val="accent3"/>
                </a:solidFill>
                <a:latin typeface="+mj-lt"/>
              </a:defRPr>
            </a:lvl5pPr>
          </a:lstStyle>
          <a:p>
            <a:pPr lvl="0"/>
            <a:r>
              <a:rPr lang="fr-FR"/>
              <a:t>Modifier les styles du texte du masque</a:t>
            </a:r>
          </a:p>
        </p:txBody>
      </p:sp>
      <p:sp>
        <p:nvSpPr>
          <p:cNvPr id="7" name="ZoneTexte 6">
            <a:extLst>
              <a:ext uri="{FF2B5EF4-FFF2-40B4-BE49-F238E27FC236}">
                <a16:creationId xmlns:a16="http://schemas.microsoft.com/office/drawing/2014/main" id="{94A0FAB3-5D4B-4175-9701-C934AE749E4B}"/>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3318898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pitre - sans visuel">
    <p:spTree>
      <p:nvGrpSpPr>
        <p:cNvPr id="1" name=""/>
        <p:cNvGrpSpPr/>
        <p:nvPr/>
      </p:nvGrpSpPr>
      <p:grpSpPr>
        <a:xfrm>
          <a:off x="0" y="0"/>
          <a:ext cx="0" cy="0"/>
          <a:chOff x="0" y="0"/>
          <a:chExt cx="0" cy="0"/>
        </a:xfrm>
      </p:grpSpPr>
      <p:sp>
        <p:nvSpPr>
          <p:cNvPr id="16" name="Rectangle 15"/>
          <p:cNvSpPr/>
          <p:nvPr/>
        </p:nvSpPr>
        <p:spPr bwMode="gray">
          <a:xfrm>
            <a:off x="239186" y="239184"/>
            <a:ext cx="11713633" cy="47053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Espace réservé du texte 11"/>
          <p:cNvSpPr>
            <a:spLocks noGrp="1"/>
          </p:cNvSpPr>
          <p:nvPr>
            <p:ph type="body" sz="quarter" idx="13" hasCustomPrompt="1"/>
          </p:nvPr>
        </p:nvSpPr>
        <p:spPr bwMode="gray">
          <a:xfrm>
            <a:off x="719669" y="356660"/>
            <a:ext cx="10752667" cy="2575472"/>
          </a:xfrm>
        </p:spPr>
        <p:txBody>
          <a:bodyPr anchor="b" anchorCtr="0"/>
          <a:lstStyle>
            <a:lvl1pPr>
              <a:lnSpc>
                <a:spcPct val="90000"/>
              </a:lnSpc>
              <a:spcAft>
                <a:spcPts val="0"/>
              </a:spcAft>
              <a:defRPr sz="6667" b="0" kern="1200" cap="all" baseline="0">
                <a:solidFill>
                  <a:schemeClr val="bg1"/>
                </a:solidFill>
                <a:latin typeface="+mj-lt"/>
              </a:defRPr>
            </a:lvl1pPr>
            <a:lvl2pPr>
              <a:lnSpc>
                <a:spcPct val="90000"/>
              </a:lnSpc>
              <a:spcAft>
                <a:spcPts val="0"/>
              </a:spcAft>
              <a:defRPr sz="4667" cap="all" baseline="0">
                <a:solidFill>
                  <a:schemeClr val="bg1"/>
                </a:solidFill>
              </a:defRPr>
            </a:lvl2pPr>
          </a:lstStyle>
          <a:p>
            <a:pPr lvl="0"/>
            <a:r>
              <a:rPr lang="fr-FR"/>
              <a:t>Premier niveau</a:t>
            </a:r>
          </a:p>
          <a:p>
            <a:pPr lvl="1"/>
            <a:r>
              <a:rPr lang="fr-FR"/>
              <a:t>Deuxième niveau</a:t>
            </a:r>
          </a:p>
        </p:txBody>
      </p:sp>
      <p:sp>
        <p:nvSpPr>
          <p:cNvPr id="15" name="Espace réservé du texte 14"/>
          <p:cNvSpPr>
            <a:spLocks noGrp="1"/>
          </p:cNvSpPr>
          <p:nvPr>
            <p:ph type="body" sz="quarter" idx="14"/>
          </p:nvPr>
        </p:nvSpPr>
        <p:spPr bwMode="gray">
          <a:xfrm>
            <a:off x="719669" y="3125573"/>
            <a:ext cx="10752667" cy="1548027"/>
          </a:xfrm>
        </p:spPr>
        <p:txBody>
          <a:bodyPr>
            <a:normAutofit/>
          </a:bodyPr>
          <a:lstStyle>
            <a:lvl1pPr marL="239983" indent="-239983">
              <a:lnSpc>
                <a:spcPct val="90000"/>
              </a:lnSpc>
              <a:spcAft>
                <a:spcPts val="0"/>
              </a:spcAft>
              <a:buFont typeface="Avenir LT Std 45 Book" pitchFamily="34" charset="0"/>
              <a:buChar char="+"/>
              <a:defRPr sz="1867" b="0" cap="all" baseline="0">
                <a:solidFill>
                  <a:schemeClr val="bg1"/>
                </a:solidFill>
                <a:latin typeface="+mn-lt"/>
              </a:defRPr>
            </a:lvl1pPr>
          </a:lstStyle>
          <a:p>
            <a:pPr lvl="0"/>
            <a:r>
              <a:rPr lang="fr-FR"/>
              <a:t>Modifier les styles du texte du masque</a:t>
            </a:r>
          </a:p>
        </p:txBody>
      </p:sp>
      <p:pic>
        <p:nvPicPr>
          <p:cNvPr id="11" name="Imag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6" name="ZoneTexte 5">
            <a:extLst>
              <a:ext uri="{FF2B5EF4-FFF2-40B4-BE49-F238E27FC236}">
                <a16:creationId xmlns:a16="http://schemas.microsoft.com/office/drawing/2014/main" id="{474DB971-6F01-4009-9BD7-D7FF9D888CBA}"/>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6772294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pitre couleur">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6E1E7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l"/>
            <a:endParaRPr lang="fr-FR" sz="1000" err="1"/>
          </a:p>
        </p:txBody>
      </p:sp>
      <p:sp>
        <p:nvSpPr>
          <p:cNvPr id="12" name="Espace réservé du texte 11"/>
          <p:cNvSpPr>
            <a:spLocks noGrp="1"/>
          </p:cNvSpPr>
          <p:nvPr>
            <p:ph type="body" sz="quarter" idx="13" hasCustomPrompt="1"/>
          </p:nvPr>
        </p:nvSpPr>
        <p:spPr bwMode="gray">
          <a:xfrm>
            <a:off x="719669" y="1328464"/>
            <a:ext cx="10752667" cy="2575472"/>
          </a:xfrm>
        </p:spPr>
        <p:txBody>
          <a:bodyPr anchor="t" anchorCtr="0">
            <a:normAutofit/>
          </a:bodyPr>
          <a:lstStyle>
            <a:lvl1pPr>
              <a:lnSpc>
                <a:spcPct val="90000"/>
              </a:lnSpc>
              <a:spcAft>
                <a:spcPts val="0"/>
              </a:spcAft>
              <a:defRPr sz="5867" b="0" kern="1200" cap="all" baseline="0">
                <a:solidFill>
                  <a:schemeClr val="bg1"/>
                </a:solidFill>
                <a:latin typeface="+mj-lt"/>
              </a:defRPr>
            </a:lvl1pPr>
            <a:lvl2pPr>
              <a:lnSpc>
                <a:spcPct val="90000"/>
              </a:lnSpc>
              <a:spcAft>
                <a:spcPts val="0"/>
              </a:spcAft>
              <a:defRPr sz="3733" cap="all" baseline="0">
                <a:solidFill>
                  <a:schemeClr val="bg1"/>
                </a:solidFill>
              </a:defRPr>
            </a:lvl2pPr>
          </a:lstStyle>
          <a:p>
            <a:pPr lvl="0"/>
            <a:r>
              <a:rPr lang="fr-FR"/>
              <a:t>Premier niveau</a:t>
            </a:r>
          </a:p>
          <a:p>
            <a:pPr lvl="1"/>
            <a:r>
              <a:rPr lang="fr-FR"/>
              <a:t>Deuxième niveau</a:t>
            </a:r>
          </a:p>
        </p:txBody>
      </p:sp>
      <p:sp>
        <p:nvSpPr>
          <p:cNvPr id="15" name="Espace réservé du texte 14"/>
          <p:cNvSpPr>
            <a:spLocks noGrp="1"/>
          </p:cNvSpPr>
          <p:nvPr>
            <p:ph type="body" sz="quarter" idx="14"/>
          </p:nvPr>
        </p:nvSpPr>
        <p:spPr bwMode="gray">
          <a:xfrm>
            <a:off x="719669" y="514453"/>
            <a:ext cx="10752667" cy="308507"/>
          </a:xfrm>
        </p:spPr>
        <p:txBody>
          <a:bodyPr>
            <a:noAutofit/>
          </a:bodyPr>
          <a:lstStyle>
            <a:lvl1pPr marL="239983" indent="-239983">
              <a:lnSpc>
                <a:spcPct val="90000"/>
              </a:lnSpc>
              <a:spcAft>
                <a:spcPts val="0"/>
              </a:spcAft>
              <a:buFont typeface="Avenir LT Std 45 Book" pitchFamily="34" charset="0"/>
              <a:buChar char="+"/>
              <a:defRPr sz="1867" b="0" cap="all" baseline="0">
                <a:solidFill>
                  <a:schemeClr val="bg1"/>
                </a:solidFill>
                <a:latin typeface="+mn-lt"/>
              </a:defRPr>
            </a:lvl1pPr>
          </a:lstStyle>
          <a:p>
            <a:pPr lvl="0"/>
            <a:r>
              <a:rPr lang="fr-FR"/>
              <a:t>Modifier les styles du texte du masque</a:t>
            </a:r>
          </a:p>
        </p:txBody>
      </p:sp>
      <p:sp>
        <p:nvSpPr>
          <p:cNvPr id="11" name="Espace réservé du texte 11">
            <a:extLst>
              <a:ext uri="{FF2B5EF4-FFF2-40B4-BE49-F238E27FC236}">
                <a16:creationId xmlns:a16="http://schemas.microsoft.com/office/drawing/2014/main" id="{D859AE1D-2039-4DCC-A9DB-83D791DBE3E7}"/>
              </a:ext>
            </a:extLst>
          </p:cNvPr>
          <p:cNvSpPr>
            <a:spLocks noGrp="1"/>
          </p:cNvSpPr>
          <p:nvPr>
            <p:ph type="body" sz="quarter" idx="15" hasCustomPrompt="1"/>
          </p:nvPr>
        </p:nvSpPr>
        <p:spPr bwMode="gray">
          <a:xfrm>
            <a:off x="831430" y="4590024"/>
            <a:ext cx="1213474" cy="2872453"/>
          </a:xfrm>
        </p:spPr>
        <p:txBody>
          <a:bodyPr wrap="none" lIns="0" tIns="0" rIns="0" bIns="0" anchor="b" anchorCtr="0">
            <a:spAutoFit/>
          </a:bodyPr>
          <a:lstStyle>
            <a:lvl1pPr>
              <a:lnSpc>
                <a:spcPct val="100000"/>
              </a:lnSpc>
              <a:spcBef>
                <a:spcPts val="0"/>
              </a:spcBef>
              <a:spcAft>
                <a:spcPts val="0"/>
              </a:spcAft>
              <a:defRPr sz="18666" b="0" kern="1200" cap="all" baseline="0">
                <a:solidFill>
                  <a:schemeClr val="tx1">
                    <a:lumMod val="50000"/>
                    <a:alpha val="25000"/>
                  </a:schemeClr>
                </a:solidFill>
                <a:latin typeface="+mj-lt"/>
              </a:defRPr>
            </a:lvl1pPr>
            <a:lvl2pPr>
              <a:lnSpc>
                <a:spcPct val="90000"/>
              </a:lnSpc>
              <a:spcAft>
                <a:spcPts val="0"/>
              </a:spcAft>
              <a:defRPr sz="3733" cap="all" baseline="0">
                <a:solidFill>
                  <a:schemeClr val="bg1"/>
                </a:solidFill>
              </a:defRPr>
            </a:lvl2pPr>
          </a:lstStyle>
          <a:p>
            <a:pPr lvl="0"/>
            <a:r>
              <a:rPr lang="fr-FR"/>
              <a:t>1</a:t>
            </a:r>
          </a:p>
        </p:txBody>
      </p:sp>
    </p:spTree>
    <p:extLst>
      <p:ext uri="{BB962C8B-B14F-4D97-AF65-F5344CB8AC3E}">
        <p14:creationId xmlns:p14="http://schemas.microsoft.com/office/powerpoint/2010/main" val="2898066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2_Chapitre couleur">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A1006B"/>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l"/>
            <a:endParaRPr lang="fr-FR" sz="1000" err="1"/>
          </a:p>
        </p:txBody>
      </p:sp>
      <p:sp>
        <p:nvSpPr>
          <p:cNvPr id="12" name="Espace réservé du texte 11"/>
          <p:cNvSpPr>
            <a:spLocks noGrp="1"/>
          </p:cNvSpPr>
          <p:nvPr>
            <p:ph type="body" sz="quarter" idx="13" hasCustomPrompt="1"/>
          </p:nvPr>
        </p:nvSpPr>
        <p:spPr bwMode="gray">
          <a:xfrm>
            <a:off x="719669" y="1328464"/>
            <a:ext cx="10752667" cy="2575472"/>
          </a:xfrm>
        </p:spPr>
        <p:txBody>
          <a:bodyPr anchor="t" anchorCtr="0">
            <a:normAutofit/>
          </a:bodyPr>
          <a:lstStyle>
            <a:lvl1pPr>
              <a:lnSpc>
                <a:spcPct val="90000"/>
              </a:lnSpc>
              <a:spcAft>
                <a:spcPts val="0"/>
              </a:spcAft>
              <a:defRPr sz="5867" b="0" kern="1200" cap="all" baseline="0">
                <a:solidFill>
                  <a:schemeClr val="bg1"/>
                </a:solidFill>
                <a:latin typeface="+mj-lt"/>
              </a:defRPr>
            </a:lvl1pPr>
            <a:lvl2pPr>
              <a:lnSpc>
                <a:spcPct val="90000"/>
              </a:lnSpc>
              <a:spcAft>
                <a:spcPts val="0"/>
              </a:spcAft>
              <a:defRPr sz="3733" cap="all" baseline="0">
                <a:solidFill>
                  <a:schemeClr val="bg1"/>
                </a:solidFill>
              </a:defRPr>
            </a:lvl2pPr>
          </a:lstStyle>
          <a:p>
            <a:pPr lvl="0"/>
            <a:r>
              <a:rPr lang="fr-FR"/>
              <a:t>Premier niveau</a:t>
            </a:r>
          </a:p>
          <a:p>
            <a:pPr lvl="1"/>
            <a:r>
              <a:rPr lang="fr-FR"/>
              <a:t>Deuxième niveau</a:t>
            </a:r>
          </a:p>
        </p:txBody>
      </p:sp>
      <p:sp>
        <p:nvSpPr>
          <p:cNvPr id="15" name="Espace réservé du texte 14"/>
          <p:cNvSpPr>
            <a:spLocks noGrp="1"/>
          </p:cNvSpPr>
          <p:nvPr>
            <p:ph type="body" sz="quarter" idx="14"/>
          </p:nvPr>
        </p:nvSpPr>
        <p:spPr bwMode="gray">
          <a:xfrm>
            <a:off x="719669" y="514453"/>
            <a:ext cx="10752667" cy="308507"/>
          </a:xfrm>
        </p:spPr>
        <p:txBody>
          <a:bodyPr>
            <a:noAutofit/>
          </a:bodyPr>
          <a:lstStyle>
            <a:lvl1pPr marL="239983" indent="-239983">
              <a:lnSpc>
                <a:spcPct val="90000"/>
              </a:lnSpc>
              <a:spcAft>
                <a:spcPts val="0"/>
              </a:spcAft>
              <a:buFont typeface="Avenir LT Std 45 Book" pitchFamily="34" charset="0"/>
              <a:buChar char="+"/>
              <a:defRPr sz="1867" b="0" cap="all" baseline="0">
                <a:solidFill>
                  <a:schemeClr val="bg1"/>
                </a:solidFill>
                <a:latin typeface="+mn-lt"/>
              </a:defRPr>
            </a:lvl1pPr>
          </a:lstStyle>
          <a:p>
            <a:pPr lvl="0"/>
            <a:r>
              <a:rPr lang="fr-FR"/>
              <a:t>Modifier les styles du texte du masque</a:t>
            </a:r>
          </a:p>
        </p:txBody>
      </p:sp>
      <p:sp>
        <p:nvSpPr>
          <p:cNvPr id="11" name="Espace réservé du texte 11">
            <a:extLst>
              <a:ext uri="{FF2B5EF4-FFF2-40B4-BE49-F238E27FC236}">
                <a16:creationId xmlns:a16="http://schemas.microsoft.com/office/drawing/2014/main" id="{D859AE1D-2039-4DCC-A9DB-83D791DBE3E7}"/>
              </a:ext>
            </a:extLst>
          </p:cNvPr>
          <p:cNvSpPr>
            <a:spLocks noGrp="1"/>
          </p:cNvSpPr>
          <p:nvPr>
            <p:ph type="body" sz="quarter" idx="15" hasCustomPrompt="1"/>
          </p:nvPr>
        </p:nvSpPr>
        <p:spPr bwMode="gray">
          <a:xfrm>
            <a:off x="831430" y="4590024"/>
            <a:ext cx="1213474" cy="2872453"/>
          </a:xfrm>
        </p:spPr>
        <p:txBody>
          <a:bodyPr wrap="none" lIns="0" tIns="0" rIns="0" bIns="0" anchor="b" anchorCtr="0">
            <a:spAutoFit/>
          </a:bodyPr>
          <a:lstStyle>
            <a:lvl1pPr>
              <a:lnSpc>
                <a:spcPct val="100000"/>
              </a:lnSpc>
              <a:spcBef>
                <a:spcPts val="0"/>
              </a:spcBef>
              <a:spcAft>
                <a:spcPts val="0"/>
              </a:spcAft>
              <a:defRPr sz="18666" b="0" kern="1200" cap="all" baseline="0">
                <a:solidFill>
                  <a:schemeClr val="tx1">
                    <a:lumMod val="50000"/>
                    <a:alpha val="25000"/>
                  </a:schemeClr>
                </a:solidFill>
                <a:latin typeface="+mj-lt"/>
              </a:defRPr>
            </a:lvl1pPr>
            <a:lvl2pPr>
              <a:lnSpc>
                <a:spcPct val="90000"/>
              </a:lnSpc>
              <a:spcAft>
                <a:spcPts val="0"/>
              </a:spcAft>
              <a:defRPr sz="3733" cap="all" baseline="0">
                <a:solidFill>
                  <a:schemeClr val="bg1"/>
                </a:solidFill>
              </a:defRPr>
            </a:lvl2pPr>
          </a:lstStyle>
          <a:p>
            <a:pPr lvl="0"/>
            <a:r>
              <a:rPr lang="fr-FR"/>
              <a:t>1</a:t>
            </a:r>
          </a:p>
        </p:txBody>
      </p:sp>
    </p:spTree>
    <p:extLst>
      <p:ext uri="{BB962C8B-B14F-4D97-AF65-F5344CB8AC3E}">
        <p14:creationId xmlns:p14="http://schemas.microsoft.com/office/powerpoint/2010/main" val="796751459"/>
      </p:ext>
    </p:extLst>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_Chapitre couleur">
    <p:bg>
      <p:bgPr>
        <a:solidFill>
          <a:schemeClr val="accent1"/>
        </a:solidFill>
        <a:effectLst/>
      </p:bgPr>
    </p:bg>
    <p:spTree>
      <p:nvGrpSpPr>
        <p:cNvPr id="1" name=""/>
        <p:cNvGrpSpPr/>
        <p:nvPr/>
      </p:nvGrpSpPr>
      <p:grpSpPr>
        <a:xfrm>
          <a:off x="0" y="0"/>
          <a:ext cx="0" cy="0"/>
          <a:chOff x="0" y="0"/>
          <a:chExt cx="0" cy="0"/>
        </a:xfrm>
      </p:grpSpPr>
      <p:sp>
        <p:nvSpPr>
          <p:cNvPr id="12" name="Espace réservé du texte 11"/>
          <p:cNvSpPr>
            <a:spLocks noGrp="1"/>
          </p:cNvSpPr>
          <p:nvPr>
            <p:ph type="body" sz="quarter" idx="13" hasCustomPrompt="1"/>
          </p:nvPr>
        </p:nvSpPr>
        <p:spPr bwMode="gray">
          <a:xfrm>
            <a:off x="719669" y="1328464"/>
            <a:ext cx="10752667" cy="2575472"/>
          </a:xfrm>
        </p:spPr>
        <p:txBody>
          <a:bodyPr anchor="t" anchorCtr="0">
            <a:normAutofit/>
          </a:bodyPr>
          <a:lstStyle>
            <a:lvl1pPr>
              <a:lnSpc>
                <a:spcPct val="90000"/>
              </a:lnSpc>
              <a:spcAft>
                <a:spcPts val="0"/>
              </a:spcAft>
              <a:defRPr sz="5867" b="0" kern="1200" cap="all" baseline="0">
                <a:solidFill>
                  <a:schemeClr val="bg1"/>
                </a:solidFill>
                <a:latin typeface="+mj-lt"/>
              </a:defRPr>
            </a:lvl1pPr>
            <a:lvl2pPr>
              <a:lnSpc>
                <a:spcPct val="90000"/>
              </a:lnSpc>
              <a:spcAft>
                <a:spcPts val="0"/>
              </a:spcAft>
              <a:defRPr sz="3733" cap="all" baseline="0">
                <a:solidFill>
                  <a:schemeClr val="bg1"/>
                </a:solidFill>
              </a:defRPr>
            </a:lvl2pPr>
          </a:lstStyle>
          <a:p>
            <a:pPr lvl="0"/>
            <a:r>
              <a:rPr lang="fr-FR"/>
              <a:t>Premier niveau</a:t>
            </a:r>
          </a:p>
          <a:p>
            <a:pPr lvl="1"/>
            <a:r>
              <a:rPr lang="fr-FR"/>
              <a:t>Deuxième niveau</a:t>
            </a:r>
          </a:p>
        </p:txBody>
      </p:sp>
      <p:sp>
        <p:nvSpPr>
          <p:cNvPr id="15" name="Espace réservé du texte 14"/>
          <p:cNvSpPr>
            <a:spLocks noGrp="1"/>
          </p:cNvSpPr>
          <p:nvPr>
            <p:ph type="body" sz="quarter" idx="14"/>
          </p:nvPr>
        </p:nvSpPr>
        <p:spPr bwMode="gray">
          <a:xfrm>
            <a:off x="719669" y="514453"/>
            <a:ext cx="10752667" cy="308507"/>
          </a:xfrm>
        </p:spPr>
        <p:txBody>
          <a:bodyPr>
            <a:noAutofit/>
          </a:bodyPr>
          <a:lstStyle>
            <a:lvl1pPr marL="239983" indent="-239983">
              <a:lnSpc>
                <a:spcPct val="90000"/>
              </a:lnSpc>
              <a:spcAft>
                <a:spcPts val="0"/>
              </a:spcAft>
              <a:buFont typeface="Avenir LT Std 45 Book" pitchFamily="34" charset="0"/>
              <a:buChar char="+"/>
              <a:defRPr sz="1867" b="0" cap="all" baseline="0">
                <a:solidFill>
                  <a:schemeClr val="bg1"/>
                </a:solidFill>
                <a:latin typeface="+mn-lt"/>
              </a:defRPr>
            </a:lvl1pPr>
          </a:lstStyle>
          <a:p>
            <a:pPr lvl="0"/>
            <a:r>
              <a:rPr lang="fr-FR"/>
              <a:t>Modifier les styles du texte du masque</a:t>
            </a:r>
          </a:p>
        </p:txBody>
      </p:sp>
      <p:sp>
        <p:nvSpPr>
          <p:cNvPr id="11" name="Espace réservé du texte 11">
            <a:extLst>
              <a:ext uri="{FF2B5EF4-FFF2-40B4-BE49-F238E27FC236}">
                <a16:creationId xmlns:a16="http://schemas.microsoft.com/office/drawing/2014/main" id="{D859AE1D-2039-4DCC-A9DB-83D791DBE3E7}"/>
              </a:ext>
            </a:extLst>
          </p:cNvPr>
          <p:cNvSpPr>
            <a:spLocks noGrp="1"/>
          </p:cNvSpPr>
          <p:nvPr>
            <p:ph type="body" sz="quarter" idx="15" hasCustomPrompt="1"/>
          </p:nvPr>
        </p:nvSpPr>
        <p:spPr bwMode="gray">
          <a:xfrm>
            <a:off x="831430" y="4590024"/>
            <a:ext cx="1213474" cy="2872453"/>
          </a:xfrm>
        </p:spPr>
        <p:txBody>
          <a:bodyPr wrap="none" lIns="0" tIns="0" rIns="0" bIns="0" anchor="b" anchorCtr="0">
            <a:spAutoFit/>
          </a:bodyPr>
          <a:lstStyle>
            <a:lvl1pPr>
              <a:lnSpc>
                <a:spcPct val="100000"/>
              </a:lnSpc>
              <a:spcBef>
                <a:spcPts val="0"/>
              </a:spcBef>
              <a:spcAft>
                <a:spcPts val="0"/>
              </a:spcAft>
              <a:defRPr sz="18666" b="0" kern="1200" cap="all" baseline="0">
                <a:solidFill>
                  <a:schemeClr val="tx1">
                    <a:lumMod val="50000"/>
                    <a:alpha val="25000"/>
                  </a:schemeClr>
                </a:solidFill>
                <a:latin typeface="+mj-lt"/>
              </a:defRPr>
            </a:lvl1pPr>
            <a:lvl2pPr>
              <a:lnSpc>
                <a:spcPct val="90000"/>
              </a:lnSpc>
              <a:spcAft>
                <a:spcPts val="0"/>
              </a:spcAft>
              <a:defRPr sz="3733" cap="all" baseline="0">
                <a:solidFill>
                  <a:schemeClr val="bg1"/>
                </a:solidFill>
              </a:defRPr>
            </a:lvl2pPr>
          </a:lstStyle>
          <a:p>
            <a:pPr lvl="0"/>
            <a:r>
              <a:rPr lang="fr-FR"/>
              <a:t>1</a:t>
            </a:r>
          </a:p>
        </p:txBody>
      </p:sp>
    </p:spTree>
    <p:extLst>
      <p:ext uri="{BB962C8B-B14F-4D97-AF65-F5344CB8AC3E}">
        <p14:creationId xmlns:p14="http://schemas.microsoft.com/office/powerpoint/2010/main" val="811416134"/>
      </p:ext>
    </p:extLst>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ous_chapitre">
    <p:spTree>
      <p:nvGrpSpPr>
        <p:cNvPr id="1" name=""/>
        <p:cNvGrpSpPr/>
        <p:nvPr/>
      </p:nvGrpSpPr>
      <p:grpSpPr>
        <a:xfrm>
          <a:off x="0" y="0"/>
          <a:ext cx="0" cy="0"/>
          <a:chOff x="0" y="0"/>
          <a:chExt cx="0" cy="0"/>
        </a:xfrm>
      </p:grpSpPr>
      <p:sp>
        <p:nvSpPr>
          <p:cNvPr id="13" name="Rectangle 12"/>
          <p:cNvSpPr/>
          <p:nvPr/>
        </p:nvSpPr>
        <p:spPr bwMode="gray">
          <a:xfrm>
            <a:off x="239188" y="239184"/>
            <a:ext cx="11713633" cy="4705349"/>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Espace réservé du texte 11"/>
          <p:cNvSpPr>
            <a:spLocks noGrp="1"/>
          </p:cNvSpPr>
          <p:nvPr>
            <p:ph type="body" sz="quarter" idx="13"/>
          </p:nvPr>
        </p:nvSpPr>
        <p:spPr bwMode="gray">
          <a:xfrm>
            <a:off x="719670" y="2225939"/>
            <a:ext cx="4787357" cy="307777"/>
          </a:xfrm>
          <a:solidFill>
            <a:schemeClr val="accent6"/>
          </a:solidFill>
        </p:spPr>
        <p:txBody>
          <a:bodyPr wrap="none" lIns="54000" rIns="36000" anchor="ctr" anchorCtr="0">
            <a:spAutoFit/>
          </a:bodyPr>
          <a:lstStyle>
            <a:lvl1pPr>
              <a:lnSpc>
                <a:spcPct val="100000"/>
              </a:lnSpc>
              <a:spcAft>
                <a:spcPts val="0"/>
              </a:spcAft>
              <a:defRPr sz="2000" b="0" kern="1200" cap="all" baseline="0">
                <a:solidFill>
                  <a:schemeClr val="bg1"/>
                </a:solidFill>
                <a:latin typeface="+mj-lt"/>
              </a:defRPr>
            </a:lvl1pPr>
            <a:lvl2pPr>
              <a:lnSpc>
                <a:spcPct val="90000"/>
              </a:lnSpc>
              <a:defRPr sz="4667" cap="all" baseline="0">
                <a:solidFill>
                  <a:schemeClr val="bg1"/>
                </a:solidFill>
              </a:defRPr>
            </a:lvl2pPr>
          </a:lstStyle>
          <a:p>
            <a:pPr lvl="0"/>
            <a:r>
              <a:rPr lang="fr-FR"/>
              <a:t>Modifier les styles du texte du masque</a:t>
            </a:r>
          </a:p>
        </p:txBody>
      </p:sp>
      <p:sp>
        <p:nvSpPr>
          <p:cNvPr id="15" name="Espace réservé du texte 14"/>
          <p:cNvSpPr>
            <a:spLocks noGrp="1"/>
          </p:cNvSpPr>
          <p:nvPr>
            <p:ph type="body" sz="quarter" idx="14"/>
          </p:nvPr>
        </p:nvSpPr>
        <p:spPr bwMode="gray">
          <a:xfrm>
            <a:off x="719669" y="2596093"/>
            <a:ext cx="10752667" cy="1800000"/>
          </a:xfrm>
        </p:spPr>
        <p:txBody>
          <a:bodyPr/>
          <a:lstStyle>
            <a:lvl1pPr marL="0" indent="0">
              <a:lnSpc>
                <a:spcPct val="90000"/>
              </a:lnSpc>
              <a:spcAft>
                <a:spcPts val="0"/>
              </a:spcAft>
              <a:buFont typeface="Avenir LT Std 45 Book" pitchFamily="34" charset="0"/>
              <a:buNone/>
              <a:defRPr sz="4667" b="0" cap="all" baseline="0">
                <a:solidFill>
                  <a:schemeClr val="accent6"/>
                </a:solidFill>
                <a:latin typeface="+mj-lt"/>
              </a:defRPr>
            </a:lvl1pPr>
          </a:lstStyle>
          <a:p>
            <a:pPr lvl="0"/>
            <a:r>
              <a:rPr lang="fr-FR"/>
              <a:t>Modifier les styles du texte du masque</a:t>
            </a:r>
          </a:p>
        </p:txBody>
      </p:sp>
      <p:sp>
        <p:nvSpPr>
          <p:cNvPr id="14" name="Espace réservé du texte 11"/>
          <p:cNvSpPr>
            <a:spLocks noGrp="1"/>
          </p:cNvSpPr>
          <p:nvPr>
            <p:ph type="body" sz="quarter" idx="15"/>
          </p:nvPr>
        </p:nvSpPr>
        <p:spPr bwMode="gray">
          <a:xfrm>
            <a:off x="719670" y="1918163"/>
            <a:ext cx="4787357" cy="307777"/>
          </a:xfrm>
          <a:solidFill>
            <a:schemeClr val="accent6"/>
          </a:solidFill>
        </p:spPr>
        <p:txBody>
          <a:bodyPr wrap="none" lIns="54000" rIns="36000" anchor="ctr" anchorCtr="0">
            <a:spAutoFit/>
          </a:bodyPr>
          <a:lstStyle>
            <a:lvl1pPr>
              <a:lnSpc>
                <a:spcPct val="100000"/>
              </a:lnSpc>
              <a:spcAft>
                <a:spcPts val="0"/>
              </a:spcAft>
              <a:defRPr sz="2000" b="0" kern="1200" cap="all" baseline="0">
                <a:solidFill>
                  <a:schemeClr val="bg1"/>
                </a:solidFill>
                <a:latin typeface="+mj-lt"/>
              </a:defRPr>
            </a:lvl1pPr>
            <a:lvl2pPr>
              <a:lnSpc>
                <a:spcPct val="90000"/>
              </a:lnSpc>
              <a:defRPr sz="4667" cap="all" baseline="0">
                <a:solidFill>
                  <a:schemeClr val="bg1"/>
                </a:solidFill>
              </a:defRPr>
            </a:lvl2pPr>
          </a:lstStyle>
          <a:p>
            <a:pPr lvl="0"/>
            <a:r>
              <a:rPr lang="fr-FR"/>
              <a:t>Modifier les styles du texte du masque</a:t>
            </a:r>
          </a:p>
        </p:txBody>
      </p:sp>
      <p:pic>
        <p:nvPicPr>
          <p:cNvPr id="11" name="Imag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7" name="ZoneTexte 6">
            <a:extLst>
              <a:ext uri="{FF2B5EF4-FFF2-40B4-BE49-F238E27FC236}">
                <a16:creationId xmlns:a16="http://schemas.microsoft.com/office/drawing/2014/main" id="{428B6F10-1FB2-452D-A32F-7E5BA30558F4}"/>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4573643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19672" y="2064002"/>
            <a:ext cx="10752665" cy="3925247"/>
          </a:xfrm>
        </p:spPr>
        <p:txBody>
          <a:bodyPr/>
          <a:lstStyle>
            <a:lvl1pPr>
              <a:defRPr b="0">
                <a:solidFill>
                  <a:schemeClr val="accent6"/>
                </a:solidFill>
                <a:latin typeface="+mj-lt"/>
              </a:defRPr>
            </a:lvl1pPr>
            <a:lvl2pPr>
              <a:defRPr/>
            </a:lvl2pPr>
            <a:lvl3pPr>
              <a:defRPr/>
            </a:lvl3pPr>
            <a:lvl4pPr>
              <a:defRPr baseline="0"/>
            </a:lvl4pPr>
            <a:lvl5pPr>
              <a:defRPr/>
            </a:lvl5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6" name="Titre 5">
            <a:extLst>
              <a:ext uri="{FF2B5EF4-FFF2-40B4-BE49-F238E27FC236}">
                <a16:creationId xmlns:a16="http://schemas.microsoft.com/office/drawing/2014/main" id="{2CB41A1E-5523-4161-9D6C-4737BB5B8949}"/>
              </a:ext>
            </a:extLst>
          </p:cNvPr>
          <p:cNvSpPr>
            <a:spLocks noGrp="1"/>
          </p:cNvSpPr>
          <p:nvPr>
            <p:ph type="title" hasCustomPrompt="1"/>
          </p:nvPr>
        </p:nvSpPr>
        <p:spPr/>
        <p:txBody>
          <a:bodyPr/>
          <a:lstStyle>
            <a:lvl1pPr>
              <a:defRPr>
                <a:solidFill>
                  <a:schemeClr val="accent6"/>
                </a:solidFill>
              </a:defRPr>
            </a:lvl1pPr>
          </a:lstStyle>
          <a:p>
            <a:r>
              <a:rPr lang="fr-FR" noProof="0"/>
              <a:t>Titre</a:t>
            </a:r>
            <a:endParaRPr lang="fr-FR"/>
          </a:p>
        </p:txBody>
      </p:sp>
      <p:sp>
        <p:nvSpPr>
          <p:cNvPr id="9" name="Espace réservé du texte 4">
            <a:extLst>
              <a:ext uri="{FF2B5EF4-FFF2-40B4-BE49-F238E27FC236}">
                <a16:creationId xmlns:a16="http://schemas.microsoft.com/office/drawing/2014/main" id="{86242325-4574-4C9A-BA4C-0F20A74AB4FD}"/>
              </a:ext>
            </a:extLst>
          </p:cNvPr>
          <p:cNvSpPr>
            <a:spLocks noGrp="1"/>
          </p:cNvSpPr>
          <p:nvPr>
            <p:ph type="body" sz="quarter" idx="15"/>
          </p:nvPr>
        </p:nvSpPr>
        <p:spPr>
          <a:xfrm>
            <a:off x="719669" y="1267884"/>
            <a:ext cx="10752667" cy="672000"/>
          </a:xfrm>
        </p:spPr>
        <p:txBody>
          <a:bodyPr>
            <a:normAutofit/>
          </a:bodyPr>
          <a:lstStyle>
            <a:lvl1pPr>
              <a:spcBef>
                <a:spcPts val="0"/>
              </a:spcBef>
              <a:defRPr sz="2133" b="0">
                <a:solidFill>
                  <a:schemeClr val="accent6"/>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5" name="ZoneTexte 4">
            <a:extLst>
              <a:ext uri="{FF2B5EF4-FFF2-40B4-BE49-F238E27FC236}">
                <a16:creationId xmlns:a16="http://schemas.microsoft.com/office/drawing/2014/main" id="{C39D84B6-8EEA-4E1E-A212-2AF49DF5D2D8}"/>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35703863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re_2_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6"/>
                </a:solidFill>
              </a:defRPr>
            </a:lvl1pPr>
          </a:lstStyle>
          <a:p>
            <a:r>
              <a:rPr lang="fr-FR" noProof="0"/>
              <a:t>Titre</a:t>
            </a:r>
          </a:p>
        </p:txBody>
      </p:sp>
      <p:sp>
        <p:nvSpPr>
          <p:cNvPr id="3" name="Espace réservé du contenu 2"/>
          <p:cNvSpPr>
            <a:spLocks noGrp="1"/>
          </p:cNvSpPr>
          <p:nvPr>
            <p:ph idx="1" hasCustomPrompt="1"/>
          </p:nvPr>
        </p:nvSpPr>
        <p:spPr bwMode="gray">
          <a:xfrm>
            <a:off x="719668" y="2324102"/>
            <a:ext cx="5280000" cy="3649135"/>
          </a:xfrm>
        </p:spPr>
        <p:txBody>
          <a:bodyPr/>
          <a:lstStyle>
            <a:lvl1pPr>
              <a:defRPr>
                <a:solidFill>
                  <a:schemeClr val="accent6"/>
                </a:solidFill>
              </a:defRPr>
            </a:lvl1pPr>
            <a:lvl2pPr>
              <a:defRPr/>
            </a:lvl2pPr>
            <a:lvl3pPr>
              <a:defRPr/>
            </a:lvl3pPr>
            <a:lvl4pPr>
              <a:defRPr baseline="0"/>
            </a:lvl4pPr>
            <a:lvl5pPr>
              <a:defRPr/>
            </a:lvl5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12" name="Espace réservé du contenu 2"/>
          <p:cNvSpPr>
            <a:spLocks noGrp="1"/>
          </p:cNvSpPr>
          <p:nvPr>
            <p:ph idx="19" hasCustomPrompt="1"/>
          </p:nvPr>
        </p:nvSpPr>
        <p:spPr bwMode="gray">
          <a:xfrm>
            <a:off x="6192333" y="2324102"/>
            <a:ext cx="5280000" cy="3649135"/>
          </a:xfrm>
        </p:spPr>
        <p:txBody>
          <a:bodyPr/>
          <a:lstStyle>
            <a:lvl1pPr>
              <a:defRPr>
                <a:solidFill>
                  <a:schemeClr val="accent6"/>
                </a:solidFill>
              </a:defRPr>
            </a:lvl1pPr>
            <a:lvl2pPr>
              <a:defRPr/>
            </a:lvl2pPr>
            <a:lvl3pPr>
              <a:defRPr/>
            </a:lvl3pPr>
            <a:lvl4pPr>
              <a:defRPr baseline="0"/>
            </a:lvl4pPr>
            <a:lvl5pPr>
              <a:defRPr/>
            </a:lvl5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9" name="Espace réservé du texte 4">
            <a:extLst>
              <a:ext uri="{FF2B5EF4-FFF2-40B4-BE49-F238E27FC236}">
                <a16:creationId xmlns:a16="http://schemas.microsoft.com/office/drawing/2014/main" id="{B7D71165-28E4-49E4-B7D0-1FA271FB959E}"/>
              </a:ext>
            </a:extLst>
          </p:cNvPr>
          <p:cNvSpPr>
            <a:spLocks noGrp="1"/>
          </p:cNvSpPr>
          <p:nvPr>
            <p:ph type="body" sz="quarter" idx="15"/>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6" name="ZoneTexte 5">
            <a:extLst>
              <a:ext uri="{FF2B5EF4-FFF2-40B4-BE49-F238E27FC236}">
                <a16:creationId xmlns:a16="http://schemas.microsoft.com/office/drawing/2014/main" id="{B1D6BBCC-21A5-4A86-8780-49D410F1A762}"/>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184940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e_1_imag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6"/>
                </a:solidFill>
                <a:latin typeface="+mn-lt"/>
              </a:defRPr>
            </a:lvl1pPr>
          </a:lstStyle>
          <a:p>
            <a:r>
              <a:rPr lang="fr-FR" noProof="0"/>
              <a:t>Titre</a:t>
            </a:r>
          </a:p>
        </p:txBody>
      </p:sp>
      <p:sp>
        <p:nvSpPr>
          <p:cNvPr id="3" name="Espace réservé du contenu 2"/>
          <p:cNvSpPr>
            <a:spLocks noGrp="1"/>
          </p:cNvSpPr>
          <p:nvPr>
            <p:ph idx="1" hasCustomPrompt="1"/>
          </p:nvPr>
        </p:nvSpPr>
        <p:spPr bwMode="gray">
          <a:xfrm>
            <a:off x="719671" y="2324102"/>
            <a:ext cx="5122332" cy="3649135"/>
          </a:xfrm>
        </p:spPr>
        <p:txBody>
          <a:bodyPr/>
          <a:lstStyle>
            <a:lvl1pPr>
              <a:defRPr>
                <a:solidFill>
                  <a:schemeClr val="accent6"/>
                </a:solidFill>
              </a:defRPr>
            </a:lvl1pPr>
            <a:lvl2pPr>
              <a:defRPr/>
            </a:lvl2pPr>
            <a:lvl3pPr>
              <a:defRPr/>
            </a:lvl3pPr>
            <a:lvl4pPr>
              <a:defRPr baseline="0"/>
            </a:lvl4pPr>
            <a:lvl5pPr>
              <a:defRPr/>
            </a:lvl5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11" name="Espace réservé pour une image  10"/>
          <p:cNvSpPr>
            <a:spLocks noGrp="1"/>
          </p:cNvSpPr>
          <p:nvPr>
            <p:ph type="pic" sz="quarter" idx="18" hasCustomPrompt="1"/>
          </p:nvPr>
        </p:nvSpPr>
        <p:spPr bwMode="gray">
          <a:xfrm>
            <a:off x="6192333" y="2324100"/>
            <a:ext cx="5280000" cy="3649133"/>
          </a:xfrm>
          <a:prstGeom prst="rect">
            <a:avLst/>
          </a:prstGeom>
          <a:noFill/>
        </p:spPr>
        <p:txBody>
          <a:bodyPr lIns="360000" tIns="1728000" rIns="360000" anchor="ctr" anchorCtr="0"/>
          <a:lstStyle>
            <a:lvl1pPr algn="ctr">
              <a:defRPr sz="1733" b="0" cap="all" baseline="0">
                <a:solidFill>
                  <a:schemeClr val="accent3"/>
                </a:solidFill>
                <a:latin typeface="+mn-lt"/>
              </a:defRPr>
            </a:lvl1pPr>
          </a:lstStyle>
          <a:p>
            <a:r>
              <a:rPr lang="fr-FR"/>
              <a:t>Sélectionner l’icône pour insérer une image (format 110 x 70 mm)</a:t>
            </a:r>
          </a:p>
        </p:txBody>
      </p:sp>
      <p:sp>
        <p:nvSpPr>
          <p:cNvPr id="9" name="Espace réservé du texte 4">
            <a:extLst>
              <a:ext uri="{FF2B5EF4-FFF2-40B4-BE49-F238E27FC236}">
                <a16:creationId xmlns:a16="http://schemas.microsoft.com/office/drawing/2014/main" id="{7E6BB158-7D06-4FE5-A886-AAFD01C2FB79}"/>
              </a:ext>
            </a:extLst>
          </p:cNvPr>
          <p:cNvSpPr>
            <a:spLocks noGrp="1"/>
          </p:cNvSpPr>
          <p:nvPr>
            <p:ph type="body" sz="quarter" idx="15"/>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6" name="ZoneTexte 5">
            <a:extLst>
              <a:ext uri="{FF2B5EF4-FFF2-40B4-BE49-F238E27FC236}">
                <a16:creationId xmlns:a16="http://schemas.microsoft.com/office/drawing/2014/main" id="{9A3A1F32-7C83-4846-A3AB-0212B5B7BD59}"/>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4180517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2A116E75-5B12-2B4A-B33A-AAFDD7F73BF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48667" y="6017017"/>
            <a:ext cx="1178724" cy="663032"/>
          </a:xfrm>
          <a:prstGeom prst="rect">
            <a:avLst/>
          </a:prstGeom>
        </p:spPr>
      </p:pic>
    </p:spTree>
    <p:extLst>
      <p:ext uri="{BB962C8B-B14F-4D97-AF65-F5344CB8AC3E}">
        <p14:creationId xmlns:p14="http://schemas.microsoft.com/office/powerpoint/2010/main" val="39020983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e_&amp;_cartouche_gauche">
    <p:bg>
      <p:bgPr>
        <a:solidFill>
          <a:schemeClr val="bg1">
            <a:lumMod val="95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6432333" y="1542420"/>
            <a:ext cx="5040000" cy="4430815"/>
          </a:xfrm>
        </p:spPr>
        <p:txBody>
          <a:bodyPr/>
          <a:lstStyle>
            <a:lvl1pPr>
              <a:defRPr>
                <a:solidFill>
                  <a:schemeClr val="accent6"/>
                </a:solidFill>
                <a:latin typeface="+mj-lt"/>
              </a:defRPr>
            </a:lvl1pPr>
            <a:lvl2pPr>
              <a:defRPr/>
            </a:lvl2pPr>
            <a:lvl3pPr>
              <a:defRPr/>
            </a:lvl3pPr>
            <a:lvl4pPr>
              <a:defRPr baseline="0"/>
            </a:lvl4pPr>
            <a:lvl5pPr>
              <a:defRPr/>
            </a:lvl5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12" name="Espace réservé du texte 11"/>
          <p:cNvSpPr>
            <a:spLocks noGrp="1"/>
          </p:cNvSpPr>
          <p:nvPr>
            <p:ph type="body" sz="quarter" idx="14"/>
          </p:nvPr>
        </p:nvSpPr>
        <p:spPr bwMode="gray">
          <a:xfrm>
            <a:off x="719667" y="692697"/>
            <a:ext cx="5040000" cy="5041355"/>
          </a:xfrm>
          <a:solidFill>
            <a:schemeClr val="accent6"/>
          </a:solidFill>
        </p:spPr>
        <p:txBody>
          <a:bodyPr lIns="288000" tIns="630000" rIns="72000" bIns="108000" anchor="t" anchorCtr="0">
            <a:noAutofit/>
          </a:bodyPr>
          <a:lstStyle>
            <a:lvl1pPr marL="287979" indent="-287979">
              <a:lnSpc>
                <a:spcPct val="90000"/>
              </a:lnSpc>
              <a:spcAft>
                <a:spcPts val="0"/>
              </a:spcAft>
              <a:buFont typeface="Avenir LT Std 65 Medium" pitchFamily="34" charset="0"/>
              <a:buChar char="+"/>
              <a:defRPr sz="2933" b="0" cap="all" baseline="0">
                <a:solidFill>
                  <a:schemeClr val="bg1"/>
                </a:solidFill>
                <a:latin typeface="+mj-lt"/>
              </a:defRPr>
            </a:lvl1pPr>
          </a:lstStyle>
          <a:p>
            <a:pPr lvl="0"/>
            <a:r>
              <a:rPr lang="fr-FR"/>
              <a:t>Modifier les styles du texte du masque</a:t>
            </a:r>
          </a:p>
        </p:txBody>
      </p:sp>
      <p:sp>
        <p:nvSpPr>
          <p:cNvPr id="4" name="ZoneTexte 3">
            <a:extLst>
              <a:ext uri="{FF2B5EF4-FFF2-40B4-BE49-F238E27FC236}">
                <a16:creationId xmlns:a16="http://schemas.microsoft.com/office/drawing/2014/main" id="{A51CD4FE-8235-472A-8E69-A6D984B21530}"/>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4840459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artouches_petites_images">
    <p:spTree>
      <p:nvGrpSpPr>
        <p:cNvPr id="1" name=""/>
        <p:cNvGrpSpPr/>
        <p:nvPr/>
      </p:nvGrpSpPr>
      <p:grpSpPr>
        <a:xfrm>
          <a:off x="0" y="0"/>
          <a:ext cx="0" cy="0"/>
          <a:chOff x="0" y="0"/>
          <a:chExt cx="0" cy="0"/>
        </a:xfrm>
      </p:grpSpPr>
      <p:sp>
        <p:nvSpPr>
          <p:cNvPr id="16" name="Espace réservé du texte 11"/>
          <p:cNvSpPr>
            <a:spLocks noGrp="1"/>
          </p:cNvSpPr>
          <p:nvPr>
            <p:ph type="body" sz="quarter" idx="15" hasCustomPrompt="1"/>
          </p:nvPr>
        </p:nvSpPr>
        <p:spPr bwMode="gray">
          <a:xfrm>
            <a:off x="719668" y="3236607"/>
            <a:ext cx="3360109" cy="2497447"/>
          </a:xfrm>
          <a:solidFill>
            <a:srgbClr val="D7D7D7"/>
          </a:solidFill>
        </p:spPr>
        <p:txBody>
          <a:bodyPr lIns="144000" tIns="1008000" rIns="72000" bIns="36000" anchor="t" anchorCtr="0">
            <a:noAutofit/>
          </a:bodyPr>
          <a:lstStyle>
            <a:lvl1pPr marL="0" indent="0">
              <a:lnSpc>
                <a:spcPct val="90000"/>
              </a:lnSpc>
              <a:spcAft>
                <a:spcPts val="0"/>
              </a:spcAft>
              <a:buFont typeface="Avenir LT Std 45 Book" pitchFamily="34" charset="0"/>
              <a:buNone/>
              <a:defRPr sz="1600" b="0" cap="all" baseline="0">
                <a:solidFill>
                  <a:schemeClr val="tx1"/>
                </a:solidFill>
                <a:latin typeface="Avenir LT Std 45 Book" pitchFamily="34" charset="0"/>
              </a:defRPr>
            </a:lvl1pPr>
          </a:lstStyle>
          <a:p>
            <a:pPr lvl="0"/>
            <a:r>
              <a:rPr lang="fr-FR"/>
              <a:t>texte</a:t>
            </a:r>
          </a:p>
        </p:txBody>
      </p:sp>
      <p:sp>
        <p:nvSpPr>
          <p:cNvPr id="15" name="Espace réservé du texte 11"/>
          <p:cNvSpPr>
            <a:spLocks noGrp="1"/>
          </p:cNvSpPr>
          <p:nvPr>
            <p:ph type="body" sz="quarter" idx="14" hasCustomPrompt="1"/>
          </p:nvPr>
        </p:nvSpPr>
        <p:spPr bwMode="gray">
          <a:xfrm>
            <a:off x="719668" y="2372784"/>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17" name="Espace réservé pour une image  10"/>
          <p:cNvSpPr>
            <a:spLocks noGrp="1"/>
          </p:cNvSpPr>
          <p:nvPr>
            <p:ph type="pic" sz="quarter" idx="18" hasCustomPrompt="1"/>
          </p:nvPr>
        </p:nvSpPr>
        <p:spPr bwMode="gray">
          <a:xfrm>
            <a:off x="911424" y="3333111"/>
            <a:ext cx="1104000" cy="1104000"/>
          </a:xfrm>
          <a:prstGeom prst="rect">
            <a:avLst/>
          </a:prstGeom>
          <a:solidFill>
            <a:schemeClr val="bg1">
              <a:lumMod val="95000"/>
            </a:schemeClr>
          </a:solidFill>
        </p:spPr>
        <p:txBody>
          <a:bodyPr lIns="0" tIns="0" rIns="0" anchor="ctr" anchorCtr="0"/>
          <a:lstStyle>
            <a:lvl1pPr algn="ctr">
              <a:defRPr sz="1067" b="0" cap="all" baseline="0">
                <a:solidFill>
                  <a:schemeClr val="accent3"/>
                </a:solidFill>
                <a:latin typeface="+mn-lt"/>
              </a:defRPr>
            </a:lvl1pPr>
          </a:lstStyle>
          <a:p>
            <a:r>
              <a:rPr lang="fr-FR"/>
              <a:t>Sélectionner l’icône pour insérer une image (format 23 x 23 mm)</a:t>
            </a:r>
          </a:p>
        </p:txBody>
      </p:sp>
      <p:sp>
        <p:nvSpPr>
          <p:cNvPr id="18" name="Espace réservé du texte 11"/>
          <p:cNvSpPr>
            <a:spLocks noGrp="1"/>
          </p:cNvSpPr>
          <p:nvPr>
            <p:ph type="body" sz="quarter" idx="19" hasCustomPrompt="1"/>
          </p:nvPr>
        </p:nvSpPr>
        <p:spPr bwMode="gray">
          <a:xfrm>
            <a:off x="4415948" y="3236609"/>
            <a:ext cx="3360109" cy="2497447"/>
          </a:xfrm>
          <a:solidFill>
            <a:srgbClr val="D7D7D7"/>
          </a:solidFill>
        </p:spPr>
        <p:txBody>
          <a:bodyPr lIns="144000" tIns="1008000" rIns="72000" bIns="36000" anchor="t" anchorCtr="0">
            <a:noAutofit/>
          </a:bodyPr>
          <a:lstStyle>
            <a:lvl1pPr marL="0" indent="0">
              <a:lnSpc>
                <a:spcPct val="90000"/>
              </a:lnSpc>
              <a:spcAft>
                <a:spcPts val="0"/>
              </a:spcAft>
              <a:buFont typeface="Avenir LT Std 45 Book" pitchFamily="34" charset="0"/>
              <a:buNone/>
              <a:defRPr sz="1600" b="0" cap="all" baseline="0">
                <a:solidFill>
                  <a:schemeClr val="tx1"/>
                </a:solidFill>
                <a:latin typeface="Avenir LT Std 45 Book" pitchFamily="34" charset="0"/>
              </a:defRPr>
            </a:lvl1pPr>
          </a:lstStyle>
          <a:p>
            <a:pPr lvl="0"/>
            <a:r>
              <a:rPr lang="fr-FR"/>
              <a:t>texte</a:t>
            </a:r>
          </a:p>
        </p:txBody>
      </p:sp>
      <p:sp>
        <p:nvSpPr>
          <p:cNvPr id="19" name="Espace réservé du texte 11"/>
          <p:cNvSpPr>
            <a:spLocks noGrp="1"/>
          </p:cNvSpPr>
          <p:nvPr>
            <p:ph type="body" sz="quarter" idx="20" hasCustomPrompt="1"/>
          </p:nvPr>
        </p:nvSpPr>
        <p:spPr bwMode="gray">
          <a:xfrm>
            <a:off x="4415948" y="2372785"/>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20" name="Espace réservé pour une image  10"/>
          <p:cNvSpPr>
            <a:spLocks noGrp="1"/>
          </p:cNvSpPr>
          <p:nvPr>
            <p:ph type="pic" sz="quarter" idx="21" hasCustomPrompt="1"/>
          </p:nvPr>
        </p:nvSpPr>
        <p:spPr bwMode="gray">
          <a:xfrm>
            <a:off x="4607703" y="3333112"/>
            <a:ext cx="1104000" cy="1104000"/>
          </a:xfrm>
          <a:prstGeom prst="rect">
            <a:avLst/>
          </a:prstGeom>
          <a:solidFill>
            <a:schemeClr val="bg1">
              <a:lumMod val="95000"/>
            </a:schemeClr>
          </a:solidFill>
        </p:spPr>
        <p:txBody>
          <a:bodyPr lIns="0" tIns="0" rIns="0" anchor="ctr" anchorCtr="0"/>
          <a:lstStyle>
            <a:lvl1pPr algn="ctr">
              <a:defRPr sz="1067" b="0" cap="all" baseline="0">
                <a:solidFill>
                  <a:schemeClr val="accent3"/>
                </a:solidFill>
                <a:latin typeface="+mn-lt"/>
              </a:defRPr>
            </a:lvl1pPr>
          </a:lstStyle>
          <a:p>
            <a:r>
              <a:rPr lang="fr-FR"/>
              <a:t>Sélectionner l’icône pour insérer une image (format 23 x 23 mm)</a:t>
            </a:r>
          </a:p>
        </p:txBody>
      </p:sp>
      <p:sp>
        <p:nvSpPr>
          <p:cNvPr id="21" name="Espace réservé du texte 11"/>
          <p:cNvSpPr>
            <a:spLocks noGrp="1"/>
          </p:cNvSpPr>
          <p:nvPr>
            <p:ph type="body" sz="quarter" idx="22" hasCustomPrompt="1"/>
          </p:nvPr>
        </p:nvSpPr>
        <p:spPr bwMode="gray">
          <a:xfrm>
            <a:off x="8112224" y="3236609"/>
            <a:ext cx="3360109" cy="2497447"/>
          </a:xfrm>
          <a:solidFill>
            <a:schemeClr val="accent6"/>
          </a:solidFill>
        </p:spPr>
        <p:txBody>
          <a:bodyPr lIns="144000" tIns="1008000" rIns="72000" bIns="36000" anchor="t" anchorCtr="0">
            <a:noAutofit/>
          </a:bodyPr>
          <a:lstStyle>
            <a:lvl1pPr marL="0" indent="0">
              <a:lnSpc>
                <a:spcPct val="90000"/>
              </a:lnSpc>
              <a:spcAft>
                <a:spcPts val="0"/>
              </a:spcAft>
              <a:buFont typeface="Avenir LT Std 45 Book" pitchFamily="34" charset="0"/>
              <a:buNone/>
              <a:defRPr sz="1600" b="0" cap="all" baseline="0">
                <a:solidFill>
                  <a:schemeClr val="bg1"/>
                </a:solidFill>
                <a:latin typeface="Avenir LT Std 45 Book" pitchFamily="34" charset="0"/>
              </a:defRPr>
            </a:lvl1pPr>
          </a:lstStyle>
          <a:p>
            <a:pPr lvl="0"/>
            <a:r>
              <a:rPr lang="fr-FR"/>
              <a:t>texte</a:t>
            </a:r>
          </a:p>
        </p:txBody>
      </p:sp>
      <p:sp>
        <p:nvSpPr>
          <p:cNvPr id="22" name="Espace réservé du texte 11"/>
          <p:cNvSpPr>
            <a:spLocks noGrp="1"/>
          </p:cNvSpPr>
          <p:nvPr>
            <p:ph type="body" sz="quarter" idx="23" hasCustomPrompt="1"/>
          </p:nvPr>
        </p:nvSpPr>
        <p:spPr bwMode="gray">
          <a:xfrm>
            <a:off x="8112224" y="2372785"/>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23" name="Espace réservé pour une image  10"/>
          <p:cNvSpPr>
            <a:spLocks noGrp="1"/>
          </p:cNvSpPr>
          <p:nvPr>
            <p:ph type="pic" sz="quarter" idx="24" hasCustomPrompt="1"/>
          </p:nvPr>
        </p:nvSpPr>
        <p:spPr bwMode="gray">
          <a:xfrm>
            <a:off x="8303981" y="3333112"/>
            <a:ext cx="1104000" cy="1104000"/>
          </a:xfrm>
          <a:prstGeom prst="rect">
            <a:avLst/>
          </a:prstGeom>
          <a:solidFill>
            <a:schemeClr val="bg1">
              <a:lumMod val="95000"/>
            </a:schemeClr>
          </a:solidFill>
        </p:spPr>
        <p:txBody>
          <a:bodyPr lIns="0" tIns="0" rIns="0" anchor="ctr" anchorCtr="0"/>
          <a:lstStyle>
            <a:lvl1pPr algn="ctr">
              <a:defRPr sz="1067" b="0" cap="all" baseline="0">
                <a:solidFill>
                  <a:schemeClr val="bg1"/>
                </a:solidFill>
                <a:latin typeface="+mn-lt"/>
              </a:defRPr>
            </a:lvl1pPr>
          </a:lstStyle>
          <a:p>
            <a:r>
              <a:rPr lang="fr-FR"/>
              <a:t>Sélectionner l’icône pour insérer une image (format 23 x 23 mm)</a:t>
            </a:r>
          </a:p>
        </p:txBody>
      </p:sp>
      <p:sp>
        <p:nvSpPr>
          <p:cNvPr id="4" name="Titre 3">
            <a:extLst>
              <a:ext uri="{FF2B5EF4-FFF2-40B4-BE49-F238E27FC236}">
                <a16:creationId xmlns:a16="http://schemas.microsoft.com/office/drawing/2014/main" id="{1AFFDCF4-42AB-41A1-9DD5-1D06D82C4862}"/>
              </a:ext>
            </a:extLst>
          </p:cNvPr>
          <p:cNvSpPr>
            <a:spLocks noGrp="1"/>
          </p:cNvSpPr>
          <p:nvPr>
            <p:ph type="title" hasCustomPrompt="1"/>
          </p:nvPr>
        </p:nvSpPr>
        <p:spPr/>
        <p:txBody>
          <a:bodyPr/>
          <a:lstStyle>
            <a:lvl1pPr>
              <a:defRPr>
                <a:solidFill>
                  <a:schemeClr val="accent6"/>
                </a:solidFill>
                <a:latin typeface="+mn-lt"/>
              </a:defRPr>
            </a:lvl1pPr>
          </a:lstStyle>
          <a:p>
            <a:r>
              <a:rPr lang="fr-FR" noProof="0"/>
              <a:t>Titre</a:t>
            </a:r>
            <a:endParaRPr lang="fr-FR"/>
          </a:p>
        </p:txBody>
      </p:sp>
      <p:sp>
        <p:nvSpPr>
          <p:cNvPr id="24" name="Espace réservé du texte 4">
            <a:extLst>
              <a:ext uri="{FF2B5EF4-FFF2-40B4-BE49-F238E27FC236}">
                <a16:creationId xmlns:a16="http://schemas.microsoft.com/office/drawing/2014/main" id="{2C2EB334-3EB4-487B-B227-D38BC72E5479}"/>
              </a:ext>
            </a:extLst>
          </p:cNvPr>
          <p:cNvSpPr>
            <a:spLocks noGrp="1"/>
          </p:cNvSpPr>
          <p:nvPr>
            <p:ph type="body" sz="quarter" idx="26"/>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13" name="ZoneTexte 12">
            <a:extLst>
              <a:ext uri="{FF2B5EF4-FFF2-40B4-BE49-F238E27FC236}">
                <a16:creationId xmlns:a16="http://schemas.microsoft.com/office/drawing/2014/main" id="{62CA836A-89AC-4D42-95B7-F23F8612F835}"/>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7393845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cartouches_grandes_imag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6"/>
                </a:solidFill>
              </a:defRPr>
            </a:lvl1pPr>
          </a:lstStyle>
          <a:p>
            <a:r>
              <a:rPr lang="fr-FR" noProof="0"/>
              <a:t>Titre</a:t>
            </a:r>
          </a:p>
        </p:txBody>
      </p:sp>
      <p:sp>
        <p:nvSpPr>
          <p:cNvPr id="15" name="Espace réservé du texte 11"/>
          <p:cNvSpPr>
            <a:spLocks noGrp="1"/>
          </p:cNvSpPr>
          <p:nvPr>
            <p:ph type="body" sz="quarter" idx="14" hasCustomPrompt="1"/>
          </p:nvPr>
        </p:nvSpPr>
        <p:spPr bwMode="gray">
          <a:xfrm>
            <a:off x="719668" y="2372784"/>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17" name="Espace réservé pour une image  10"/>
          <p:cNvSpPr>
            <a:spLocks noGrp="1"/>
          </p:cNvSpPr>
          <p:nvPr>
            <p:ph type="pic" sz="quarter" idx="18" hasCustomPrompt="1"/>
          </p:nvPr>
        </p:nvSpPr>
        <p:spPr bwMode="gray">
          <a:xfrm>
            <a:off x="719776" y="3236785"/>
            <a:ext cx="3360000" cy="2497267"/>
          </a:xfrm>
          <a:prstGeom prst="rect">
            <a:avLst/>
          </a:prstGeom>
          <a:solidFill>
            <a:schemeClr val="bg1">
              <a:lumMod val="95000"/>
            </a:schemeClr>
          </a:solidFill>
        </p:spPr>
        <p:txBody>
          <a:bodyPr lIns="36000" tIns="972000" rIns="36000" anchor="ctr" anchorCtr="0">
            <a:normAutofit/>
          </a:bodyPr>
          <a:lstStyle>
            <a:lvl1pPr algn="ctr">
              <a:defRPr sz="1333" b="0" cap="all" baseline="0">
                <a:solidFill>
                  <a:schemeClr val="accent3"/>
                </a:solidFill>
                <a:latin typeface="+mn-lt"/>
              </a:defRPr>
            </a:lvl1pPr>
          </a:lstStyle>
          <a:p>
            <a:r>
              <a:rPr lang="fr-FR"/>
              <a:t>Sélectionner l’icône pour insérer une image format (70 x 52 mm)</a:t>
            </a:r>
          </a:p>
        </p:txBody>
      </p:sp>
      <p:sp>
        <p:nvSpPr>
          <p:cNvPr id="25" name="Espace réservé du texte 11"/>
          <p:cNvSpPr>
            <a:spLocks noGrp="1"/>
          </p:cNvSpPr>
          <p:nvPr>
            <p:ph type="body" sz="quarter" idx="19" hasCustomPrompt="1"/>
          </p:nvPr>
        </p:nvSpPr>
        <p:spPr bwMode="gray">
          <a:xfrm>
            <a:off x="4415948" y="2372784"/>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26" name="Espace réservé pour une image  10"/>
          <p:cNvSpPr>
            <a:spLocks noGrp="1"/>
          </p:cNvSpPr>
          <p:nvPr>
            <p:ph type="pic" sz="quarter" idx="20" hasCustomPrompt="1"/>
          </p:nvPr>
        </p:nvSpPr>
        <p:spPr bwMode="gray">
          <a:xfrm>
            <a:off x="4416055" y="3236785"/>
            <a:ext cx="3360000" cy="2497267"/>
          </a:xfrm>
          <a:prstGeom prst="rect">
            <a:avLst/>
          </a:prstGeom>
          <a:solidFill>
            <a:schemeClr val="bg1">
              <a:lumMod val="95000"/>
            </a:schemeClr>
          </a:solidFill>
        </p:spPr>
        <p:txBody>
          <a:bodyPr lIns="36000" tIns="972000" rIns="36000" anchor="ctr" anchorCtr="0">
            <a:normAutofit/>
          </a:bodyPr>
          <a:lstStyle>
            <a:lvl1pPr algn="ctr">
              <a:defRPr sz="1333" b="0" cap="all" baseline="0">
                <a:solidFill>
                  <a:schemeClr val="accent3"/>
                </a:solidFill>
                <a:latin typeface="+mn-lt"/>
              </a:defRPr>
            </a:lvl1pPr>
          </a:lstStyle>
          <a:p>
            <a:r>
              <a:rPr lang="fr-FR"/>
              <a:t>Sélectionner l’icône pour insérer une image format (70 x 52 mm)</a:t>
            </a:r>
          </a:p>
        </p:txBody>
      </p:sp>
      <p:sp>
        <p:nvSpPr>
          <p:cNvPr id="27" name="Espace réservé du texte 11"/>
          <p:cNvSpPr>
            <a:spLocks noGrp="1"/>
          </p:cNvSpPr>
          <p:nvPr>
            <p:ph type="body" sz="quarter" idx="21" hasCustomPrompt="1"/>
          </p:nvPr>
        </p:nvSpPr>
        <p:spPr bwMode="gray">
          <a:xfrm>
            <a:off x="8112224" y="2372784"/>
            <a:ext cx="3360109" cy="864000"/>
          </a:xfrm>
          <a:solidFill>
            <a:schemeClr val="accent6"/>
          </a:solidFill>
        </p:spPr>
        <p:txBody>
          <a:bodyPr lIns="144000" tIns="72000" rIns="72000" bIns="36000" anchor="ctr" anchorCtr="0">
            <a:noAutofit/>
          </a:bodyPr>
          <a:lstStyle>
            <a:lvl1pPr marL="0" indent="0">
              <a:lnSpc>
                <a:spcPct val="90000"/>
              </a:lnSpc>
              <a:spcAft>
                <a:spcPts val="0"/>
              </a:spcAft>
              <a:buFont typeface="Avenir LT Std 45 Book" pitchFamily="34" charset="0"/>
              <a:buNone/>
              <a:defRPr sz="2667" b="0" cap="all" baseline="0">
                <a:solidFill>
                  <a:schemeClr val="bg1"/>
                </a:solidFill>
                <a:latin typeface="+mj-lt"/>
              </a:defRPr>
            </a:lvl1pPr>
          </a:lstStyle>
          <a:p>
            <a:pPr lvl="0"/>
            <a:r>
              <a:rPr lang="fr-FR"/>
              <a:t>0. titre</a:t>
            </a:r>
          </a:p>
        </p:txBody>
      </p:sp>
      <p:sp>
        <p:nvSpPr>
          <p:cNvPr id="28" name="Espace réservé pour une image  10"/>
          <p:cNvSpPr>
            <a:spLocks noGrp="1"/>
          </p:cNvSpPr>
          <p:nvPr>
            <p:ph type="pic" sz="quarter" idx="22" hasCustomPrompt="1"/>
          </p:nvPr>
        </p:nvSpPr>
        <p:spPr bwMode="gray">
          <a:xfrm>
            <a:off x="8112333" y="3236785"/>
            <a:ext cx="3360000" cy="2497267"/>
          </a:xfrm>
          <a:prstGeom prst="rect">
            <a:avLst/>
          </a:prstGeom>
          <a:solidFill>
            <a:schemeClr val="bg1">
              <a:lumMod val="95000"/>
            </a:schemeClr>
          </a:solidFill>
        </p:spPr>
        <p:txBody>
          <a:bodyPr lIns="36000" tIns="972000" rIns="36000" anchor="ctr" anchorCtr="0">
            <a:normAutofit/>
          </a:bodyPr>
          <a:lstStyle>
            <a:lvl1pPr algn="ctr">
              <a:defRPr sz="1333" b="0" cap="all" baseline="0">
                <a:solidFill>
                  <a:schemeClr val="accent3"/>
                </a:solidFill>
                <a:latin typeface="+mn-lt"/>
              </a:defRPr>
            </a:lvl1pPr>
          </a:lstStyle>
          <a:p>
            <a:r>
              <a:rPr lang="fr-FR"/>
              <a:t>Sélectionner l’icône pour insérer une image format (70 x 52 mm)</a:t>
            </a:r>
          </a:p>
        </p:txBody>
      </p:sp>
      <p:sp>
        <p:nvSpPr>
          <p:cNvPr id="13" name="Espace réservé du texte 4">
            <a:extLst>
              <a:ext uri="{FF2B5EF4-FFF2-40B4-BE49-F238E27FC236}">
                <a16:creationId xmlns:a16="http://schemas.microsoft.com/office/drawing/2014/main" id="{B191B64D-1DEF-4401-B987-B15ABEB9DA26}"/>
              </a:ext>
            </a:extLst>
          </p:cNvPr>
          <p:cNvSpPr>
            <a:spLocks noGrp="1"/>
          </p:cNvSpPr>
          <p:nvPr>
            <p:ph type="body" sz="quarter" idx="15"/>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10" name="ZoneTexte 9">
            <a:extLst>
              <a:ext uri="{FF2B5EF4-FFF2-40B4-BE49-F238E27FC236}">
                <a16:creationId xmlns:a16="http://schemas.microsoft.com/office/drawing/2014/main" id="{06214B62-B2A8-4EFF-87AD-AC92C59FF730}"/>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13438346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Etapes - 1">
    <p:spTree>
      <p:nvGrpSpPr>
        <p:cNvPr id="1" name=""/>
        <p:cNvGrpSpPr/>
        <p:nvPr/>
      </p:nvGrpSpPr>
      <p:grpSpPr>
        <a:xfrm>
          <a:off x="0" y="0"/>
          <a:ext cx="0" cy="0"/>
          <a:chOff x="0" y="0"/>
          <a:chExt cx="0" cy="0"/>
        </a:xfrm>
      </p:grpSpPr>
      <p:sp>
        <p:nvSpPr>
          <p:cNvPr id="15" name="Espace réservé du texte 14"/>
          <p:cNvSpPr>
            <a:spLocks noGrp="1"/>
          </p:cNvSpPr>
          <p:nvPr>
            <p:ph type="body" sz="quarter" idx="13"/>
          </p:nvPr>
        </p:nvSpPr>
        <p:spPr bwMode="gray">
          <a:xfrm>
            <a:off x="719669" y="596900"/>
            <a:ext cx="10752667" cy="5376333"/>
          </a:xfrm>
        </p:spPr>
        <p:txBody>
          <a:bodyPr anchor="ctr" anchorCtr="0"/>
          <a:lstStyle>
            <a:lvl1pPr marL="479964" indent="-479964">
              <a:lnSpc>
                <a:spcPct val="90000"/>
              </a:lnSpc>
              <a:spcBef>
                <a:spcPts val="4267"/>
              </a:spcBef>
              <a:buFont typeface="Avenir LT Std 65 Medium" pitchFamily="34" charset="0"/>
              <a:buChar char="+"/>
              <a:defRPr sz="3733" b="0" cap="all" baseline="0">
                <a:solidFill>
                  <a:schemeClr val="accent6"/>
                </a:solidFill>
                <a:latin typeface="+mn-lt"/>
              </a:defRPr>
            </a:lvl1pPr>
            <a:lvl2pPr marL="479964">
              <a:lnSpc>
                <a:spcPct val="90000"/>
              </a:lnSpc>
              <a:spcAft>
                <a:spcPts val="0"/>
              </a:spcAft>
              <a:defRPr sz="2000" cap="all" baseline="0">
                <a:latin typeface="+mn-lt"/>
              </a:defRPr>
            </a:lvl2pPr>
          </a:lstStyle>
          <a:p>
            <a:pPr lvl="0"/>
            <a:r>
              <a:rPr lang="fr-FR"/>
              <a:t>Modifier les styles du texte du masque</a:t>
            </a:r>
          </a:p>
          <a:p>
            <a:pPr lvl="1"/>
            <a:r>
              <a:rPr lang="fr-FR"/>
              <a:t>Deuxième niveau</a:t>
            </a:r>
          </a:p>
        </p:txBody>
      </p:sp>
      <p:sp>
        <p:nvSpPr>
          <p:cNvPr id="3" name="ZoneTexte 2">
            <a:extLst>
              <a:ext uri="{FF2B5EF4-FFF2-40B4-BE49-F238E27FC236}">
                <a16:creationId xmlns:a16="http://schemas.microsoft.com/office/drawing/2014/main" id="{FE21EEB6-6E66-4D0F-B0BE-470024CA1D05}"/>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3160616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Etapes - 2">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4A69BB7-7D61-4E57-A64A-BA728259F015}"/>
              </a:ext>
            </a:extLst>
          </p:cNvPr>
          <p:cNvSpPr>
            <a:spLocks noGrp="1"/>
          </p:cNvSpPr>
          <p:nvPr>
            <p:ph type="title" hasCustomPrompt="1"/>
          </p:nvPr>
        </p:nvSpPr>
        <p:spPr/>
        <p:txBody>
          <a:bodyPr/>
          <a:lstStyle>
            <a:lvl1pPr>
              <a:defRPr>
                <a:solidFill>
                  <a:schemeClr val="accent6"/>
                </a:solidFill>
                <a:latin typeface="+mn-lt"/>
              </a:defRPr>
            </a:lvl1pPr>
          </a:lstStyle>
          <a:p>
            <a:r>
              <a:rPr lang="fr-FR" noProof="0"/>
              <a:t>Titre</a:t>
            </a:r>
            <a:endParaRPr lang="fr-FR"/>
          </a:p>
        </p:txBody>
      </p:sp>
      <p:sp>
        <p:nvSpPr>
          <p:cNvPr id="38" name="Espace réservé du texte 37">
            <a:extLst>
              <a:ext uri="{FF2B5EF4-FFF2-40B4-BE49-F238E27FC236}">
                <a16:creationId xmlns:a16="http://schemas.microsoft.com/office/drawing/2014/main" id="{1E8560A5-1546-4C2D-9F5A-E8E235888535}"/>
              </a:ext>
            </a:extLst>
          </p:cNvPr>
          <p:cNvSpPr>
            <a:spLocks noGrp="1"/>
          </p:cNvSpPr>
          <p:nvPr>
            <p:ph type="body" sz="quarter" idx="20"/>
          </p:nvPr>
        </p:nvSpPr>
        <p:spPr>
          <a:xfrm>
            <a:off x="5181602" y="2347363"/>
            <a:ext cx="6290735" cy="713316"/>
          </a:xfrm>
        </p:spPr>
        <p:txBody>
          <a:bodyPr>
            <a:noAutofit/>
          </a:bodyPr>
          <a:lstStyle>
            <a:lvl1pPr>
              <a:spcBef>
                <a:spcPts val="0"/>
              </a:spcBef>
              <a:defRPr sz="1600" b="0">
                <a:solidFill>
                  <a:srgbClr val="675C53"/>
                </a:solidFill>
                <a:latin typeface="+mj-lt"/>
              </a:defRPr>
            </a:lvl1pPr>
            <a:lvl2pPr>
              <a:spcBef>
                <a:spcPts val="267"/>
              </a:spcBef>
              <a:defRPr sz="1467">
                <a:solidFill>
                  <a:srgbClr val="82786F"/>
                </a:solidFill>
              </a:defRPr>
            </a:lvl2pPr>
          </a:lstStyle>
          <a:p>
            <a:pPr lvl="0"/>
            <a:r>
              <a:rPr lang="fr-FR"/>
              <a:t>Modifier les styles du texte du masque</a:t>
            </a:r>
          </a:p>
          <a:p>
            <a:pPr lvl="1"/>
            <a:r>
              <a:rPr lang="fr-FR"/>
              <a:t>Deuxième niveau</a:t>
            </a:r>
          </a:p>
        </p:txBody>
      </p:sp>
      <p:sp>
        <p:nvSpPr>
          <p:cNvPr id="23" name="Espace réservé du texte 4">
            <a:extLst>
              <a:ext uri="{FF2B5EF4-FFF2-40B4-BE49-F238E27FC236}">
                <a16:creationId xmlns:a16="http://schemas.microsoft.com/office/drawing/2014/main" id="{E233A6A5-B836-4ECE-9841-304CD4DCC050}"/>
              </a:ext>
            </a:extLst>
          </p:cNvPr>
          <p:cNvSpPr>
            <a:spLocks noGrp="1"/>
          </p:cNvSpPr>
          <p:nvPr>
            <p:ph type="body" sz="quarter" idx="31"/>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5" name="ZoneTexte 4">
            <a:extLst>
              <a:ext uri="{FF2B5EF4-FFF2-40B4-BE49-F238E27FC236}">
                <a16:creationId xmlns:a16="http://schemas.microsoft.com/office/drawing/2014/main" id="{D465CB07-D028-4BB7-8CA4-7633F5CBA2EF}"/>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4543165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259F993-D5AA-4D5C-A710-DD829FDA7762}"/>
              </a:ext>
            </a:extLst>
          </p:cNvPr>
          <p:cNvSpPr>
            <a:spLocks noGrp="1"/>
          </p:cNvSpPr>
          <p:nvPr>
            <p:ph type="body" sz="quarter" idx="19" hasCustomPrompt="1"/>
          </p:nvPr>
        </p:nvSpPr>
        <p:spPr>
          <a:xfrm>
            <a:off x="239186" y="239184"/>
            <a:ext cx="11713633" cy="4705349"/>
          </a:xfrm>
          <a:solidFill>
            <a:schemeClr val="accent1"/>
          </a:solidFill>
        </p:spPr>
        <p:txBody>
          <a:bodyPr/>
          <a:lstStyle>
            <a:lvl1pPr>
              <a:defRPr/>
            </a:lvl1pPr>
          </a:lstStyle>
          <a:p>
            <a:pPr lvl="0"/>
            <a:r>
              <a:rPr lang="fr-FR"/>
              <a:t> </a:t>
            </a:r>
          </a:p>
        </p:txBody>
      </p:sp>
      <p:sp>
        <p:nvSpPr>
          <p:cNvPr id="4" name="ZoneTexte 3">
            <a:extLst>
              <a:ext uri="{FF2B5EF4-FFF2-40B4-BE49-F238E27FC236}">
                <a16:creationId xmlns:a16="http://schemas.microsoft.com/office/drawing/2014/main" id="{45F6DF91-DF2E-43A3-B7B8-EDA86AAA2C95}"/>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9400662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ERCI - image">
    <p:spTree>
      <p:nvGrpSpPr>
        <p:cNvPr id="1" name=""/>
        <p:cNvGrpSpPr/>
        <p:nvPr/>
      </p:nvGrpSpPr>
      <p:grpSpPr>
        <a:xfrm>
          <a:off x="0" y="0"/>
          <a:ext cx="0" cy="0"/>
          <a:chOff x="0" y="0"/>
          <a:chExt cx="0" cy="0"/>
        </a:xfrm>
      </p:grpSpPr>
      <p:sp>
        <p:nvSpPr>
          <p:cNvPr id="21" name="Espace réservé pour une image  10">
            <a:extLst>
              <a:ext uri="{FF2B5EF4-FFF2-40B4-BE49-F238E27FC236}">
                <a16:creationId xmlns:a16="http://schemas.microsoft.com/office/drawing/2014/main" id="{E6C560B3-7EA2-4178-AF83-7EAE632F5E4B}"/>
              </a:ext>
            </a:extLst>
          </p:cNvPr>
          <p:cNvSpPr>
            <a:spLocks noGrp="1"/>
          </p:cNvSpPr>
          <p:nvPr>
            <p:ph type="pic" sz="quarter" idx="18" hasCustomPrompt="1"/>
          </p:nvPr>
        </p:nvSpPr>
        <p:spPr bwMode="gray">
          <a:xfrm>
            <a:off x="239186" y="239184"/>
            <a:ext cx="11713633" cy="4705349"/>
          </a:xfrm>
          <a:prstGeom prst="rect">
            <a:avLst/>
          </a:prstGeom>
          <a:solidFill>
            <a:schemeClr val="bg1">
              <a:lumMod val="95000"/>
            </a:schemeClr>
          </a:solidFill>
        </p:spPr>
        <p:txBody>
          <a:bodyPr lIns="36000" tIns="972000" rIns="36000" anchor="ctr" anchorCtr="0">
            <a:normAutofit/>
          </a:bodyPr>
          <a:lstStyle>
            <a:lvl1pPr algn="ctr">
              <a:defRPr sz="1333" b="0" cap="all" baseline="0">
                <a:solidFill>
                  <a:schemeClr val="accent3"/>
                </a:solidFill>
                <a:latin typeface="+mn-lt"/>
              </a:defRPr>
            </a:lvl1pPr>
          </a:lstStyle>
          <a:p>
            <a:r>
              <a:rPr lang="fr-FR"/>
              <a:t>Sélectionner l’icône pour insérer une image</a:t>
            </a:r>
          </a:p>
        </p:txBody>
      </p:sp>
      <p:sp>
        <p:nvSpPr>
          <p:cNvPr id="3" name="ZoneTexte 2">
            <a:extLst>
              <a:ext uri="{FF2B5EF4-FFF2-40B4-BE49-F238E27FC236}">
                <a16:creationId xmlns:a16="http://schemas.microsoft.com/office/drawing/2014/main" id="{BB186CC1-A84B-4904-99F3-75F8BC0B5E78}"/>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10439536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Ecran - 3">
    <p:spTree>
      <p:nvGrpSpPr>
        <p:cNvPr id="1" name=""/>
        <p:cNvGrpSpPr/>
        <p:nvPr/>
      </p:nvGrpSpPr>
      <p:grpSpPr>
        <a:xfrm>
          <a:off x="0" y="0"/>
          <a:ext cx="0" cy="0"/>
          <a:chOff x="0" y="0"/>
          <a:chExt cx="0" cy="0"/>
        </a:xfrm>
      </p:grpSpPr>
      <p:sp>
        <p:nvSpPr>
          <p:cNvPr id="44" name="Espace réservé pour une image  10">
            <a:extLst>
              <a:ext uri="{FF2B5EF4-FFF2-40B4-BE49-F238E27FC236}">
                <a16:creationId xmlns:a16="http://schemas.microsoft.com/office/drawing/2014/main" id="{EA426759-992A-45A9-B8F0-BECD19803CD5}"/>
              </a:ext>
            </a:extLst>
          </p:cNvPr>
          <p:cNvSpPr>
            <a:spLocks noGrp="1"/>
          </p:cNvSpPr>
          <p:nvPr>
            <p:ph type="pic" sz="quarter" idx="34" hasCustomPrompt="1"/>
          </p:nvPr>
        </p:nvSpPr>
        <p:spPr bwMode="gray">
          <a:xfrm>
            <a:off x="954963" y="2057342"/>
            <a:ext cx="2456764" cy="3451825"/>
          </a:xfrm>
          <a:prstGeom prst="rect">
            <a:avLst/>
          </a:prstGeom>
          <a:solidFill>
            <a:schemeClr val="bg1">
              <a:lumMod val="95000"/>
            </a:schemeClr>
          </a:solid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sp>
        <p:nvSpPr>
          <p:cNvPr id="3" name="Titre 2">
            <a:extLst>
              <a:ext uri="{FF2B5EF4-FFF2-40B4-BE49-F238E27FC236}">
                <a16:creationId xmlns:a16="http://schemas.microsoft.com/office/drawing/2014/main" id="{24A69BB7-7D61-4E57-A64A-BA728259F015}"/>
              </a:ext>
            </a:extLst>
          </p:cNvPr>
          <p:cNvSpPr>
            <a:spLocks noGrp="1"/>
          </p:cNvSpPr>
          <p:nvPr>
            <p:ph type="title" hasCustomPrompt="1"/>
          </p:nvPr>
        </p:nvSpPr>
        <p:spPr>
          <a:xfrm>
            <a:off x="719670" y="111683"/>
            <a:ext cx="10752665" cy="1151924"/>
          </a:xfrm>
        </p:spPr>
        <p:txBody>
          <a:bodyPr/>
          <a:lstStyle>
            <a:lvl1pPr>
              <a:defRPr>
                <a:solidFill>
                  <a:schemeClr val="accent6"/>
                </a:solidFill>
              </a:defRPr>
            </a:lvl1pPr>
          </a:lstStyle>
          <a:p>
            <a:r>
              <a:rPr lang="fr-FR" noProof="0"/>
              <a:t>Titre</a:t>
            </a:r>
            <a:endParaRPr lang="fr-FR"/>
          </a:p>
        </p:txBody>
      </p:sp>
      <p:grpSp>
        <p:nvGrpSpPr>
          <p:cNvPr id="4" name="Groupe 3">
            <a:extLst>
              <a:ext uri="{FF2B5EF4-FFF2-40B4-BE49-F238E27FC236}">
                <a16:creationId xmlns:a16="http://schemas.microsoft.com/office/drawing/2014/main" id="{F62C3E5F-560D-4162-B7A3-42EEB9991C22}"/>
              </a:ext>
            </a:extLst>
          </p:cNvPr>
          <p:cNvGrpSpPr/>
          <p:nvPr/>
        </p:nvGrpSpPr>
        <p:grpSpPr>
          <a:xfrm>
            <a:off x="719667" y="1653795"/>
            <a:ext cx="2927348" cy="4258916"/>
            <a:chOff x="539750" y="1240346"/>
            <a:chExt cx="2195511" cy="3194187"/>
          </a:xfrm>
        </p:grpSpPr>
        <p:sp>
          <p:nvSpPr>
            <p:cNvPr id="42" name="Forme libre : forme 41">
              <a:extLst>
                <a:ext uri="{FF2B5EF4-FFF2-40B4-BE49-F238E27FC236}">
                  <a16:creationId xmlns:a16="http://schemas.microsoft.com/office/drawing/2014/main" id="{FFF79F22-9D2B-41BB-971C-4618EF996B33}"/>
                </a:ext>
              </a:extLst>
            </p:cNvPr>
            <p:cNvSpPr>
              <a:spLocks/>
            </p:cNvSpPr>
            <p:nvPr/>
          </p:nvSpPr>
          <p:spPr bwMode="auto">
            <a:xfrm>
              <a:off x="539750" y="1240346"/>
              <a:ext cx="2195511" cy="3194187"/>
            </a:xfrm>
            <a:custGeom>
              <a:avLst/>
              <a:gdLst>
                <a:gd name="connsiteX0" fmla="*/ 176470 w 2195511"/>
                <a:gd name="connsiteY0" fmla="*/ 302659 h 3194187"/>
                <a:gd name="connsiteX1" fmla="*/ 176470 w 2195511"/>
                <a:gd name="connsiteY1" fmla="*/ 2891528 h 3194187"/>
                <a:gd name="connsiteX2" fmla="*/ 2019043 w 2195511"/>
                <a:gd name="connsiteY2" fmla="*/ 2891528 h 3194187"/>
                <a:gd name="connsiteX3" fmla="*/ 2019043 w 2195511"/>
                <a:gd name="connsiteY3" fmla="*/ 302659 h 3194187"/>
                <a:gd name="connsiteX4" fmla="*/ 176741 w 2195511"/>
                <a:gd name="connsiteY4" fmla="*/ 0 h 3194187"/>
                <a:gd name="connsiteX5" fmla="*/ 2019332 w 2195511"/>
                <a:gd name="connsiteY5" fmla="*/ 0 h 3194187"/>
                <a:gd name="connsiteX6" fmla="*/ 2195511 w 2195511"/>
                <a:gd name="connsiteY6" fmla="*/ 176707 h 3194187"/>
                <a:gd name="connsiteX7" fmla="*/ 2195511 w 2195511"/>
                <a:gd name="connsiteY7" fmla="*/ 3017480 h 3194187"/>
                <a:gd name="connsiteX8" fmla="*/ 2019332 w 2195511"/>
                <a:gd name="connsiteY8" fmla="*/ 3194187 h 3194187"/>
                <a:gd name="connsiteX9" fmla="*/ 176741 w 2195511"/>
                <a:gd name="connsiteY9" fmla="*/ 3194187 h 3194187"/>
                <a:gd name="connsiteX10" fmla="*/ 0 w 2195511"/>
                <a:gd name="connsiteY10" fmla="*/ 3017480 h 3194187"/>
                <a:gd name="connsiteX11" fmla="*/ 0 w 2195511"/>
                <a:gd name="connsiteY11" fmla="*/ 176707 h 3194187"/>
                <a:gd name="connsiteX12" fmla="*/ 176741 w 2195511"/>
                <a:gd name="connsiteY12" fmla="*/ 0 h 319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5511" h="3194187">
                  <a:moveTo>
                    <a:pt x="176470" y="302659"/>
                  </a:moveTo>
                  <a:lnTo>
                    <a:pt x="176470" y="2891528"/>
                  </a:lnTo>
                  <a:lnTo>
                    <a:pt x="2019043" y="2891528"/>
                  </a:lnTo>
                  <a:lnTo>
                    <a:pt x="2019043" y="302659"/>
                  </a:lnTo>
                  <a:close/>
                  <a:moveTo>
                    <a:pt x="176741" y="0"/>
                  </a:moveTo>
                  <a:cubicBezTo>
                    <a:pt x="2019332" y="0"/>
                    <a:pt x="2019332" y="0"/>
                    <a:pt x="2019332" y="0"/>
                  </a:cubicBezTo>
                  <a:cubicBezTo>
                    <a:pt x="2116399" y="0"/>
                    <a:pt x="2195511" y="79097"/>
                    <a:pt x="2195511" y="176707"/>
                  </a:cubicBezTo>
                  <a:cubicBezTo>
                    <a:pt x="2195511" y="3017480"/>
                    <a:pt x="2195511" y="3017480"/>
                    <a:pt x="2195511" y="3017480"/>
                  </a:cubicBezTo>
                  <a:cubicBezTo>
                    <a:pt x="2195511" y="3115090"/>
                    <a:pt x="2116399" y="3194187"/>
                    <a:pt x="2019332" y="3194187"/>
                  </a:cubicBezTo>
                  <a:cubicBezTo>
                    <a:pt x="176741" y="3194187"/>
                    <a:pt x="176741" y="3194187"/>
                    <a:pt x="176741" y="3194187"/>
                  </a:cubicBezTo>
                  <a:cubicBezTo>
                    <a:pt x="79113" y="3194187"/>
                    <a:pt x="0" y="3115090"/>
                    <a:pt x="0" y="3017480"/>
                  </a:cubicBezTo>
                  <a:cubicBezTo>
                    <a:pt x="0" y="176707"/>
                    <a:pt x="0" y="176707"/>
                    <a:pt x="0" y="176707"/>
                  </a:cubicBezTo>
                  <a:cubicBezTo>
                    <a:pt x="0" y="79097"/>
                    <a:pt x="79113" y="0"/>
                    <a:pt x="176741"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fr-FR" sz="2400"/>
            </a:p>
          </p:txBody>
        </p:sp>
        <p:sp>
          <p:nvSpPr>
            <p:cNvPr id="31" name="Freeform 7">
              <a:extLst>
                <a:ext uri="{FF2B5EF4-FFF2-40B4-BE49-F238E27FC236}">
                  <a16:creationId xmlns:a16="http://schemas.microsoft.com/office/drawing/2014/main" id="{C5C2EA47-A82A-4C7F-967D-D2A9D0183686}"/>
                </a:ext>
              </a:extLst>
            </p:cNvPr>
            <p:cNvSpPr>
              <a:spLocks/>
            </p:cNvSpPr>
            <p:nvPr/>
          </p:nvSpPr>
          <p:spPr bwMode="auto">
            <a:xfrm>
              <a:off x="1271752" y="1357227"/>
              <a:ext cx="731508" cy="81827"/>
            </a:xfrm>
            <a:custGeom>
              <a:avLst/>
              <a:gdLst>
                <a:gd name="T0" fmla="*/ 1235 w 1304"/>
                <a:gd name="T1" fmla="*/ 145 h 145"/>
                <a:gd name="T2" fmla="*/ 68 w 1304"/>
                <a:gd name="T3" fmla="*/ 145 h 145"/>
                <a:gd name="T4" fmla="*/ 0 w 1304"/>
                <a:gd name="T5" fmla="*/ 68 h 145"/>
                <a:gd name="T6" fmla="*/ 69 w 1304"/>
                <a:gd name="T7" fmla="*/ 1 h 145"/>
                <a:gd name="T8" fmla="*/ 1236 w 1304"/>
                <a:gd name="T9" fmla="*/ 1 h 145"/>
                <a:gd name="T10" fmla="*/ 1303 w 1304"/>
                <a:gd name="T11" fmla="*/ 77 h 145"/>
                <a:gd name="T12" fmla="*/ 1235 w 1304"/>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1304" h="145">
                  <a:moveTo>
                    <a:pt x="1235" y="145"/>
                  </a:moveTo>
                  <a:cubicBezTo>
                    <a:pt x="68" y="145"/>
                    <a:pt x="68" y="145"/>
                    <a:pt x="68" y="145"/>
                  </a:cubicBezTo>
                  <a:cubicBezTo>
                    <a:pt x="30" y="145"/>
                    <a:pt x="0" y="106"/>
                    <a:pt x="0" y="68"/>
                  </a:cubicBezTo>
                  <a:cubicBezTo>
                    <a:pt x="0" y="31"/>
                    <a:pt x="31" y="0"/>
                    <a:pt x="69" y="1"/>
                  </a:cubicBezTo>
                  <a:cubicBezTo>
                    <a:pt x="1236" y="1"/>
                    <a:pt x="1236" y="1"/>
                    <a:pt x="1236" y="1"/>
                  </a:cubicBezTo>
                  <a:cubicBezTo>
                    <a:pt x="1273" y="1"/>
                    <a:pt x="1304" y="40"/>
                    <a:pt x="1303" y="77"/>
                  </a:cubicBezTo>
                  <a:cubicBezTo>
                    <a:pt x="1303" y="115"/>
                    <a:pt x="1272" y="145"/>
                    <a:pt x="1235" y="1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2" name="Oval 8">
              <a:extLst>
                <a:ext uri="{FF2B5EF4-FFF2-40B4-BE49-F238E27FC236}">
                  <a16:creationId xmlns:a16="http://schemas.microsoft.com/office/drawing/2014/main" id="{DAF3669F-04B0-43A7-ABE6-1C53F7747416}"/>
                </a:ext>
              </a:extLst>
            </p:cNvPr>
            <p:cNvSpPr>
              <a:spLocks noChangeArrowheads="1"/>
            </p:cNvSpPr>
            <p:nvPr/>
          </p:nvSpPr>
          <p:spPr bwMode="auto">
            <a:xfrm>
              <a:off x="1566524" y="4206264"/>
              <a:ext cx="141964" cy="1419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33" name="Espace réservé du texte 5">
            <a:extLst>
              <a:ext uri="{FF2B5EF4-FFF2-40B4-BE49-F238E27FC236}">
                <a16:creationId xmlns:a16="http://schemas.microsoft.com/office/drawing/2014/main" id="{424126C8-3A02-47CE-A814-3A453C6737B0}"/>
              </a:ext>
            </a:extLst>
          </p:cNvPr>
          <p:cNvSpPr>
            <a:spLocks noGrp="1"/>
          </p:cNvSpPr>
          <p:nvPr>
            <p:ph type="body" sz="quarter" idx="35"/>
          </p:nvPr>
        </p:nvSpPr>
        <p:spPr>
          <a:xfrm>
            <a:off x="4021419" y="2057342"/>
            <a:ext cx="2252383" cy="3451825"/>
          </a:xfrm>
        </p:spPr>
        <p:txBody>
          <a:bodyPr/>
          <a:lstStyle>
            <a:lvl1pPr>
              <a:defRPr>
                <a:solidFill>
                  <a:schemeClr val="accent6"/>
                </a:solidFill>
              </a:defRPr>
            </a:lvl1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4" name="Freeform 9">
            <a:extLst>
              <a:ext uri="{FF2B5EF4-FFF2-40B4-BE49-F238E27FC236}">
                <a16:creationId xmlns:a16="http://schemas.microsoft.com/office/drawing/2014/main" id="{3CCB32FA-0296-4996-9A5D-2203A334F61E}"/>
              </a:ext>
            </a:extLst>
          </p:cNvPr>
          <p:cNvSpPr>
            <a:spLocks/>
          </p:cNvSpPr>
          <p:nvPr/>
        </p:nvSpPr>
        <p:spPr bwMode="auto">
          <a:xfrm>
            <a:off x="6514738" y="2030579"/>
            <a:ext cx="266932" cy="388079"/>
          </a:xfrm>
          <a:custGeom>
            <a:avLst/>
            <a:gdLst>
              <a:gd name="T0" fmla="*/ 198 w 843"/>
              <a:gd name="T1" fmla="*/ 0 h 1466"/>
              <a:gd name="T2" fmla="*/ 0 w 843"/>
              <a:gd name="T3" fmla="*/ 169 h 1466"/>
              <a:gd name="T4" fmla="*/ 393 w 843"/>
              <a:gd name="T5" fmla="*/ 601 h 1466"/>
              <a:gd name="T6" fmla="*/ 517 w 843"/>
              <a:gd name="T7" fmla="*/ 733 h 1466"/>
              <a:gd name="T8" fmla="*/ 393 w 843"/>
              <a:gd name="T9" fmla="*/ 866 h 1466"/>
              <a:gd name="T10" fmla="*/ 0 w 843"/>
              <a:gd name="T11" fmla="*/ 1296 h 1466"/>
              <a:gd name="T12" fmla="*/ 198 w 843"/>
              <a:gd name="T13" fmla="*/ 1466 h 1466"/>
              <a:gd name="T14" fmla="*/ 843 w 843"/>
              <a:gd name="T15" fmla="*/ 733 h 1466"/>
              <a:gd name="T16" fmla="*/ 198 w 843"/>
              <a:gd name="T17" fmla="*/ 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466">
                <a:moveTo>
                  <a:pt x="198" y="0"/>
                </a:moveTo>
                <a:lnTo>
                  <a:pt x="0" y="169"/>
                </a:lnTo>
                <a:lnTo>
                  <a:pt x="393" y="601"/>
                </a:lnTo>
                <a:lnTo>
                  <a:pt x="517" y="733"/>
                </a:lnTo>
                <a:lnTo>
                  <a:pt x="393" y="866"/>
                </a:lnTo>
                <a:lnTo>
                  <a:pt x="0" y="1296"/>
                </a:lnTo>
                <a:lnTo>
                  <a:pt x="198" y="1466"/>
                </a:lnTo>
                <a:lnTo>
                  <a:pt x="843" y="733"/>
                </a:lnTo>
                <a:lnTo>
                  <a:pt x="198" y="0"/>
                </a:lnTo>
                <a:close/>
              </a:path>
            </a:pathLst>
          </a:custGeom>
          <a:solidFill>
            <a:schemeClr val="accent3"/>
          </a:solidFill>
          <a:ln>
            <a:noFill/>
          </a:ln>
        </p:spPr>
        <p:txBody>
          <a:bodyPr vert="horz" wrap="none" lIns="240000" tIns="4800" rIns="0" bIns="0" numCol="1" anchor="ctr" anchorCtr="0" compatLnSpc="1">
            <a:prstTxWarp prst="textNoShape">
              <a:avLst/>
            </a:prstTxWarp>
          </a:bodyPr>
          <a:lstStyle/>
          <a:p>
            <a:pPr marL="0" marR="0" lvl="2" indent="0" algn="l" defTabSz="1219110" rtl="0" eaLnBrk="1" fontAlgn="auto" latinLnBrk="0" hangingPunct="1">
              <a:lnSpc>
                <a:spcPct val="90000"/>
              </a:lnSpc>
              <a:spcBef>
                <a:spcPts val="0"/>
              </a:spcBef>
              <a:spcAft>
                <a:spcPts val="0"/>
              </a:spcAft>
              <a:buClrTx/>
              <a:buSzPct val="100000"/>
              <a:buFontTx/>
              <a:buNone/>
              <a:tabLst/>
              <a:defRPr/>
            </a:pPr>
            <a:endParaRPr kumimoji="0" lang="fr-FR" sz="1400" b="0" i="0" u="none" strike="noStrike" kern="1200" cap="none" spc="0" normalizeH="0" baseline="0" noProof="0">
              <a:ln>
                <a:noFill/>
              </a:ln>
              <a:solidFill>
                <a:srgbClr val="FFB612"/>
              </a:solidFill>
              <a:effectLst/>
              <a:uLnTx/>
              <a:uFillTx/>
              <a:latin typeface="Avenir LT Std 65 Medium"/>
              <a:ea typeface="+mn-ea"/>
              <a:cs typeface="+mn-cs"/>
            </a:endParaRPr>
          </a:p>
        </p:txBody>
      </p:sp>
      <p:sp>
        <p:nvSpPr>
          <p:cNvPr id="5" name="Espace réservé du texte 4">
            <a:extLst>
              <a:ext uri="{FF2B5EF4-FFF2-40B4-BE49-F238E27FC236}">
                <a16:creationId xmlns:a16="http://schemas.microsoft.com/office/drawing/2014/main" id="{9AC3AE27-0120-45E3-B669-167DD8ADA2A3}"/>
              </a:ext>
            </a:extLst>
          </p:cNvPr>
          <p:cNvSpPr>
            <a:spLocks noGrp="1"/>
          </p:cNvSpPr>
          <p:nvPr>
            <p:ph type="body" sz="quarter" idx="36"/>
          </p:nvPr>
        </p:nvSpPr>
        <p:spPr>
          <a:xfrm>
            <a:off x="7765801" y="1400499"/>
            <a:ext cx="3360000" cy="3360000"/>
          </a:xfrm>
          <a:prstGeom prst="ellipse">
            <a:avLst/>
          </a:prstGeom>
          <a:solidFill>
            <a:schemeClr val="accent6">
              <a:alpha val="80000"/>
            </a:schemeClr>
          </a:solidFill>
        </p:spPr>
        <p:txBody>
          <a:bodyPr lIns="72000" rIns="72000" bIns="360000" anchor="b"/>
          <a:lstStyle>
            <a:lvl1pPr algn="ct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p:txBody>
      </p:sp>
      <p:sp>
        <p:nvSpPr>
          <p:cNvPr id="36" name="Espace réservé du texte 4">
            <a:extLst>
              <a:ext uri="{FF2B5EF4-FFF2-40B4-BE49-F238E27FC236}">
                <a16:creationId xmlns:a16="http://schemas.microsoft.com/office/drawing/2014/main" id="{FA27D071-0F26-4162-9B1D-9E0885C53375}"/>
              </a:ext>
            </a:extLst>
          </p:cNvPr>
          <p:cNvSpPr>
            <a:spLocks noGrp="1"/>
          </p:cNvSpPr>
          <p:nvPr>
            <p:ph type="body" sz="quarter" idx="37"/>
          </p:nvPr>
        </p:nvSpPr>
        <p:spPr>
          <a:xfrm>
            <a:off x="6648201" y="3607853"/>
            <a:ext cx="2000499" cy="2000499"/>
          </a:xfrm>
          <a:prstGeom prst="ellipse">
            <a:avLst/>
          </a:prstGeom>
          <a:solidFill>
            <a:srgbClr val="0088CE">
              <a:alpha val="80000"/>
            </a:srgbClr>
          </a:solidFill>
        </p:spPr>
        <p:txBody>
          <a:bodyPr lIns="72000" tIns="72000" rIns="72000" bIns="72000" anchor="ctr"/>
          <a:lstStyle>
            <a:lvl1pPr algn="ct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p:txBody>
      </p:sp>
      <p:grpSp>
        <p:nvGrpSpPr>
          <p:cNvPr id="15" name="Groupe 14"/>
          <p:cNvGrpSpPr/>
          <p:nvPr userDrawn="1"/>
        </p:nvGrpSpPr>
        <p:grpSpPr>
          <a:xfrm>
            <a:off x="719667" y="1653795"/>
            <a:ext cx="2927348" cy="4258916"/>
            <a:chOff x="539750" y="1240346"/>
            <a:chExt cx="2195511" cy="3194187"/>
          </a:xfrm>
        </p:grpSpPr>
        <p:sp>
          <p:nvSpPr>
            <p:cNvPr id="16" name="Forme libre : forme 41"/>
            <p:cNvSpPr>
              <a:spLocks/>
            </p:cNvSpPr>
            <p:nvPr/>
          </p:nvSpPr>
          <p:spPr bwMode="auto">
            <a:xfrm>
              <a:off x="539750" y="1240346"/>
              <a:ext cx="2195511" cy="3194187"/>
            </a:xfrm>
            <a:custGeom>
              <a:avLst/>
              <a:gdLst>
                <a:gd name="connsiteX0" fmla="*/ 176470 w 2195511"/>
                <a:gd name="connsiteY0" fmla="*/ 302659 h 3194187"/>
                <a:gd name="connsiteX1" fmla="*/ 176470 w 2195511"/>
                <a:gd name="connsiteY1" fmla="*/ 2891528 h 3194187"/>
                <a:gd name="connsiteX2" fmla="*/ 2019043 w 2195511"/>
                <a:gd name="connsiteY2" fmla="*/ 2891528 h 3194187"/>
                <a:gd name="connsiteX3" fmla="*/ 2019043 w 2195511"/>
                <a:gd name="connsiteY3" fmla="*/ 302659 h 3194187"/>
                <a:gd name="connsiteX4" fmla="*/ 176741 w 2195511"/>
                <a:gd name="connsiteY4" fmla="*/ 0 h 3194187"/>
                <a:gd name="connsiteX5" fmla="*/ 2019332 w 2195511"/>
                <a:gd name="connsiteY5" fmla="*/ 0 h 3194187"/>
                <a:gd name="connsiteX6" fmla="*/ 2195511 w 2195511"/>
                <a:gd name="connsiteY6" fmla="*/ 176707 h 3194187"/>
                <a:gd name="connsiteX7" fmla="*/ 2195511 w 2195511"/>
                <a:gd name="connsiteY7" fmla="*/ 3017480 h 3194187"/>
                <a:gd name="connsiteX8" fmla="*/ 2019332 w 2195511"/>
                <a:gd name="connsiteY8" fmla="*/ 3194187 h 3194187"/>
                <a:gd name="connsiteX9" fmla="*/ 176741 w 2195511"/>
                <a:gd name="connsiteY9" fmla="*/ 3194187 h 3194187"/>
                <a:gd name="connsiteX10" fmla="*/ 0 w 2195511"/>
                <a:gd name="connsiteY10" fmla="*/ 3017480 h 3194187"/>
                <a:gd name="connsiteX11" fmla="*/ 0 w 2195511"/>
                <a:gd name="connsiteY11" fmla="*/ 176707 h 3194187"/>
                <a:gd name="connsiteX12" fmla="*/ 176741 w 2195511"/>
                <a:gd name="connsiteY12" fmla="*/ 0 h 319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5511" h="3194187">
                  <a:moveTo>
                    <a:pt x="176470" y="302659"/>
                  </a:moveTo>
                  <a:lnTo>
                    <a:pt x="176470" y="2891528"/>
                  </a:lnTo>
                  <a:lnTo>
                    <a:pt x="2019043" y="2891528"/>
                  </a:lnTo>
                  <a:lnTo>
                    <a:pt x="2019043" y="302659"/>
                  </a:lnTo>
                  <a:close/>
                  <a:moveTo>
                    <a:pt x="176741" y="0"/>
                  </a:moveTo>
                  <a:cubicBezTo>
                    <a:pt x="2019332" y="0"/>
                    <a:pt x="2019332" y="0"/>
                    <a:pt x="2019332" y="0"/>
                  </a:cubicBezTo>
                  <a:cubicBezTo>
                    <a:pt x="2116399" y="0"/>
                    <a:pt x="2195511" y="79097"/>
                    <a:pt x="2195511" y="176707"/>
                  </a:cubicBezTo>
                  <a:cubicBezTo>
                    <a:pt x="2195511" y="3017480"/>
                    <a:pt x="2195511" y="3017480"/>
                    <a:pt x="2195511" y="3017480"/>
                  </a:cubicBezTo>
                  <a:cubicBezTo>
                    <a:pt x="2195511" y="3115090"/>
                    <a:pt x="2116399" y="3194187"/>
                    <a:pt x="2019332" y="3194187"/>
                  </a:cubicBezTo>
                  <a:cubicBezTo>
                    <a:pt x="176741" y="3194187"/>
                    <a:pt x="176741" y="3194187"/>
                    <a:pt x="176741" y="3194187"/>
                  </a:cubicBezTo>
                  <a:cubicBezTo>
                    <a:pt x="79113" y="3194187"/>
                    <a:pt x="0" y="3115090"/>
                    <a:pt x="0" y="3017480"/>
                  </a:cubicBezTo>
                  <a:cubicBezTo>
                    <a:pt x="0" y="176707"/>
                    <a:pt x="0" y="176707"/>
                    <a:pt x="0" y="176707"/>
                  </a:cubicBezTo>
                  <a:cubicBezTo>
                    <a:pt x="0" y="79097"/>
                    <a:pt x="79113" y="0"/>
                    <a:pt x="176741"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fr-FR" sz="2400"/>
            </a:p>
          </p:txBody>
        </p:sp>
        <p:sp>
          <p:nvSpPr>
            <p:cNvPr id="17" name="Freeform 7"/>
            <p:cNvSpPr>
              <a:spLocks/>
            </p:cNvSpPr>
            <p:nvPr/>
          </p:nvSpPr>
          <p:spPr bwMode="auto">
            <a:xfrm>
              <a:off x="1271752" y="1357227"/>
              <a:ext cx="731508" cy="81827"/>
            </a:xfrm>
            <a:custGeom>
              <a:avLst/>
              <a:gdLst>
                <a:gd name="T0" fmla="*/ 1235 w 1304"/>
                <a:gd name="T1" fmla="*/ 145 h 145"/>
                <a:gd name="T2" fmla="*/ 68 w 1304"/>
                <a:gd name="T3" fmla="*/ 145 h 145"/>
                <a:gd name="T4" fmla="*/ 0 w 1304"/>
                <a:gd name="T5" fmla="*/ 68 h 145"/>
                <a:gd name="T6" fmla="*/ 69 w 1304"/>
                <a:gd name="T7" fmla="*/ 1 h 145"/>
                <a:gd name="T8" fmla="*/ 1236 w 1304"/>
                <a:gd name="T9" fmla="*/ 1 h 145"/>
                <a:gd name="T10" fmla="*/ 1303 w 1304"/>
                <a:gd name="T11" fmla="*/ 77 h 145"/>
                <a:gd name="T12" fmla="*/ 1235 w 1304"/>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1304" h="145">
                  <a:moveTo>
                    <a:pt x="1235" y="145"/>
                  </a:moveTo>
                  <a:cubicBezTo>
                    <a:pt x="68" y="145"/>
                    <a:pt x="68" y="145"/>
                    <a:pt x="68" y="145"/>
                  </a:cubicBezTo>
                  <a:cubicBezTo>
                    <a:pt x="30" y="145"/>
                    <a:pt x="0" y="106"/>
                    <a:pt x="0" y="68"/>
                  </a:cubicBezTo>
                  <a:cubicBezTo>
                    <a:pt x="0" y="31"/>
                    <a:pt x="31" y="0"/>
                    <a:pt x="69" y="1"/>
                  </a:cubicBezTo>
                  <a:cubicBezTo>
                    <a:pt x="1236" y="1"/>
                    <a:pt x="1236" y="1"/>
                    <a:pt x="1236" y="1"/>
                  </a:cubicBezTo>
                  <a:cubicBezTo>
                    <a:pt x="1273" y="1"/>
                    <a:pt x="1304" y="40"/>
                    <a:pt x="1303" y="77"/>
                  </a:cubicBezTo>
                  <a:cubicBezTo>
                    <a:pt x="1303" y="115"/>
                    <a:pt x="1272" y="145"/>
                    <a:pt x="1235" y="1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8" name="Oval 8"/>
            <p:cNvSpPr>
              <a:spLocks noChangeArrowheads="1"/>
            </p:cNvSpPr>
            <p:nvPr/>
          </p:nvSpPr>
          <p:spPr bwMode="auto">
            <a:xfrm>
              <a:off x="1566524" y="4206264"/>
              <a:ext cx="141964" cy="1419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19" name="Espace réservé du texte 5"/>
          <p:cNvSpPr>
            <a:spLocks noGrp="1"/>
          </p:cNvSpPr>
          <p:nvPr>
            <p:ph type="body" sz="quarter" idx="35"/>
          </p:nvPr>
        </p:nvSpPr>
        <p:spPr>
          <a:xfrm>
            <a:off x="4021418" y="2057341"/>
            <a:ext cx="2252383" cy="34518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Freeform 9"/>
          <p:cNvSpPr>
            <a:spLocks/>
          </p:cNvSpPr>
          <p:nvPr userDrawn="1"/>
        </p:nvSpPr>
        <p:spPr bwMode="auto">
          <a:xfrm>
            <a:off x="6514737" y="2030578"/>
            <a:ext cx="266932" cy="388079"/>
          </a:xfrm>
          <a:custGeom>
            <a:avLst/>
            <a:gdLst>
              <a:gd name="T0" fmla="*/ 198 w 843"/>
              <a:gd name="T1" fmla="*/ 0 h 1466"/>
              <a:gd name="T2" fmla="*/ 0 w 843"/>
              <a:gd name="T3" fmla="*/ 169 h 1466"/>
              <a:gd name="T4" fmla="*/ 393 w 843"/>
              <a:gd name="T5" fmla="*/ 601 h 1466"/>
              <a:gd name="T6" fmla="*/ 517 w 843"/>
              <a:gd name="T7" fmla="*/ 733 h 1466"/>
              <a:gd name="T8" fmla="*/ 393 w 843"/>
              <a:gd name="T9" fmla="*/ 866 h 1466"/>
              <a:gd name="T10" fmla="*/ 0 w 843"/>
              <a:gd name="T11" fmla="*/ 1296 h 1466"/>
              <a:gd name="T12" fmla="*/ 198 w 843"/>
              <a:gd name="T13" fmla="*/ 1466 h 1466"/>
              <a:gd name="T14" fmla="*/ 843 w 843"/>
              <a:gd name="T15" fmla="*/ 733 h 1466"/>
              <a:gd name="T16" fmla="*/ 198 w 843"/>
              <a:gd name="T17" fmla="*/ 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466">
                <a:moveTo>
                  <a:pt x="198" y="0"/>
                </a:moveTo>
                <a:lnTo>
                  <a:pt x="0" y="169"/>
                </a:lnTo>
                <a:lnTo>
                  <a:pt x="393" y="601"/>
                </a:lnTo>
                <a:lnTo>
                  <a:pt x="517" y="733"/>
                </a:lnTo>
                <a:lnTo>
                  <a:pt x="393" y="866"/>
                </a:lnTo>
                <a:lnTo>
                  <a:pt x="0" y="1296"/>
                </a:lnTo>
                <a:lnTo>
                  <a:pt x="198" y="1466"/>
                </a:lnTo>
                <a:lnTo>
                  <a:pt x="843" y="733"/>
                </a:lnTo>
                <a:lnTo>
                  <a:pt x="198" y="0"/>
                </a:lnTo>
                <a:close/>
              </a:path>
            </a:pathLst>
          </a:custGeom>
          <a:solidFill>
            <a:schemeClr val="accent3"/>
          </a:solidFill>
          <a:ln>
            <a:noFill/>
          </a:ln>
        </p:spPr>
        <p:txBody>
          <a:bodyPr vert="horz" wrap="none" lIns="240000" tIns="4800" rIns="0" bIns="0" numCol="1" anchor="ctr" anchorCtr="0" compatLnSpc="1">
            <a:prstTxWarp prst="textNoShape">
              <a:avLst/>
            </a:prstTxWarp>
          </a:bodyPr>
          <a:lstStyle/>
          <a:p>
            <a:pPr marL="0" marR="0" lvl="2" indent="0" algn="l" defTabSz="1219140" rtl="0" eaLnBrk="1" fontAlgn="auto" latinLnBrk="0" hangingPunct="1">
              <a:lnSpc>
                <a:spcPct val="90000"/>
              </a:lnSpc>
              <a:spcBef>
                <a:spcPts val="0"/>
              </a:spcBef>
              <a:spcAft>
                <a:spcPts val="0"/>
              </a:spcAft>
              <a:buClrTx/>
              <a:buSzPct val="100000"/>
              <a:buFontTx/>
              <a:buNone/>
              <a:tabLst/>
              <a:defRPr/>
            </a:pPr>
            <a:endParaRPr kumimoji="0" lang="fr-FR" sz="1400" b="0" i="0" u="none" strike="noStrike" kern="1200" cap="none" spc="0" normalizeH="0" baseline="0" noProof="0">
              <a:ln>
                <a:noFill/>
              </a:ln>
              <a:solidFill>
                <a:srgbClr val="FFB612"/>
              </a:solidFill>
              <a:effectLst/>
              <a:uLnTx/>
              <a:uFillTx/>
              <a:latin typeface="Avenir LT Std 65 Medium"/>
              <a:ea typeface="+mn-ea"/>
              <a:cs typeface="+mn-cs"/>
            </a:endParaRPr>
          </a:p>
        </p:txBody>
      </p:sp>
      <p:sp>
        <p:nvSpPr>
          <p:cNvPr id="21" name="Espace réservé du texte 4"/>
          <p:cNvSpPr>
            <a:spLocks noGrp="1"/>
          </p:cNvSpPr>
          <p:nvPr>
            <p:ph type="body" sz="quarter" idx="36"/>
          </p:nvPr>
        </p:nvSpPr>
        <p:spPr>
          <a:xfrm>
            <a:off x="7765801" y="1400499"/>
            <a:ext cx="3360000" cy="3360000"/>
          </a:xfrm>
          <a:prstGeom prst="ellipse">
            <a:avLst/>
          </a:prstGeom>
          <a:solidFill>
            <a:schemeClr val="accent6">
              <a:alpha val="80000"/>
            </a:schemeClr>
          </a:solidFill>
        </p:spPr>
        <p:txBody>
          <a:bodyPr lIns="72000" rIns="72000" bIns="360000" anchor="b"/>
          <a:lstStyle>
            <a:lvl1pPr algn="ct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p:txBody>
      </p:sp>
      <p:sp>
        <p:nvSpPr>
          <p:cNvPr id="22" name="Espace réservé du texte 4"/>
          <p:cNvSpPr>
            <a:spLocks noGrp="1"/>
          </p:cNvSpPr>
          <p:nvPr>
            <p:ph type="body" sz="quarter" idx="37"/>
          </p:nvPr>
        </p:nvSpPr>
        <p:spPr>
          <a:xfrm>
            <a:off x="6648201" y="3607853"/>
            <a:ext cx="2000499" cy="2000499"/>
          </a:xfrm>
          <a:prstGeom prst="ellipse">
            <a:avLst/>
          </a:prstGeom>
          <a:solidFill>
            <a:srgbClr val="0088CE">
              <a:alpha val="80000"/>
            </a:srgbClr>
          </a:solidFill>
        </p:spPr>
        <p:txBody>
          <a:bodyPr lIns="72000" tIns="72000" rIns="72000" bIns="72000" anchor="ctr"/>
          <a:lstStyle>
            <a:lvl1pPr algn="ct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p:txBody>
      </p:sp>
      <p:sp>
        <p:nvSpPr>
          <p:cNvPr id="23" name="ZoneTexte 22">
            <a:extLst>
              <a:ext uri="{FF2B5EF4-FFF2-40B4-BE49-F238E27FC236}">
                <a16:creationId xmlns:a16="http://schemas.microsoft.com/office/drawing/2014/main" id="{3AD5A206-C86C-43EA-854F-64215355A952}"/>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34015683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Ecran - 4">
    <p:spTree>
      <p:nvGrpSpPr>
        <p:cNvPr id="1" name=""/>
        <p:cNvGrpSpPr/>
        <p:nvPr/>
      </p:nvGrpSpPr>
      <p:grpSpPr>
        <a:xfrm>
          <a:off x="0" y="0"/>
          <a:ext cx="0" cy="0"/>
          <a:chOff x="0" y="0"/>
          <a:chExt cx="0" cy="0"/>
        </a:xfrm>
      </p:grpSpPr>
      <p:sp>
        <p:nvSpPr>
          <p:cNvPr id="19" name="Espace réservé pour une image  10">
            <a:extLst>
              <a:ext uri="{FF2B5EF4-FFF2-40B4-BE49-F238E27FC236}">
                <a16:creationId xmlns:a16="http://schemas.microsoft.com/office/drawing/2014/main" id="{6AA212BB-929C-4572-848B-88CEB8EBA970}"/>
              </a:ext>
            </a:extLst>
          </p:cNvPr>
          <p:cNvSpPr>
            <a:spLocks noGrp="1"/>
          </p:cNvSpPr>
          <p:nvPr>
            <p:ph type="pic" sz="quarter" idx="34" hasCustomPrompt="1"/>
          </p:nvPr>
        </p:nvSpPr>
        <p:spPr bwMode="gray">
          <a:xfrm>
            <a:off x="920524" y="2072640"/>
            <a:ext cx="1733581" cy="3108960"/>
          </a:xfrm>
          <a:prstGeom prst="rect">
            <a:avLst/>
          </a:prstGeom>
          <a:solidFill>
            <a:schemeClr val="bg1">
              <a:lumMod val="95000"/>
            </a:schemeClr>
          </a:solid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sp>
        <p:nvSpPr>
          <p:cNvPr id="3" name="Titre 2">
            <a:extLst>
              <a:ext uri="{FF2B5EF4-FFF2-40B4-BE49-F238E27FC236}">
                <a16:creationId xmlns:a16="http://schemas.microsoft.com/office/drawing/2014/main" id="{24A69BB7-7D61-4E57-A64A-BA728259F015}"/>
              </a:ext>
            </a:extLst>
          </p:cNvPr>
          <p:cNvSpPr>
            <a:spLocks noGrp="1"/>
          </p:cNvSpPr>
          <p:nvPr>
            <p:ph type="title" hasCustomPrompt="1"/>
          </p:nvPr>
        </p:nvSpPr>
        <p:spPr>
          <a:xfrm>
            <a:off x="719670" y="111683"/>
            <a:ext cx="10752665" cy="1151924"/>
          </a:xfrm>
        </p:spPr>
        <p:txBody>
          <a:bodyPr/>
          <a:lstStyle>
            <a:lvl1pPr>
              <a:defRPr>
                <a:solidFill>
                  <a:schemeClr val="accent6"/>
                </a:solidFill>
              </a:defRPr>
            </a:lvl1pPr>
          </a:lstStyle>
          <a:p>
            <a:r>
              <a:rPr lang="fr-FR" noProof="0"/>
              <a:t>Titre</a:t>
            </a:r>
            <a:endParaRPr lang="fr-FR"/>
          </a:p>
        </p:txBody>
      </p:sp>
      <p:grpSp>
        <p:nvGrpSpPr>
          <p:cNvPr id="4" name="Groupe 3">
            <a:extLst>
              <a:ext uri="{FF2B5EF4-FFF2-40B4-BE49-F238E27FC236}">
                <a16:creationId xmlns:a16="http://schemas.microsoft.com/office/drawing/2014/main" id="{5F9DC224-30B8-4B3F-A070-4E1162C32DE0}"/>
              </a:ext>
            </a:extLst>
          </p:cNvPr>
          <p:cNvGrpSpPr/>
          <p:nvPr/>
        </p:nvGrpSpPr>
        <p:grpSpPr>
          <a:xfrm>
            <a:off x="721060" y="1737631"/>
            <a:ext cx="2132513" cy="3873268"/>
            <a:chOff x="540793" y="1303223"/>
            <a:chExt cx="1599385" cy="2904951"/>
          </a:xfrm>
        </p:grpSpPr>
        <p:sp>
          <p:nvSpPr>
            <p:cNvPr id="21" name="Forme libre : forme 20">
              <a:extLst>
                <a:ext uri="{FF2B5EF4-FFF2-40B4-BE49-F238E27FC236}">
                  <a16:creationId xmlns:a16="http://schemas.microsoft.com/office/drawing/2014/main" id="{7C784A22-E136-4DF2-9009-1709571492C3}"/>
                </a:ext>
              </a:extLst>
            </p:cNvPr>
            <p:cNvSpPr>
              <a:spLocks/>
            </p:cNvSpPr>
            <p:nvPr/>
          </p:nvSpPr>
          <p:spPr bwMode="auto">
            <a:xfrm>
              <a:off x="540793" y="1303223"/>
              <a:ext cx="1599385" cy="2904951"/>
            </a:xfrm>
            <a:custGeom>
              <a:avLst/>
              <a:gdLst>
                <a:gd name="connsiteX0" fmla="*/ 149600 w 1599385"/>
                <a:gd name="connsiteY0" fmla="*/ 251258 h 2904951"/>
                <a:gd name="connsiteX1" fmla="*/ 149600 w 1599385"/>
                <a:gd name="connsiteY1" fmla="*/ 2582978 h 2904951"/>
                <a:gd name="connsiteX2" fmla="*/ 1449786 w 1599385"/>
                <a:gd name="connsiteY2" fmla="*/ 2582978 h 2904951"/>
                <a:gd name="connsiteX3" fmla="*/ 1449786 w 1599385"/>
                <a:gd name="connsiteY3" fmla="*/ 251258 h 2904951"/>
                <a:gd name="connsiteX4" fmla="*/ 257294 w 1599385"/>
                <a:gd name="connsiteY4" fmla="*/ 8 h 2904951"/>
                <a:gd name="connsiteX5" fmla="*/ 1362045 w 1599385"/>
                <a:gd name="connsiteY5" fmla="*/ 8 h 2904951"/>
                <a:gd name="connsiteX6" fmla="*/ 1599378 w 1599385"/>
                <a:gd name="connsiteY6" fmla="*/ 246812 h 2904951"/>
                <a:gd name="connsiteX7" fmla="*/ 1599378 w 1599385"/>
                <a:gd name="connsiteY7" fmla="*/ 2668642 h 2904951"/>
                <a:gd name="connsiteX8" fmla="*/ 1341042 w 1599385"/>
                <a:gd name="connsiteY8" fmla="*/ 2904944 h 2904951"/>
                <a:gd name="connsiteX9" fmla="*/ 237341 w 1599385"/>
                <a:gd name="connsiteY9" fmla="*/ 2904944 h 2904951"/>
                <a:gd name="connsiteX10" fmla="*/ 8 w 1599385"/>
                <a:gd name="connsiteY10" fmla="*/ 2658140 h 2904951"/>
                <a:gd name="connsiteX11" fmla="*/ 8 w 1599385"/>
                <a:gd name="connsiteY11" fmla="*/ 236310 h 2904951"/>
                <a:gd name="connsiteX12" fmla="*/ 257294 w 1599385"/>
                <a:gd name="connsiteY12" fmla="*/ 8 h 290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385" h="2904951">
                  <a:moveTo>
                    <a:pt x="149600" y="251258"/>
                  </a:moveTo>
                  <a:lnTo>
                    <a:pt x="149600" y="2582978"/>
                  </a:lnTo>
                  <a:lnTo>
                    <a:pt x="1449786" y="2582978"/>
                  </a:lnTo>
                  <a:lnTo>
                    <a:pt x="1449786" y="251258"/>
                  </a:lnTo>
                  <a:close/>
                  <a:moveTo>
                    <a:pt x="257294" y="8"/>
                  </a:moveTo>
                  <a:cubicBezTo>
                    <a:pt x="1362045" y="8"/>
                    <a:pt x="1362045" y="8"/>
                    <a:pt x="1362045" y="8"/>
                  </a:cubicBezTo>
                  <a:cubicBezTo>
                    <a:pt x="1493313" y="8"/>
                    <a:pt x="1600428" y="115534"/>
                    <a:pt x="1599378" y="246812"/>
                  </a:cubicBezTo>
                  <a:cubicBezTo>
                    <a:pt x="1599378" y="2668642"/>
                    <a:pt x="1599378" y="2668642"/>
                    <a:pt x="1599378" y="2668642"/>
                  </a:cubicBezTo>
                  <a:cubicBezTo>
                    <a:pt x="1598328" y="2799921"/>
                    <a:pt x="1473361" y="2905994"/>
                    <a:pt x="1341042" y="2904944"/>
                  </a:cubicBezTo>
                  <a:cubicBezTo>
                    <a:pt x="237341" y="2904944"/>
                    <a:pt x="237341" y="2904944"/>
                    <a:pt x="237341" y="2904944"/>
                  </a:cubicBezTo>
                  <a:cubicBezTo>
                    <a:pt x="105023" y="2904944"/>
                    <a:pt x="-1042" y="2789419"/>
                    <a:pt x="8" y="2658140"/>
                  </a:cubicBezTo>
                  <a:cubicBezTo>
                    <a:pt x="8" y="236310"/>
                    <a:pt x="8" y="236310"/>
                    <a:pt x="8" y="236310"/>
                  </a:cubicBezTo>
                  <a:cubicBezTo>
                    <a:pt x="1058" y="105031"/>
                    <a:pt x="126025" y="-1042"/>
                    <a:pt x="257294" y="8"/>
                  </a:cubicBezTo>
                  <a:close/>
                </a:path>
              </a:pathLst>
            </a:custGeom>
            <a:solidFill>
              <a:srgbClr val="4D4F53"/>
            </a:solidFill>
            <a:ln>
              <a:noFill/>
            </a:ln>
          </p:spPr>
          <p:txBody>
            <a:bodyPr vert="horz" wrap="square" lIns="91440" tIns="45720" rIns="91440" bIns="45720" numCol="1" anchor="t" anchorCtr="0" compatLnSpc="1">
              <a:prstTxWarp prst="textNoShape">
                <a:avLst/>
              </a:prstTxWarp>
              <a:noAutofit/>
            </a:bodyPr>
            <a:lstStyle/>
            <a:p>
              <a:endParaRPr lang="fr-FR" sz="2400"/>
            </a:p>
          </p:txBody>
        </p:sp>
        <p:sp>
          <p:nvSpPr>
            <p:cNvPr id="17" name="Freeform 7">
              <a:extLst>
                <a:ext uri="{FF2B5EF4-FFF2-40B4-BE49-F238E27FC236}">
                  <a16:creationId xmlns:a16="http://schemas.microsoft.com/office/drawing/2014/main" id="{E40B2093-FA5E-4277-9DF8-048412C63CE8}"/>
                </a:ext>
              </a:extLst>
            </p:cNvPr>
            <p:cNvSpPr>
              <a:spLocks/>
            </p:cNvSpPr>
            <p:nvPr/>
          </p:nvSpPr>
          <p:spPr bwMode="auto">
            <a:xfrm>
              <a:off x="1100039" y="1402919"/>
              <a:ext cx="480892" cy="53301"/>
            </a:xfrm>
            <a:custGeom>
              <a:avLst/>
              <a:gdLst>
                <a:gd name="T0" fmla="*/ 657 w 693"/>
                <a:gd name="T1" fmla="*/ 77 h 77"/>
                <a:gd name="T2" fmla="*/ 36 w 693"/>
                <a:gd name="T3" fmla="*/ 77 h 77"/>
                <a:gd name="T4" fmla="*/ 0 w 693"/>
                <a:gd name="T5" fmla="*/ 37 h 77"/>
                <a:gd name="T6" fmla="*/ 36 w 693"/>
                <a:gd name="T7" fmla="*/ 1 h 77"/>
                <a:gd name="T8" fmla="*/ 657 w 693"/>
                <a:gd name="T9" fmla="*/ 1 h 77"/>
                <a:gd name="T10" fmla="*/ 693 w 693"/>
                <a:gd name="T11" fmla="*/ 41 h 77"/>
                <a:gd name="T12" fmla="*/ 657 w 69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693" h="77">
                  <a:moveTo>
                    <a:pt x="657" y="77"/>
                  </a:moveTo>
                  <a:cubicBezTo>
                    <a:pt x="36" y="77"/>
                    <a:pt x="36" y="77"/>
                    <a:pt x="36" y="77"/>
                  </a:cubicBezTo>
                  <a:cubicBezTo>
                    <a:pt x="16" y="77"/>
                    <a:pt x="0" y="57"/>
                    <a:pt x="0" y="37"/>
                  </a:cubicBezTo>
                  <a:cubicBezTo>
                    <a:pt x="0" y="17"/>
                    <a:pt x="16" y="0"/>
                    <a:pt x="36" y="1"/>
                  </a:cubicBezTo>
                  <a:cubicBezTo>
                    <a:pt x="657" y="1"/>
                    <a:pt x="657" y="1"/>
                    <a:pt x="657" y="1"/>
                  </a:cubicBezTo>
                  <a:cubicBezTo>
                    <a:pt x="677" y="1"/>
                    <a:pt x="693" y="21"/>
                    <a:pt x="693" y="41"/>
                  </a:cubicBezTo>
                  <a:cubicBezTo>
                    <a:pt x="693" y="61"/>
                    <a:pt x="677" y="77"/>
                    <a:pt x="657"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8" name="Oval 8">
              <a:extLst>
                <a:ext uri="{FF2B5EF4-FFF2-40B4-BE49-F238E27FC236}">
                  <a16:creationId xmlns:a16="http://schemas.microsoft.com/office/drawing/2014/main" id="{E3E406CE-2765-4FB1-921D-64CAF96503A5}"/>
                </a:ext>
              </a:extLst>
            </p:cNvPr>
            <p:cNvSpPr>
              <a:spLocks noChangeArrowheads="1"/>
            </p:cNvSpPr>
            <p:nvPr/>
          </p:nvSpPr>
          <p:spPr bwMode="auto">
            <a:xfrm>
              <a:off x="1261745" y="3969851"/>
              <a:ext cx="157480" cy="1569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22" name="Espace réservé pour une image  10">
            <a:extLst>
              <a:ext uri="{FF2B5EF4-FFF2-40B4-BE49-F238E27FC236}">
                <a16:creationId xmlns:a16="http://schemas.microsoft.com/office/drawing/2014/main" id="{1B1A5F6D-BE1D-4B4B-931D-849F92C1755E}"/>
              </a:ext>
            </a:extLst>
          </p:cNvPr>
          <p:cNvSpPr>
            <a:spLocks noGrp="1"/>
          </p:cNvSpPr>
          <p:nvPr>
            <p:ph type="pic" sz="quarter" idx="35" hasCustomPrompt="1"/>
          </p:nvPr>
        </p:nvSpPr>
        <p:spPr bwMode="gray">
          <a:xfrm>
            <a:off x="3247164" y="2072640"/>
            <a:ext cx="1733581" cy="3108960"/>
          </a:xfrm>
          <a:prstGeom prst="rect">
            <a:avLst/>
          </a:prstGeom>
          <a:solidFill>
            <a:schemeClr val="bg1">
              <a:lumMod val="95000"/>
            </a:schemeClr>
          </a:solid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grpSp>
        <p:nvGrpSpPr>
          <p:cNvPr id="7" name="Groupe 6">
            <a:extLst>
              <a:ext uri="{FF2B5EF4-FFF2-40B4-BE49-F238E27FC236}">
                <a16:creationId xmlns:a16="http://schemas.microsoft.com/office/drawing/2014/main" id="{5C784992-FC29-47B3-93AE-2F1DFE7F846C}"/>
              </a:ext>
            </a:extLst>
          </p:cNvPr>
          <p:cNvGrpSpPr/>
          <p:nvPr/>
        </p:nvGrpSpPr>
        <p:grpSpPr>
          <a:xfrm>
            <a:off x="3047700" y="1737631"/>
            <a:ext cx="2132513" cy="3873268"/>
            <a:chOff x="2285773" y="1303223"/>
            <a:chExt cx="1599385" cy="2904951"/>
          </a:xfrm>
        </p:grpSpPr>
        <p:sp>
          <p:nvSpPr>
            <p:cNvPr id="23" name="Forme libre : forme 22">
              <a:extLst>
                <a:ext uri="{FF2B5EF4-FFF2-40B4-BE49-F238E27FC236}">
                  <a16:creationId xmlns:a16="http://schemas.microsoft.com/office/drawing/2014/main" id="{5FCE65FD-BB8F-40E1-B7F0-45C61336B824}"/>
                </a:ext>
              </a:extLst>
            </p:cNvPr>
            <p:cNvSpPr>
              <a:spLocks/>
            </p:cNvSpPr>
            <p:nvPr/>
          </p:nvSpPr>
          <p:spPr bwMode="auto">
            <a:xfrm>
              <a:off x="2285773" y="1303223"/>
              <a:ext cx="1599385" cy="2904951"/>
            </a:xfrm>
            <a:custGeom>
              <a:avLst/>
              <a:gdLst>
                <a:gd name="connsiteX0" fmla="*/ 149600 w 1599385"/>
                <a:gd name="connsiteY0" fmla="*/ 251258 h 2904951"/>
                <a:gd name="connsiteX1" fmla="*/ 149600 w 1599385"/>
                <a:gd name="connsiteY1" fmla="*/ 2582978 h 2904951"/>
                <a:gd name="connsiteX2" fmla="*/ 1449786 w 1599385"/>
                <a:gd name="connsiteY2" fmla="*/ 2582978 h 2904951"/>
                <a:gd name="connsiteX3" fmla="*/ 1449786 w 1599385"/>
                <a:gd name="connsiteY3" fmla="*/ 251258 h 2904951"/>
                <a:gd name="connsiteX4" fmla="*/ 257294 w 1599385"/>
                <a:gd name="connsiteY4" fmla="*/ 8 h 2904951"/>
                <a:gd name="connsiteX5" fmla="*/ 1362045 w 1599385"/>
                <a:gd name="connsiteY5" fmla="*/ 8 h 2904951"/>
                <a:gd name="connsiteX6" fmla="*/ 1599378 w 1599385"/>
                <a:gd name="connsiteY6" fmla="*/ 246812 h 2904951"/>
                <a:gd name="connsiteX7" fmla="*/ 1599378 w 1599385"/>
                <a:gd name="connsiteY7" fmla="*/ 2668642 h 2904951"/>
                <a:gd name="connsiteX8" fmla="*/ 1341042 w 1599385"/>
                <a:gd name="connsiteY8" fmla="*/ 2904944 h 2904951"/>
                <a:gd name="connsiteX9" fmla="*/ 237341 w 1599385"/>
                <a:gd name="connsiteY9" fmla="*/ 2904944 h 2904951"/>
                <a:gd name="connsiteX10" fmla="*/ 8 w 1599385"/>
                <a:gd name="connsiteY10" fmla="*/ 2658140 h 2904951"/>
                <a:gd name="connsiteX11" fmla="*/ 8 w 1599385"/>
                <a:gd name="connsiteY11" fmla="*/ 236310 h 2904951"/>
                <a:gd name="connsiteX12" fmla="*/ 257294 w 1599385"/>
                <a:gd name="connsiteY12" fmla="*/ 8 h 290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385" h="2904951">
                  <a:moveTo>
                    <a:pt x="149600" y="251258"/>
                  </a:moveTo>
                  <a:lnTo>
                    <a:pt x="149600" y="2582978"/>
                  </a:lnTo>
                  <a:lnTo>
                    <a:pt x="1449786" y="2582978"/>
                  </a:lnTo>
                  <a:lnTo>
                    <a:pt x="1449786" y="251258"/>
                  </a:lnTo>
                  <a:close/>
                  <a:moveTo>
                    <a:pt x="257294" y="8"/>
                  </a:moveTo>
                  <a:cubicBezTo>
                    <a:pt x="1362045" y="8"/>
                    <a:pt x="1362045" y="8"/>
                    <a:pt x="1362045" y="8"/>
                  </a:cubicBezTo>
                  <a:cubicBezTo>
                    <a:pt x="1493313" y="8"/>
                    <a:pt x="1600428" y="115534"/>
                    <a:pt x="1599378" y="246812"/>
                  </a:cubicBezTo>
                  <a:cubicBezTo>
                    <a:pt x="1599378" y="2668642"/>
                    <a:pt x="1599378" y="2668642"/>
                    <a:pt x="1599378" y="2668642"/>
                  </a:cubicBezTo>
                  <a:cubicBezTo>
                    <a:pt x="1598328" y="2799921"/>
                    <a:pt x="1473361" y="2905994"/>
                    <a:pt x="1341042" y="2904944"/>
                  </a:cubicBezTo>
                  <a:cubicBezTo>
                    <a:pt x="237341" y="2904944"/>
                    <a:pt x="237341" y="2904944"/>
                    <a:pt x="237341" y="2904944"/>
                  </a:cubicBezTo>
                  <a:cubicBezTo>
                    <a:pt x="105023" y="2904944"/>
                    <a:pt x="-1042" y="2789419"/>
                    <a:pt x="8" y="2658140"/>
                  </a:cubicBezTo>
                  <a:cubicBezTo>
                    <a:pt x="8" y="236310"/>
                    <a:pt x="8" y="236310"/>
                    <a:pt x="8" y="236310"/>
                  </a:cubicBezTo>
                  <a:cubicBezTo>
                    <a:pt x="1058" y="105031"/>
                    <a:pt x="126025" y="-1042"/>
                    <a:pt x="257294" y="8"/>
                  </a:cubicBezTo>
                  <a:close/>
                </a:path>
              </a:pathLst>
            </a:custGeom>
            <a:solidFill>
              <a:srgbClr val="4D4F53"/>
            </a:solidFill>
            <a:ln>
              <a:noFill/>
            </a:ln>
          </p:spPr>
          <p:txBody>
            <a:bodyPr vert="horz" wrap="square" lIns="91440" tIns="45720" rIns="91440" bIns="45720" numCol="1" anchor="t" anchorCtr="0" compatLnSpc="1">
              <a:prstTxWarp prst="textNoShape">
                <a:avLst/>
              </a:prstTxWarp>
              <a:noAutofit/>
            </a:bodyPr>
            <a:lstStyle/>
            <a:p>
              <a:endParaRPr lang="fr-FR" sz="2400"/>
            </a:p>
          </p:txBody>
        </p:sp>
        <p:sp>
          <p:nvSpPr>
            <p:cNvPr id="24" name="Freeform 7">
              <a:extLst>
                <a:ext uri="{FF2B5EF4-FFF2-40B4-BE49-F238E27FC236}">
                  <a16:creationId xmlns:a16="http://schemas.microsoft.com/office/drawing/2014/main" id="{AA72A6E2-066D-4F77-8A98-FD63B9CE1213}"/>
                </a:ext>
              </a:extLst>
            </p:cNvPr>
            <p:cNvSpPr>
              <a:spLocks/>
            </p:cNvSpPr>
            <p:nvPr/>
          </p:nvSpPr>
          <p:spPr bwMode="auto">
            <a:xfrm>
              <a:off x="2845019" y="1402919"/>
              <a:ext cx="480892" cy="53301"/>
            </a:xfrm>
            <a:custGeom>
              <a:avLst/>
              <a:gdLst>
                <a:gd name="T0" fmla="*/ 657 w 693"/>
                <a:gd name="T1" fmla="*/ 77 h 77"/>
                <a:gd name="T2" fmla="*/ 36 w 693"/>
                <a:gd name="T3" fmla="*/ 77 h 77"/>
                <a:gd name="T4" fmla="*/ 0 w 693"/>
                <a:gd name="T5" fmla="*/ 37 h 77"/>
                <a:gd name="T6" fmla="*/ 36 w 693"/>
                <a:gd name="T7" fmla="*/ 1 h 77"/>
                <a:gd name="T8" fmla="*/ 657 w 693"/>
                <a:gd name="T9" fmla="*/ 1 h 77"/>
                <a:gd name="T10" fmla="*/ 693 w 693"/>
                <a:gd name="T11" fmla="*/ 41 h 77"/>
                <a:gd name="T12" fmla="*/ 657 w 69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693" h="77">
                  <a:moveTo>
                    <a:pt x="657" y="77"/>
                  </a:moveTo>
                  <a:cubicBezTo>
                    <a:pt x="36" y="77"/>
                    <a:pt x="36" y="77"/>
                    <a:pt x="36" y="77"/>
                  </a:cubicBezTo>
                  <a:cubicBezTo>
                    <a:pt x="16" y="77"/>
                    <a:pt x="0" y="57"/>
                    <a:pt x="0" y="37"/>
                  </a:cubicBezTo>
                  <a:cubicBezTo>
                    <a:pt x="0" y="17"/>
                    <a:pt x="16" y="0"/>
                    <a:pt x="36" y="1"/>
                  </a:cubicBezTo>
                  <a:cubicBezTo>
                    <a:pt x="657" y="1"/>
                    <a:pt x="657" y="1"/>
                    <a:pt x="657" y="1"/>
                  </a:cubicBezTo>
                  <a:cubicBezTo>
                    <a:pt x="677" y="1"/>
                    <a:pt x="693" y="21"/>
                    <a:pt x="693" y="41"/>
                  </a:cubicBezTo>
                  <a:cubicBezTo>
                    <a:pt x="693" y="61"/>
                    <a:pt x="677" y="77"/>
                    <a:pt x="657"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25" name="Oval 8">
              <a:extLst>
                <a:ext uri="{FF2B5EF4-FFF2-40B4-BE49-F238E27FC236}">
                  <a16:creationId xmlns:a16="http://schemas.microsoft.com/office/drawing/2014/main" id="{33F160C6-82D7-4EF1-A305-A967388241D4}"/>
                </a:ext>
              </a:extLst>
            </p:cNvPr>
            <p:cNvSpPr>
              <a:spLocks noChangeArrowheads="1"/>
            </p:cNvSpPr>
            <p:nvPr/>
          </p:nvSpPr>
          <p:spPr bwMode="auto">
            <a:xfrm>
              <a:off x="3006725" y="3969851"/>
              <a:ext cx="157480" cy="1569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26" name="Espace réservé du texte 5">
            <a:extLst>
              <a:ext uri="{FF2B5EF4-FFF2-40B4-BE49-F238E27FC236}">
                <a16:creationId xmlns:a16="http://schemas.microsoft.com/office/drawing/2014/main" id="{537FADCE-DAC9-4F49-9D24-C348BCDBFDFA}"/>
              </a:ext>
            </a:extLst>
          </p:cNvPr>
          <p:cNvSpPr>
            <a:spLocks noGrp="1"/>
          </p:cNvSpPr>
          <p:nvPr>
            <p:ph type="body" sz="quarter" idx="36"/>
          </p:nvPr>
        </p:nvSpPr>
        <p:spPr>
          <a:xfrm>
            <a:off x="6141481" y="2224617"/>
            <a:ext cx="5332971" cy="3748616"/>
          </a:xfrm>
        </p:spPr>
        <p:txBody>
          <a:bodyPr/>
          <a:lstStyle>
            <a:lvl1pPr>
              <a:defRPr>
                <a:solidFill>
                  <a:schemeClr val="accent6"/>
                </a:solidFill>
              </a:defRPr>
            </a:lvl1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Freeform 9">
            <a:extLst>
              <a:ext uri="{FF2B5EF4-FFF2-40B4-BE49-F238E27FC236}">
                <a16:creationId xmlns:a16="http://schemas.microsoft.com/office/drawing/2014/main" id="{974A2DC9-D2DC-4130-8833-B3F804D6E472}"/>
              </a:ext>
            </a:extLst>
          </p:cNvPr>
          <p:cNvSpPr>
            <a:spLocks/>
          </p:cNvSpPr>
          <p:nvPr/>
        </p:nvSpPr>
        <p:spPr bwMode="auto">
          <a:xfrm>
            <a:off x="5668071" y="2132179"/>
            <a:ext cx="266932" cy="388079"/>
          </a:xfrm>
          <a:custGeom>
            <a:avLst/>
            <a:gdLst>
              <a:gd name="T0" fmla="*/ 198 w 843"/>
              <a:gd name="T1" fmla="*/ 0 h 1466"/>
              <a:gd name="T2" fmla="*/ 0 w 843"/>
              <a:gd name="T3" fmla="*/ 169 h 1466"/>
              <a:gd name="T4" fmla="*/ 393 w 843"/>
              <a:gd name="T5" fmla="*/ 601 h 1466"/>
              <a:gd name="T6" fmla="*/ 517 w 843"/>
              <a:gd name="T7" fmla="*/ 733 h 1466"/>
              <a:gd name="T8" fmla="*/ 393 w 843"/>
              <a:gd name="T9" fmla="*/ 866 h 1466"/>
              <a:gd name="T10" fmla="*/ 0 w 843"/>
              <a:gd name="T11" fmla="*/ 1296 h 1466"/>
              <a:gd name="T12" fmla="*/ 198 w 843"/>
              <a:gd name="T13" fmla="*/ 1466 h 1466"/>
              <a:gd name="T14" fmla="*/ 843 w 843"/>
              <a:gd name="T15" fmla="*/ 733 h 1466"/>
              <a:gd name="T16" fmla="*/ 198 w 843"/>
              <a:gd name="T17" fmla="*/ 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466">
                <a:moveTo>
                  <a:pt x="198" y="0"/>
                </a:moveTo>
                <a:lnTo>
                  <a:pt x="0" y="169"/>
                </a:lnTo>
                <a:lnTo>
                  <a:pt x="393" y="601"/>
                </a:lnTo>
                <a:lnTo>
                  <a:pt x="517" y="733"/>
                </a:lnTo>
                <a:lnTo>
                  <a:pt x="393" y="866"/>
                </a:lnTo>
                <a:lnTo>
                  <a:pt x="0" y="1296"/>
                </a:lnTo>
                <a:lnTo>
                  <a:pt x="198" y="1466"/>
                </a:lnTo>
                <a:lnTo>
                  <a:pt x="843" y="733"/>
                </a:lnTo>
                <a:lnTo>
                  <a:pt x="198" y="0"/>
                </a:lnTo>
                <a:close/>
              </a:path>
            </a:pathLst>
          </a:custGeom>
          <a:solidFill>
            <a:schemeClr val="accent3"/>
          </a:solidFill>
          <a:ln>
            <a:noFill/>
          </a:ln>
        </p:spPr>
        <p:txBody>
          <a:bodyPr vert="horz" wrap="none" lIns="240000" tIns="4800" rIns="0" bIns="0" numCol="1" anchor="ctr" anchorCtr="0" compatLnSpc="1">
            <a:prstTxWarp prst="textNoShape">
              <a:avLst/>
            </a:prstTxWarp>
          </a:bodyPr>
          <a:lstStyle/>
          <a:p>
            <a:pPr marL="0" marR="0" lvl="2" indent="0" algn="l" defTabSz="1219110" rtl="0" eaLnBrk="1" fontAlgn="auto" latinLnBrk="0" hangingPunct="1">
              <a:lnSpc>
                <a:spcPct val="90000"/>
              </a:lnSpc>
              <a:spcBef>
                <a:spcPts val="0"/>
              </a:spcBef>
              <a:spcAft>
                <a:spcPts val="0"/>
              </a:spcAft>
              <a:buClrTx/>
              <a:buSzPct val="100000"/>
              <a:buFontTx/>
              <a:buNone/>
              <a:tabLst/>
              <a:defRPr/>
            </a:pPr>
            <a:endParaRPr kumimoji="0" lang="fr-FR" sz="1400" b="0" i="0" u="none" strike="noStrike" kern="1200" cap="none" spc="0" normalizeH="0" baseline="0" noProof="0">
              <a:ln>
                <a:noFill/>
              </a:ln>
              <a:solidFill>
                <a:srgbClr val="FFB612"/>
              </a:solidFill>
              <a:effectLst/>
              <a:uLnTx/>
              <a:uFillTx/>
              <a:latin typeface="Avenir LT Std 65 Medium"/>
              <a:ea typeface="+mn-ea"/>
              <a:cs typeface="+mn-cs"/>
            </a:endParaRPr>
          </a:p>
        </p:txBody>
      </p:sp>
      <p:grpSp>
        <p:nvGrpSpPr>
          <p:cNvPr id="27" name="Groupe 26"/>
          <p:cNvGrpSpPr/>
          <p:nvPr userDrawn="1"/>
        </p:nvGrpSpPr>
        <p:grpSpPr>
          <a:xfrm>
            <a:off x="721058" y="1737631"/>
            <a:ext cx="2132513" cy="3873268"/>
            <a:chOff x="540793" y="1303223"/>
            <a:chExt cx="1599385" cy="2904951"/>
          </a:xfrm>
        </p:grpSpPr>
        <p:sp>
          <p:nvSpPr>
            <p:cNvPr id="28" name="Forme libre : forme 20"/>
            <p:cNvSpPr>
              <a:spLocks/>
            </p:cNvSpPr>
            <p:nvPr userDrawn="1"/>
          </p:nvSpPr>
          <p:spPr bwMode="auto">
            <a:xfrm>
              <a:off x="540793" y="1303223"/>
              <a:ext cx="1599385" cy="2904951"/>
            </a:xfrm>
            <a:custGeom>
              <a:avLst/>
              <a:gdLst>
                <a:gd name="connsiteX0" fmla="*/ 149600 w 1599385"/>
                <a:gd name="connsiteY0" fmla="*/ 251258 h 2904951"/>
                <a:gd name="connsiteX1" fmla="*/ 149600 w 1599385"/>
                <a:gd name="connsiteY1" fmla="*/ 2582978 h 2904951"/>
                <a:gd name="connsiteX2" fmla="*/ 1449786 w 1599385"/>
                <a:gd name="connsiteY2" fmla="*/ 2582978 h 2904951"/>
                <a:gd name="connsiteX3" fmla="*/ 1449786 w 1599385"/>
                <a:gd name="connsiteY3" fmla="*/ 251258 h 2904951"/>
                <a:gd name="connsiteX4" fmla="*/ 257294 w 1599385"/>
                <a:gd name="connsiteY4" fmla="*/ 8 h 2904951"/>
                <a:gd name="connsiteX5" fmla="*/ 1362045 w 1599385"/>
                <a:gd name="connsiteY5" fmla="*/ 8 h 2904951"/>
                <a:gd name="connsiteX6" fmla="*/ 1599378 w 1599385"/>
                <a:gd name="connsiteY6" fmla="*/ 246812 h 2904951"/>
                <a:gd name="connsiteX7" fmla="*/ 1599378 w 1599385"/>
                <a:gd name="connsiteY7" fmla="*/ 2668642 h 2904951"/>
                <a:gd name="connsiteX8" fmla="*/ 1341042 w 1599385"/>
                <a:gd name="connsiteY8" fmla="*/ 2904944 h 2904951"/>
                <a:gd name="connsiteX9" fmla="*/ 237341 w 1599385"/>
                <a:gd name="connsiteY9" fmla="*/ 2904944 h 2904951"/>
                <a:gd name="connsiteX10" fmla="*/ 8 w 1599385"/>
                <a:gd name="connsiteY10" fmla="*/ 2658140 h 2904951"/>
                <a:gd name="connsiteX11" fmla="*/ 8 w 1599385"/>
                <a:gd name="connsiteY11" fmla="*/ 236310 h 2904951"/>
                <a:gd name="connsiteX12" fmla="*/ 257294 w 1599385"/>
                <a:gd name="connsiteY12" fmla="*/ 8 h 290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385" h="2904951">
                  <a:moveTo>
                    <a:pt x="149600" y="251258"/>
                  </a:moveTo>
                  <a:lnTo>
                    <a:pt x="149600" y="2582978"/>
                  </a:lnTo>
                  <a:lnTo>
                    <a:pt x="1449786" y="2582978"/>
                  </a:lnTo>
                  <a:lnTo>
                    <a:pt x="1449786" y="251258"/>
                  </a:lnTo>
                  <a:close/>
                  <a:moveTo>
                    <a:pt x="257294" y="8"/>
                  </a:moveTo>
                  <a:cubicBezTo>
                    <a:pt x="1362045" y="8"/>
                    <a:pt x="1362045" y="8"/>
                    <a:pt x="1362045" y="8"/>
                  </a:cubicBezTo>
                  <a:cubicBezTo>
                    <a:pt x="1493313" y="8"/>
                    <a:pt x="1600428" y="115534"/>
                    <a:pt x="1599378" y="246812"/>
                  </a:cubicBezTo>
                  <a:cubicBezTo>
                    <a:pt x="1599378" y="2668642"/>
                    <a:pt x="1599378" y="2668642"/>
                    <a:pt x="1599378" y="2668642"/>
                  </a:cubicBezTo>
                  <a:cubicBezTo>
                    <a:pt x="1598328" y="2799921"/>
                    <a:pt x="1473361" y="2905994"/>
                    <a:pt x="1341042" y="2904944"/>
                  </a:cubicBezTo>
                  <a:cubicBezTo>
                    <a:pt x="237341" y="2904944"/>
                    <a:pt x="237341" y="2904944"/>
                    <a:pt x="237341" y="2904944"/>
                  </a:cubicBezTo>
                  <a:cubicBezTo>
                    <a:pt x="105023" y="2904944"/>
                    <a:pt x="-1042" y="2789419"/>
                    <a:pt x="8" y="2658140"/>
                  </a:cubicBezTo>
                  <a:cubicBezTo>
                    <a:pt x="8" y="236310"/>
                    <a:pt x="8" y="236310"/>
                    <a:pt x="8" y="236310"/>
                  </a:cubicBezTo>
                  <a:cubicBezTo>
                    <a:pt x="1058" y="105031"/>
                    <a:pt x="126025" y="-1042"/>
                    <a:pt x="257294" y="8"/>
                  </a:cubicBezTo>
                  <a:close/>
                </a:path>
              </a:pathLst>
            </a:custGeom>
            <a:solidFill>
              <a:srgbClr val="4D4F53"/>
            </a:solidFill>
            <a:ln>
              <a:noFill/>
            </a:ln>
          </p:spPr>
          <p:txBody>
            <a:bodyPr vert="horz" wrap="square" lIns="91440" tIns="45720" rIns="91440" bIns="45720" numCol="1" anchor="t" anchorCtr="0" compatLnSpc="1">
              <a:prstTxWarp prst="textNoShape">
                <a:avLst/>
              </a:prstTxWarp>
              <a:noAutofit/>
            </a:bodyPr>
            <a:lstStyle/>
            <a:p>
              <a:endParaRPr lang="fr-FR" sz="2400"/>
            </a:p>
          </p:txBody>
        </p:sp>
        <p:sp>
          <p:nvSpPr>
            <p:cNvPr id="29" name="Freeform 7"/>
            <p:cNvSpPr>
              <a:spLocks/>
            </p:cNvSpPr>
            <p:nvPr/>
          </p:nvSpPr>
          <p:spPr bwMode="auto">
            <a:xfrm>
              <a:off x="1100039" y="1402919"/>
              <a:ext cx="480892" cy="53301"/>
            </a:xfrm>
            <a:custGeom>
              <a:avLst/>
              <a:gdLst>
                <a:gd name="T0" fmla="*/ 657 w 693"/>
                <a:gd name="T1" fmla="*/ 77 h 77"/>
                <a:gd name="T2" fmla="*/ 36 w 693"/>
                <a:gd name="T3" fmla="*/ 77 h 77"/>
                <a:gd name="T4" fmla="*/ 0 w 693"/>
                <a:gd name="T5" fmla="*/ 37 h 77"/>
                <a:gd name="T6" fmla="*/ 36 w 693"/>
                <a:gd name="T7" fmla="*/ 1 h 77"/>
                <a:gd name="T8" fmla="*/ 657 w 693"/>
                <a:gd name="T9" fmla="*/ 1 h 77"/>
                <a:gd name="T10" fmla="*/ 693 w 693"/>
                <a:gd name="T11" fmla="*/ 41 h 77"/>
                <a:gd name="T12" fmla="*/ 657 w 69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693" h="77">
                  <a:moveTo>
                    <a:pt x="657" y="77"/>
                  </a:moveTo>
                  <a:cubicBezTo>
                    <a:pt x="36" y="77"/>
                    <a:pt x="36" y="77"/>
                    <a:pt x="36" y="77"/>
                  </a:cubicBezTo>
                  <a:cubicBezTo>
                    <a:pt x="16" y="77"/>
                    <a:pt x="0" y="57"/>
                    <a:pt x="0" y="37"/>
                  </a:cubicBezTo>
                  <a:cubicBezTo>
                    <a:pt x="0" y="17"/>
                    <a:pt x="16" y="0"/>
                    <a:pt x="36" y="1"/>
                  </a:cubicBezTo>
                  <a:cubicBezTo>
                    <a:pt x="657" y="1"/>
                    <a:pt x="657" y="1"/>
                    <a:pt x="657" y="1"/>
                  </a:cubicBezTo>
                  <a:cubicBezTo>
                    <a:pt x="677" y="1"/>
                    <a:pt x="693" y="21"/>
                    <a:pt x="693" y="41"/>
                  </a:cubicBezTo>
                  <a:cubicBezTo>
                    <a:pt x="693" y="61"/>
                    <a:pt x="677" y="77"/>
                    <a:pt x="657"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0" name="Oval 8"/>
            <p:cNvSpPr>
              <a:spLocks noChangeArrowheads="1"/>
            </p:cNvSpPr>
            <p:nvPr/>
          </p:nvSpPr>
          <p:spPr bwMode="auto">
            <a:xfrm>
              <a:off x="1261745" y="3969851"/>
              <a:ext cx="157480" cy="1569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nvGrpSpPr>
          <p:cNvPr id="31" name="Groupe 30"/>
          <p:cNvGrpSpPr/>
          <p:nvPr userDrawn="1"/>
        </p:nvGrpSpPr>
        <p:grpSpPr>
          <a:xfrm>
            <a:off x="3047698" y="1737631"/>
            <a:ext cx="2132513" cy="3873268"/>
            <a:chOff x="2285773" y="1303223"/>
            <a:chExt cx="1599385" cy="2904951"/>
          </a:xfrm>
        </p:grpSpPr>
        <p:sp>
          <p:nvSpPr>
            <p:cNvPr id="32" name="Forme libre : forme 22"/>
            <p:cNvSpPr>
              <a:spLocks/>
            </p:cNvSpPr>
            <p:nvPr userDrawn="1"/>
          </p:nvSpPr>
          <p:spPr bwMode="auto">
            <a:xfrm>
              <a:off x="2285773" y="1303223"/>
              <a:ext cx="1599385" cy="2904951"/>
            </a:xfrm>
            <a:custGeom>
              <a:avLst/>
              <a:gdLst>
                <a:gd name="connsiteX0" fmla="*/ 149600 w 1599385"/>
                <a:gd name="connsiteY0" fmla="*/ 251258 h 2904951"/>
                <a:gd name="connsiteX1" fmla="*/ 149600 w 1599385"/>
                <a:gd name="connsiteY1" fmla="*/ 2582978 h 2904951"/>
                <a:gd name="connsiteX2" fmla="*/ 1449786 w 1599385"/>
                <a:gd name="connsiteY2" fmla="*/ 2582978 h 2904951"/>
                <a:gd name="connsiteX3" fmla="*/ 1449786 w 1599385"/>
                <a:gd name="connsiteY3" fmla="*/ 251258 h 2904951"/>
                <a:gd name="connsiteX4" fmla="*/ 257294 w 1599385"/>
                <a:gd name="connsiteY4" fmla="*/ 8 h 2904951"/>
                <a:gd name="connsiteX5" fmla="*/ 1362045 w 1599385"/>
                <a:gd name="connsiteY5" fmla="*/ 8 h 2904951"/>
                <a:gd name="connsiteX6" fmla="*/ 1599378 w 1599385"/>
                <a:gd name="connsiteY6" fmla="*/ 246812 h 2904951"/>
                <a:gd name="connsiteX7" fmla="*/ 1599378 w 1599385"/>
                <a:gd name="connsiteY7" fmla="*/ 2668642 h 2904951"/>
                <a:gd name="connsiteX8" fmla="*/ 1341042 w 1599385"/>
                <a:gd name="connsiteY8" fmla="*/ 2904944 h 2904951"/>
                <a:gd name="connsiteX9" fmla="*/ 237341 w 1599385"/>
                <a:gd name="connsiteY9" fmla="*/ 2904944 h 2904951"/>
                <a:gd name="connsiteX10" fmla="*/ 8 w 1599385"/>
                <a:gd name="connsiteY10" fmla="*/ 2658140 h 2904951"/>
                <a:gd name="connsiteX11" fmla="*/ 8 w 1599385"/>
                <a:gd name="connsiteY11" fmla="*/ 236310 h 2904951"/>
                <a:gd name="connsiteX12" fmla="*/ 257294 w 1599385"/>
                <a:gd name="connsiteY12" fmla="*/ 8 h 290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385" h="2904951">
                  <a:moveTo>
                    <a:pt x="149600" y="251258"/>
                  </a:moveTo>
                  <a:lnTo>
                    <a:pt x="149600" y="2582978"/>
                  </a:lnTo>
                  <a:lnTo>
                    <a:pt x="1449786" y="2582978"/>
                  </a:lnTo>
                  <a:lnTo>
                    <a:pt x="1449786" y="251258"/>
                  </a:lnTo>
                  <a:close/>
                  <a:moveTo>
                    <a:pt x="257294" y="8"/>
                  </a:moveTo>
                  <a:cubicBezTo>
                    <a:pt x="1362045" y="8"/>
                    <a:pt x="1362045" y="8"/>
                    <a:pt x="1362045" y="8"/>
                  </a:cubicBezTo>
                  <a:cubicBezTo>
                    <a:pt x="1493313" y="8"/>
                    <a:pt x="1600428" y="115534"/>
                    <a:pt x="1599378" y="246812"/>
                  </a:cubicBezTo>
                  <a:cubicBezTo>
                    <a:pt x="1599378" y="2668642"/>
                    <a:pt x="1599378" y="2668642"/>
                    <a:pt x="1599378" y="2668642"/>
                  </a:cubicBezTo>
                  <a:cubicBezTo>
                    <a:pt x="1598328" y="2799921"/>
                    <a:pt x="1473361" y="2905994"/>
                    <a:pt x="1341042" y="2904944"/>
                  </a:cubicBezTo>
                  <a:cubicBezTo>
                    <a:pt x="237341" y="2904944"/>
                    <a:pt x="237341" y="2904944"/>
                    <a:pt x="237341" y="2904944"/>
                  </a:cubicBezTo>
                  <a:cubicBezTo>
                    <a:pt x="105023" y="2904944"/>
                    <a:pt x="-1042" y="2789419"/>
                    <a:pt x="8" y="2658140"/>
                  </a:cubicBezTo>
                  <a:cubicBezTo>
                    <a:pt x="8" y="236310"/>
                    <a:pt x="8" y="236310"/>
                    <a:pt x="8" y="236310"/>
                  </a:cubicBezTo>
                  <a:cubicBezTo>
                    <a:pt x="1058" y="105031"/>
                    <a:pt x="126025" y="-1042"/>
                    <a:pt x="257294" y="8"/>
                  </a:cubicBezTo>
                  <a:close/>
                </a:path>
              </a:pathLst>
            </a:custGeom>
            <a:solidFill>
              <a:srgbClr val="4D4F53"/>
            </a:solidFill>
            <a:ln>
              <a:noFill/>
            </a:ln>
          </p:spPr>
          <p:txBody>
            <a:bodyPr vert="horz" wrap="square" lIns="91440" tIns="45720" rIns="91440" bIns="45720" numCol="1" anchor="t" anchorCtr="0" compatLnSpc="1">
              <a:prstTxWarp prst="textNoShape">
                <a:avLst/>
              </a:prstTxWarp>
              <a:noAutofit/>
            </a:bodyPr>
            <a:lstStyle/>
            <a:p>
              <a:endParaRPr lang="fr-FR" sz="2400"/>
            </a:p>
          </p:txBody>
        </p:sp>
        <p:sp>
          <p:nvSpPr>
            <p:cNvPr id="33" name="Freeform 7"/>
            <p:cNvSpPr>
              <a:spLocks/>
            </p:cNvSpPr>
            <p:nvPr userDrawn="1"/>
          </p:nvSpPr>
          <p:spPr bwMode="auto">
            <a:xfrm>
              <a:off x="2845019" y="1402919"/>
              <a:ext cx="480892" cy="53301"/>
            </a:xfrm>
            <a:custGeom>
              <a:avLst/>
              <a:gdLst>
                <a:gd name="T0" fmla="*/ 657 w 693"/>
                <a:gd name="T1" fmla="*/ 77 h 77"/>
                <a:gd name="T2" fmla="*/ 36 w 693"/>
                <a:gd name="T3" fmla="*/ 77 h 77"/>
                <a:gd name="T4" fmla="*/ 0 w 693"/>
                <a:gd name="T5" fmla="*/ 37 h 77"/>
                <a:gd name="T6" fmla="*/ 36 w 693"/>
                <a:gd name="T7" fmla="*/ 1 h 77"/>
                <a:gd name="T8" fmla="*/ 657 w 693"/>
                <a:gd name="T9" fmla="*/ 1 h 77"/>
                <a:gd name="T10" fmla="*/ 693 w 693"/>
                <a:gd name="T11" fmla="*/ 41 h 77"/>
                <a:gd name="T12" fmla="*/ 657 w 69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693" h="77">
                  <a:moveTo>
                    <a:pt x="657" y="77"/>
                  </a:moveTo>
                  <a:cubicBezTo>
                    <a:pt x="36" y="77"/>
                    <a:pt x="36" y="77"/>
                    <a:pt x="36" y="77"/>
                  </a:cubicBezTo>
                  <a:cubicBezTo>
                    <a:pt x="16" y="77"/>
                    <a:pt x="0" y="57"/>
                    <a:pt x="0" y="37"/>
                  </a:cubicBezTo>
                  <a:cubicBezTo>
                    <a:pt x="0" y="17"/>
                    <a:pt x="16" y="0"/>
                    <a:pt x="36" y="1"/>
                  </a:cubicBezTo>
                  <a:cubicBezTo>
                    <a:pt x="657" y="1"/>
                    <a:pt x="657" y="1"/>
                    <a:pt x="657" y="1"/>
                  </a:cubicBezTo>
                  <a:cubicBezTo>
                    <a:pt x="677" y="1"/>
                    <a:pt x="693" y="21"/>
                    <a:pt x="693" y="41"/>
                  </a:cubicBezTo>
                  <a:cubicBezTo>
                    <a:pt x="693" y="61"/>
                    <a:pt x="677" y="77"/>
                    <a:pt x="657"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4" name="Oval 8"/>
            <p:cNvSpPr>
              <a:spLocks noChangeArrowheads="1"/>
            </p:cNvSpPr>
            <p:nvPr userDrawn="1"/>
          </p:nvSpPr>
          <p:spPr bwMode="auto">
            <a:xfrm>
              <a:off x="3006725" y="3969851"/>
              <a:ext cx="157480" cy="1569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35" name="Freeform 9"/>
          <p:cNvSpPr>
            <a:spLocks/>
          </p:cNvSpPr>
          <p:nvPr userDrawn="1"/>
        </p:nvSpPr>
        <p:spPr bwMode="auto">
          <a:xfrm>
            <a:off x="5668070" y="2132178"/>
            <a:ext cx="266932" cy="388079"/>
          </a:xfrm>
          <a:custGeom>
            <a:avLst/>
            <a:gdLst>
              <a:gd name="T0" fmla="*/ 198 w 843"/>
              <a:gd name="T1" fmla="*/ 0 h 1466"/>
              <a:gd name="T2" fmla="*/ 0 w 843"/>
              <a:gd name="T3" fmla="*/ 169 h 1466"/>
              <a:gd name="T4" fmla="*/ 393 w 843"/>
              <a:gd name="T5" fmla="*/ 601 h 1466"/>
              <a:gd name="T6" fmla="*/ 517 w 843"/>
              <a:gd name="T7" fmla="*/ 733 h 1466"/>
              <a:gd name="T8" fmla="*/ 393 w 843"/>
              <a:gd name="T9" fmla="*/ 866 h 1466"/>
              <a:gd name="T10" fmla="*/ 0 w 843"/>
              <a:gd name="T11" fmla="*/ 1296 h 1466"/>
              <a:gd name="T12" fmla="*/ 198 w 843"/>
              <a:gd name="T13" fmla="*/ 1466 h 1466"/>
              <a:gd name="T14" fmla="*/ 843 w 843"/>
              <a:gd name="T15" fmla="*/ 733 h 1466"/>
              <a:gd name="T16" fmla="*/ 198 w 843"/>
              <a:gd name="T17" fmla="*/ 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466">
                <a:moveTo>
                  <a:pt x="198" y="0"/>
                </a:moveTo>
                <a:lnTo>
                  <a:pt x="0" y="169"/>
                </a:lnTo>
                <a:lnTo>
                  <a:pt x="393" y="601"/>
                </a:lnTo>
                <a:lnTo>
                  <a:pt x="517" y="733"/>
                </a:lnTo>
                <a:lnTo>
                  <a:pt x="393" y="866"/>
                </a:lnTo>
                <a:lnTo>
                  <a:pt x="0" y="1296"/>
                </a:lnTo>
                <a:lnTo>
                  <a:pt x="198" y="1466"/>
                </a:lnTo>
                <a:lnTo>
                  <a:pt x="843" y="733"/>
                </a:lnTo>
                <a:lnTo>
                  <a:pt x="198" y="0"/>
                </a:lnTo>
                <a:close/>
              </a:path>
            </a:pathLst>
          </a:custGeom>
          <a:solidFill>
            <a:schemeClr val="accent3"/>
          </a:solidFill>
          <a:ln>
            <a:noFill/>
          </a:ln>
        </p:spPr>
        <p:txBody>
          <a:bodyPr vert="horz" wrap="none" lIns="240000" tIns="4800" rIns="0" bIns="0" numCol="1" anchor="ctr" anchorCtr="0" compatLnSpc="1">
            <a:prstTxWarp prst="textNoShape">
              <a:avLst/>
            </a:prstTxWarp>
          </a:bodyPr>
          <a:lstStyle/>
          <a:p>
            <a:pPr marL="0" marR="0" lvl="2" indent="0" algn="l" defTabSz="1219140" rtl="0" eaLnBrk="1" fontAlgn="auto" latinLnBrk="0" hangingPunct="1">
              <a:lnSpc>
                <a:spcPct val="90000"/>
              </a:lnSpc>
              <a:spcBef>
                <a:spcPts val="0"/>
              </a:spcBef>
              <a:spcAft>
                <a:spcPts val="0"/>
              </a:spcAft>
              <a:buClrTx/>
              <a:buSzPct val="100000"/>
              <a:buFontTx/>
              <a:buNone/>
              <a:tabLst/>
              <a:defRPr/>
            </a:pPr>
            <a:endParaRPr kumimoji="0" lang="fr-FR" sz="1400" b="0" i="0" u="none" strike="noStrike" kern="1200" cap="none" spc="0" normalizeH="0" baseline="0" noProof="0">
              <a:ln>
                <a:noFill/>
              </a:ln>
              <a:solidFill>
                <a:srgbClr val="FFB612"/>
              </a:solidFill>
              <a:effectLst/>
              <a:uLnTx/>
              <a:uFillTx/>
              <a:latin typeface="Avenir LT Std 65 Medium"/>
              <a:ea typeface="+mn-ea"/>
              <a:cs typeface="+mn-cs"/>
            </a:endParaRPr>
          </a:p>
        </p:txBody>
      </p:sp>
      <p:sp>
        <p:nvSpPr>
          <p:cNvPr id="36" name="ZoneTexte 35">
            <a:extLst>
              <a:ext uri="{FF2B5EF4-FFF2-40B4-BE49-F238E27FC236}">
                <a16:creationId xmlns:a16="http://schemas.microsoft.com/office/drawing/2014/main" id="{9F0D33D8-CF9F-42A5-9B49-05EAC75912CC}"/>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1641805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Ecran - 5">
    <p:bg>
      <p:bgPr>
        <a:solidFill>
          <a:srgbClr val="E1E1E1"/>
        </a:solidFill>
        <a:effectLst/>
      </p:bgPr>
    </p:bg>
    <p:spTree>
      <p:nvGrpSpPr>
        <p:cNvPr id="1" name=""/>
        <p:cNvGrpSpPr/>
        <p:nvPr/>
      </p:nvGrpSpPr>
      <p:grpSpPr>
        <a:xfrm>
          <a:off x="0" y="0"/>
          <a:ext cx="0" cy="0"/>
          <a:chOff x="0" y="0"/>
          <a:chExt cx="0" cy="0"/>
        </a:xfrm>
      </p:grpSpPr>
      <p:grpSp>
        <p:nvGrpSpPr>
          <p:cNvPr id="80" name="Groupe 79">
            <a:extLst>
              <a:ext uri="{FF2B5EF4-FFF2-40B4-BE49-F238E27FC236}">
                <a16:creationId xmlns:a16="http://schemas.microsoft.com/office/drawing/2014/main" id="{C4334C3A-8E9C-4791-99CD-6CEFCDF2ECAC}"/>
              </a:ext>
            </a:extLst>
          </p:cNvPr>
          <p:cNvGrpSpPr/>
          <p:nvPr/>
        </p:nvGrpSpPr>
        <p:grpSpPr>
          <a:xfrm>
            <a:off x="2228480" y="1534160"/>
            <a:ext cx="7735040" cy="4679504"/>
            <a:chOff x="539749" y="1874843"/>
            <a:chExt cx="4257277" cy="2173082"/>
          </a:xfrm>
        </p:grpSpPr>
        <p:sp>
          <p:nvSpPr>
            <p:cNvPr id="81" name="Forme libre : forme 80">
              <a:extLst>
                <a:ext uri="{FF2B5EF4-FFF2-40B4-BE49-F238E27FC236}">
                  <a16:creationId xmlns:a16="http://schemas.microsoft.com/office/drawing/2014/main" id="{CEE928E2-D591-4005-BF1C-616236EA10C7}"/>
                </a:ext>
              </a:extLst>
            </p:cNvPr>
            <p:cNvSpPr>
              <a:spLocks/>
            </p:cNvSpPr>
            <p:nvPr/>
          </p:nvSpPr>
          <p:spPr>
            <a:xfrm>
              <a:off x="855765" y="1874843"/>
              <a:ext cx="3625245" cy="2039200"/>
            </a:xfrm>
            <a:custGeom>
              <a:avLst/>
              <a:gdLst>
                <a:gd name="connsiteX0" fmla="*/ 92975 w 3625245"/>
                <a:gd name="connsiteY0" fmla="*/ 79650 h 2039200"/>
                <a:gd name="connsiteX1" fmla="*/ 82203 w 3625245"/>
                <a:gd name="connsiteY1" fmla="*/ 90422 h 2039200"/>
                <a:gd name="connsiteX2" fmla="*/ 82203 w 3625245"/>
                <a:gd name="connsiteY2" fmla="*/ 1948777 h 2039200"/>
                <a:gd name="connsiteX3" fmla="*/ 92975 w 3625245"/>
                <a:gd name="connsiteY3" fmla="*/ 1959549 h 2039200"/>
                <a:gd name="connsiteX4" fmla="*/ 3532271 w 3625245"/>
                <a:gd name="connsiteY4" fmla="*/ 1959549 h 2039200"/>
                <a:gd name="connsiteX5" fmla="*/ 3543043 w 3625245"/>
                <a:gd name="connsiteY5" fmla="*/ 1948777 h 2039200"/>
                <a:gd name="connsiteX6" fmla="*/ 3543043 w 3625245"/>
                <a:gd name="connsiteY6" fmla="*/ 90422 h 2039200"/>
                <a:gd name="connsiteX7" fmla="*/ 3532271 w 3625245"/>
                <a:gd name="connsiteY7" fmla="*/ 79650 h 2039200"/>
                <a:gd name="connsiteX8" fmla="*/ 69781 w 3625245"/>
                <a:gd name="connsiteY8" fmla="*/ 0 h 2039200"/>
                <a:gd name="connsiteX9" fmla="*/ 3555464 w 3625245"/>
                <a:gd name="connsiteY9" fmla="*/ 0 h 2039200"/>
                <a:gd name="connsiteX10" fmla="*/ 3625245 w 3625245"/>
                <a:gd name="connsiteY10" fmla="*/ 69781 h 2039200"/>
                <a:gd name="connsiteX11" fmla="*/ 3625245 w 3625245"/>
                <a:gd name="connsiteY11" fmla="*/ 1969419 h 2039200"/>
                <a:gd name="connsiteX12" fmla="*/ 3555464 w 3625245"/>
                <a:gd name="connsiteY12" fmla="*/ 2039200 h 2039200"/>
                <a:gd name="connsiteX13" fmla="*/ 69781 w 3625245"/>
                <a:gd name="connsiteY13" fmla="*/ 2039200 h 2039200"/>
                <a:gd name="connsiteX14" fmla="*/ 0 w 3625245"/>
                <a:gd name="connsiteY14" fmla="*/ 1969419 h 2039200"/>
                <a:gd name="connsiteX15" fmla="*/ 0 w 3625245"/>
                <a:gd name="connsiteY15" fmla="*/ 69781 h 2039200"/>
                <a:gd name="connsiteX16" fmla="*/ 69781 w 3625245"/>
                <a:gd name="connsiteY16" fmla="*/ 0 h 20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5245" h="2039200">
                  <a:moveTo>
                    <a:pt x="92975" y="79650"/>
                  </a:moveTo>
                  <a:cubicBezTo>
                    <a:pt x="87026" y="79650"/>
                    <a:pt x="82203" y="84473"/>
                    <a:pt x="82203" y="90422"/>
                  </a:cubicBezTo>
                  <a:lnTo>
                    <a:pt x="82203" y="1948777"/>
                  </a:lnTo>
                  <a:cubicBezTo>
                    <a:pt x="82203" y="1954726"/>
                    <a:pt x="87026" y="1959549"/>
                    <a:pt x="92975" y="1959549"/>
                  </a:cubicBezTo>
                  <a:lnTo>
                    <a:pt x="3532271" y="1959549"/>
                  </a:lnTo>
                  <a:cubicBezTo>
                    <a:pt x="3538220" y="1959549"/>
                    <a:pt x="3543043" y="1954726"/>
                    <a:pt x="3543043" y="1948777"/>
                  </a:cubicBezTo>
                  <a:lnTo>
                    <a:pt x="3543043" y="90422"/>
                  </a:lnTo>
                  <a:cubicBezTo>
                    <a:pt x="3543043" y="84473"/>
                    <a:pt x="3538220" y="79650"/>
                    <a:pt x="3532271" y="79650"/>
                  </a:cubicBezTo>
                  <a:close/>
                  <a:moveTo>
                    <a:pt x="69781" y="0"/>
                  </a:moveTo>
                  <a:lnTo>
                    <a:pt x="3555464" y="0"/>
                  </a:lnTo>
                  <a:cubicBezTo>
                    <a:pt x="3594003" y="0"/>
                    <a:pt x="3625245" y="31242"/>
                    <a:pt x="3625245" y="69781"/>
                  </a:cubicBezTo>
                  <a:lnTo>
                    <a:pt x="3625245" y="1969419"/>
                  </a:lnTo>
                  <a:cubicBezTo>
                    <a:pt x="3625245" y="2007958"/>
                    <a:pt x="3594003" y="2039200"/>
                    <a:pt x="3555464" y="2039200"/>
                  </a:cubicBezTo>
                  <a:lnTo>
                    <a:pt x="69781" y="2039200"/>
                  </a:lnTo>
                  <a:cubicBezTo>
                    <a:pt x="31242" y="2039200"/>
                    <a:pt x="0" y="2007958"/>
                    <a:pt x="0" y="1969419"/>
                  </a:cubicBezTo>
                  <a:lnTo>
                    <a:pt x="0" y="69781"/>
                  </a:lnTo>
                  <a:cubicBezTo>
                    <a:pt x="0" y="31242"/>
                    <a:pt x="31242" y="0"/>
                    <a:pt x="69781" y="0"/>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chemeClr val="tx1"/>
                </a:solidFill>
              </a:endParaRPr>
            </a:p>
          </p:txBody>
        </p:sp>
        <p:grpSp>
          <p:nvGrpSpPr>
            <p:cNvPr id="82" name="Groupe 81">
              <a:extLst>
                <a:ext uri="{FF2B5EF4-FFF2-40B4-BE49-F238E27FC236}">
                  <a16:creationId xmlns:a16="http://schemas.microsoft.com/office/drawing/2014/main" id="{D2D8C559-77F2-4474-9098-B016A4EE11AC}"/>
                </a:ext>
              </a:extLst>
            </p:cNvPr>
            <p:cNvGrpSpPr/>
            <p:nvPr/>
          </p:nvGrpSpPr>
          <p:grpSpPr>
            <a:xfrm>
              <a:off x="539749" y="3836723"/>
              <a:ext cx="4257277" cy="211202"/>
              <a:chOff x="539749" y="3836723"/>
              <a:chExt cx="4257277" cy="211202"/>
            </a:xfrm>
          </p:grpSpPr>
          <p:sp>
            <p:nvSpPr>
              <p:cNvPr id="83" name="Rectangle 82">
                <a:extLst>
                  <a:ext uri="{FF2B5EF4-FFF2-40B4-BE49-F238E27FC236}">
                    <a16:creationId xmlns:a16="http://schemas.microsoft.com/office/drawing/2014/main" id="{557073C0-8BF7-4492-88A9-5FCF2B02C819}"/>
                  </a:ext>
                </a:extLst>
              </p:cNvPr>
              <p:cNvSpPr/>
              <p:nvPr/>
            </p:nvSpPr>
            <p:spPr>
              <a:xfrm>
                <a:off x="855765" y="3836723"/>
                <a:ext cx="3625245" cy="77320"/>
              </a:xfrm>
              <a:prstGeom prst="rect">
                <a:avLst/>
              </a:prstGeom>
              <a:solidFill>
                <a:srgbClr val="2B2B2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l"/>
                <a:endParaRPr lang="fr-FR" sz="1333"/>
              </a:p>
            </p:txBody>
          </p:sp>
          <p:grpSp>
            <p:nvGrpSpPr>
              <p:cNvPr id="84" name="Groupe 83">
                <a:extLst>
                  <a:ext uri="{FF2B5EF4-FFF2-40B4-BE49-F238E27FC236}">
                    <a16:creationId xmlns:a16="http://schemas.microsoft.com/office/drawing/2014/main" id="{678C9D98-B36D-450F-A203-A0623182AE6E}"/>
                  </a:ext>
                </a:extLst>
              </p:cNvPr>
              <p:cNvGrpSpPr/>
              <p:nvPr/>
            </p:nvGrpSpPr>
            <p:grpSpPr>
              <a:xfrm>
                <a:off x="539749" y="3907217"/>
                <a:ext cx="4257277" cy="140708"/>
                <a:chOff x="1863556" y="4186083"/>
                <a:chExt cx="3222794" cy="152185"/>
              </a:xfrm>
            </p:grpSpPr>
            <p:sp>
              <p:nvSpPr>
                <p:cNvPr id="89" name="Freeform 27">
                  <a:extLst>
                    <a:ext uri="{FF2B5EF4-FFF2-40B4-BE49-F238E27FC236}">
                      <a16:creationId xmlns:a16="http://schemas.microsoft.com/office/drawing/2014/main" id="{2ACE53DF-0B5D-46CA-92B0-18EEC5A8C705}"/>
                    </a:ext>
                  </a:extLst>
                </p:cNvPr>
                <p:cNvSpPr>
                  <a:spLocks/>
                </p:cNvSpPr>
                <p:nvPr/>
              </p:nvSpPr>
              <p:spPr bwMode="auto">
                <a:xfrm>
                  <a:off x="1863556" y="4186083"/>
                  <a:ext cx="3222794" cy="81689"/>
                </a:xfrm>
                <a:custGeom>
                  <a:avLst/>
                  <a:gdLst>
                    <a:gd name="T0" fmla="*/ 2784 w 2784"/>
                    <a:gd name="T1" fmla="*/ 54 h 69"/>
                    <a:gd name="T2" fmla="*/ 2784 w 2784"/>
                    <a:gd name="T3" fmla="*/ 0 h 69"/>
                    <a:gd name="T4" fmla="*/ 0 w 2784"/>
                    <a:gd name="T5" fmla="*/ 0 h 69"/>
                    <a:gd name="T6" fmla="*/ 0 w 2784"/>
                    <a:gd name="T7" fmla="*/ 54 h 69"/>
                    <a:gd name="T8" fmla="*/ 2 w 2784"/>
                    <a:gd name="T9" fmla="*/ 69 h 69"/>
                    <a:gd name="T10" fmla="*/ 2782 w 2784"/>
                    <a:gd name="T11" fmla="*/ 69 h 69"/>
                    <a:gd name="T12" fmla="*/ 2784 w 2784"/>
                    <a:gd name="T13" fmla="*/ 54 h 69"/>
                  </a:gdLst>
                  <a:ahLst/>
                  <a:cxnLst>
                    <a:cxn ang="0">
                      <a:pos x="T0" y="T1"/>
                    </a:cxn>
                    <a:cxn ang="0">
                      <a:pos x="T2" y="T3"/>
                    </a:cxn>
                    <a:cxn ang="0">
                      <a:pos x="T4" y="T5"/>
                    </a:cxn>
                    <a:cxn ang="0">
                      <a:pos x="T6" y="T7"/>
                    </a:cxn>
                    <a:cxn ang="0">
                      <a:pos x="T8" y="T9"/>
                    </a:cxn>
                    <a:cxn ang="0">
                      <a:pos x="T10" y="T11"/>
                    </a:cxn>
                    <a:cxn ang="0">
                      <a:pos x="T12" y="T13"/>
                    </a:cxn>
                  </a:cxnLst>
                  <a:rect l="0" t="0" r="r" b="b"/>
                  <a:pathLst>
                    <a:path w="2784" h="69">
                      <a:moveTo>
                        <a:pt x="2784" y="54"/>
                      </a:moveTo>
                      <a:cubicBezTo>
                        <a:pt x="2784" y="24"/>
                        <a:pt x="2784" y="38"/>
                        <a:pt x="2784" y="0"/>
                      </a:cubicBezTo>
                      <a:cubicBezTo>
                        <a:pt x="0" y="0"/>
                        <a:pt x="0" y="0"/>
                        <a:pt x="0" y="0"/>
                      </a:cubicBezTo>
                      <a:cubicBezTo>
                        <a:pt x="0" y="24"/>
                        <a:pt x="0" y="24"/>
                        <a:pt x="0" y="54"/>
                      </a:cubicBezTo>
                      <a:cubicBezTo>
                        <a:pt x="0" y="59"/>
                        <a:pt x="1" y="64"/>
                        <a:pt x="2" y="69"/>
                      </a:cubicBezTo>
                      <a:cubicBezTo>
                        <a:pt x="2782" y="69"/>
                        <a:pt x="2782" y="69"/>
                        <a:pt x="2782" y="69"/>
                      </a:cubicBezTo>
                      <a:cubicBezTo>
                        <a:pt x="2783" y="64"/>
                        <a:pt x="2784" y="59"/>
                        <a:pt x="2784" y="54"/>
                      </a:cubicBezTo>
                      <a:close/>
                    </a:path>
                  </a:pathLst>
                </a:custGeom>
                <a:gradFill flip="none" rotWithShape="1">
                  <a:gsLst>
                    <a:gs pos="100000">
                      <a:schemeClr val="bg1">
                        <a:lumMod val="85000"/>
                      </a:schemeClr>
                    </a:gs>
                    <a:gs pos="0">
                      <a:schemeClr val="bg1">
                        <a:lumMod val="85000"/>
                      </a:schemeClr>
                    </a:gs>
                    <a:gs pos="53000">
                      <a:srgbClr val="DEDEDE">
                        <a:shade val="67500"/>
                        <a:satMod val="115000"/>
                        <a:lumMod val="22000"/>
                        <a:lumOff val="78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0" name="Freeform 28">
                  <a:extLst>
                    <a:ext uri="{FF2B5EF4-FFF2-40B4-BE49-F238E27FC236}">
                      <a16:creationId xmlns:a16="http://schemas.microsoft.com/office/drawing/2014/main" id="{839E83A7-DBE4-4C29-86AD-C20BCE7F38B2}"/>
                    </a:ext>
                  </a:extLst>
                </p:cNvPr>
                <p:cNvSpPr>
                  <a:spLocks/>
                </p:cNvSpPr>
                <p:nvPr/>
              </p:nvSpPr>
              <p:spPr bwMode="auto">
                <a:xfrm>
                  <a:off x="1865794" y="4267770"/>
                  <a:ext cx="3219437" cy="70498"/>
                </a:xfrm>
                <a:custGeom>
                  <a:avLst/>
                  <a:gdLst>
                    <a:gd name="T0" fmla="*/ 0 w 2781"/>
                    <a:gd name="T1" fmla="*/ 0 h 60"/>
                    <a:gd name="T2" fmla="*/ 118 w 2781"/>
                    <a:gd name="T3" fmla="*/ 60 h 60"/>
                    <a:gd name="T4" fmla="*/ 2683 w 2781"/>
                    <a:gd name="T5" fmla="*/ 59 h 60"/>
                    <a:gd name="T6" fmla="*/ 2781 w 2781"/>
                    <a:gd name="T7" fmla="*/ 0 h 60"/>
                    <a:gd name="T8" fmla="*/ 0 w 2781"/>
                    <a:gd name="T9" fmla="*/ 0 h 60"/>
                  </a:gdLst>
                  <a:ahLst/>
                  <a:cxnLst>
                    <a:cxn ang="0">
                      <a:pos x="T0" y="T1"/>
                    </a:cxn>
                    <a:cxn ang="0">
                      <a:pos x="T2" y="T3"/>
                    </a:cxn>
                    <a:cxn ang="0">
                      <a:pos x="T4" y="T5"/>
                    </a:cxn>
                    <a:cxn ang="0">
                      <a:pos x="T6" y="T7"/>
                    </a:cxn>
                    <a:cxn ang="0">
                      <a:pos x="T8" y="T9"/>
                    </a:cxn>
                  </a:cxnLst>
                  <a:rect l="0" t="0" r="r" b="b"/>
                  <a:pathLst>
                    <a:path w="2781" h="60">
                      <a:moveTo>
                        <a:pt x="0" y="0"/>
                      </a:moveTo>
                      <a:cubicBezTo>
                        <a:pt x="7" y="31"/>
                        <a:pt x="92" y="60"/>
                        <a:pt x="118" y="60"/>
                      </a:cubicBezTo>
                      <a:cubicBezTo>
                        <a:pt x="2683" y="59"/>
                        <a:pt x="2683" y="59"/>
                        <a:pt x="2683" y="59"/>
                      </a:cubicBezTo>
                      <a:cubicBezTo>
                        <a:pt x="2709" y="59"/>
                        <a:pt x="2775" y="31"/>
                        <a:pt x="2781" y="0"/>
                      </a:cubicBezTo>
                      <a:lnTo>
                        <a:pt x="0" y="0"/>
                      </a:lnTo>
                      <a:close/>
                    </a:path>
                  </a:pathLst>
                </a:custGeom>
                <a:gradFill flip="none" rotWithShape="1">
                  <a:gsLst>
                    <a:gs pos="0">
                      <a:srgbClr val="DEDEDE">
                        <a:shade val="30000"/>
                        <a:satMod val="115000"/>
                      </a:srgbClr>
                    </a:gs>
                    <a:gs pos="50000">
                      <a:srgbClr val="DEDEDE">
                        <a:shade val="67500"/>
                        <a:satMod val="115000"/>
                      </a:srgbClr>
                    </a:gs>
                    <a:gs pos="100000">
                      <a:srgbClr val="DEDEDE">
                        <a:shade val="100000"/>
                        <a:satMod val="115000"/>
                      </a:srgbClr>
                    </a:gs>
                  </a:gsLst>
                  <a:lin ang="16200000" scaled="1"/>
                  <a:tileRect/>
                </a:gra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85" name="Freeform 29">
                <a:extLst>
                  <a:ext uri="{FF2B5EF4-FFF2-40B4-BE49-F238E27FC236}">
                    <a16:creationId xmlns:a16="http://schemas.microsoft.com/office/drawing/2014/main" id="{1DB8A5E6-3FA8-43F8-9814-F270D02C27D3}"/>
                  </a:ext>
                </a:extLst>
              </p:cNvPr>
              <p:cNvSpPr>
                <a:spLocks/>
              </p:cNvSpPr>
              <p:nvPr/>
            </p:nvSpPr>
            <p:spPr bwMode="auto">
              <a:xfrm>
                <a:off x="3278893" y="3930834"/>
                <a:ext cx="1319313" cy="35478"/>
              </a:xfrm>
              <a:custGeom>
                <a:avLst/>
                <a:gdLst>
                  <a:gd name="T0" fmla="*/ 863 w 863"/>
                  <a:gd name="T1" fmla="*/ 11 h 23"/>
                  <a:gd name="T2" fmla="*/ 853 w 863"/>
                  <a:gd name="T3" fmla="*/ 23 h 23"/>
                  <a:gd name="T4" fmla="*/ 10 w 863"/>
                  <a:gd name="T5" fmla="*/ 23 h 23"/>
                  <a:gd name="T6" fmla="*/ 0 w 863"/>
                  <a:gd name="T7" fmla="*/ 11 h 23"/>
                  <a:gd name="T8" fmla="*/ 0 w 863"/>
                  <a:gd name="T9" fmla="*/ 11 h 23"/>
                  <a:gd name="T10" fmla="*/ 10 w 863"/>
                  <a:gd name="T11" fmla="*/ 0 h 23"/>
                  <a:gd name="T12" fmla="*/ 853 w 863"/>
                  <a:gd name="T13" fmla="*/ 0 h 23"/>
                  <a:gd name="T14" fmla="*/ 863 w 863"/>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23">
                    <a:moveTo>
                      <a:pt x="863" y="11"/>
                    </a:moveTo>
                    <a:cubicBezTo>
                      <a:pt x="863" y="18"/>
                      <a:pt x="858" y="23"/>
                      <a:pt x="853" y="23"/>
                    </a:cubicBezTo>
                    <a:cubicBezTo>
                      <a:pt x="10" y="23"/>
                      <a:pt x="10" y="23"/>
                      <a:pt x="10" y="23"/>
                    </a:cubicBezTo>
                    <a:cubicBezTo>
                      <a:pt x="4" y="23"/>
                      <a:pt x="0" y="18"/>
                      <a:pt x="0" y="11"/>
                    </a:cubicBezTo>
                    <a:cubicBezTo>
                      <a:pt x="0" y="11"/>
                      <a:pt x="0" y="11"/>
                      <a:pt x="0" y="11"/>
                    </a:cubicBezTo>
                    <a:cubicBezTo>
                      <a:pt x="0" y="5"/>
                      <a:pt x="4" y="0"/>
                      <a:pt x="10" y="0"/>
                    </a:cubicBezTo>
                    <a:cubicBezTo>
                      <a:pt x="853" y="0"/>
                      <a:pt x="853" y="0"/>
                      <a:pt x="853" y="0"/>
                    </a:cubicBezTo>
                    <a:cubicBezTo>
                      <a:pt x="858" y="0"/>
                      <a:pt x="863" y="5"/>
                      <a:pt x="863" y="1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Oval 30">
                <a:extLst>
                  <a:ext uri="{FF2B5EF4-FFF2-40B4-BE49-F238E27FC236}">
                    <a16:creationId xmlns:a16="http://schemas.microsoft.com/office/drawing/2014/main" id="{16C6FB09-8351-4D6F-9591-F181B48520D6}"/>
                  </a:ext>
                </a:extLst>
              </p:cNvPr>
              <p:cNvSpPr>
                <a:spLocks noChangeArrowheads="1"/>
              </p:cNvSpPr>
              <p:nvPr/>
            </p:nvSpPr>
            <p:spPr bwMode="auto">
              <a:xfrm>
                <a:off x="743004" y="3933790"/>
                <a:ext cx="38434"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Oval 31">
                <a:extLst>
                  <a:ext uri="{FF2B5EF4-FFF2-40B4-BE49-F238E27FC236}">
                    <a16:creationId xmlns:a16="http://schemas.microsoft.com/office/drawing/2014/main" id="{47BFC72E-B14D-4525-AB0A-A21E23D8EE4B}"/>
                  </a:ext>
                </a:extLst>
              </p:cNvPr>
              <p:cNvSpPr>
                <a:spLocks noChangeArrowheads="1"/>
              </p:cNvSpPr>
              <p:nvPr/>
            </p:nvSpPr>
            <p:spPr bwMode="auto">
              <a:xfrm>
                <a:off x="828742" y="3933790"/>
                <a:ext cx="36956"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8" name="Oval 32">
                <a:extLst>
                  <a:ext uri="{FF2B5EF4-FFF2-40B4-BE49-F238E27FC236}">
                    <a16:creationId xmlns:a16="http://schemas.microsoft.com/office/drawing/2014/main" id="{050A6FE8-77D8-4004-90B3-C7E087C8A643}"/>
                  </a:ext>
                </a:extLst>
              </p:cNvPr>
              <p:cNvSpPr>
                <a:spLocks noChangeArrowheads="1"/>
              </p:cNvSpPr>
              <p:nvPr/>
            </p:nvSpPr>
            <p:spPr bwMode="auto">
              <a:xfrm>
                <a:off x="913000" y="3933790"/>
                <a:ext cx="38434"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5" name="Groupe 14">
            <a:extLst>
              <a:ext uri="{FF2B5EF4-FFF2-40B4-BE49-F238E27FC236}">
                <a16:creationId xmlns:a16="http://schemas.microsoft.com/office/drawing/2014/main" id="{CC72E718-681C-44D2-AB73-BF85323776EA}"/>
              </a:ext>
            </a:extLst>
          </p:cNvPr>
          <p:cNvGrpSpPr/>
          <p:nvPr/>
        </p:nvGrpSpPr>
        <p:grpSpPr>
          <a:xfrm>
            <a:off x="2943488" y="1683612"/>
            <a:ext cx="6305024" cy="4086696"/>
            <a:chOff x="2299717" y="1246770"/>
            <a:chExt cx="4544566" cy="2945629"/>
          </a:xfrm>
        </p:grpSpPr>
        <p:grpSp>
          <p:nvGrpSpPr>
            <p:cNvPr id="14" name="Groupe 13">
              <a:extLst>
                <a:ext uri="{FF2B5EF4-FFF2-40B4-BE49-F238E27FC236}">
                  <a16:creationId xmlns:a16="http://schemas.microsoft.com/office/drawing/2014/main" id="{98859CAA-41B7-4D3D-ACF6-020524D378F3}"/>
                </a:ext>
              </a:extLst>
            </p:cNvPr>
            <p:cNvGrpSpPr/>
            <p:nvPr/>
          </p:nvGrpSpPr>
          <p:grpSpPr>
            <a:xfrm>
              <a:off x="2299717" y="1246770"/>
              <a:ext cx="4544566" cy="2945629"/>
              <a:chOff x="2299717" y="1246770"/>
              <a:chExt cx="4544566" cy="2945629"/>
            </a:xfrm>
          </p:grpSpPr>
          <p:sp>
            <p:nvSpPr>
              <p:cNvPr id="60" name="AutoShape 1">
                <a:extLst>
                  <a:ext uri="{FF2B5EF4-FFF2-40B4-BE49-F238E27FC236}">
                    <a16:creationId xmlns:a16="http://schemas.microsoft.com/office/drawing/2014/main" id="{7DF2D6D7-1324-4541-B975-9D9EBA69D065}"/>
                  </a:ext>
                </a:extLst>
              </p:cNvPr>
              <p:cNvSpPr>
                <a:spLocks/>
              </p:cNvSpPr>
              <p:nvPr/>
            </p:nvSpPr>
            <p:spPr bwMode="auto">
              <a:xfrm>
                <a:off x="2299717" y="1246770"/>
                <a:ext cx="4544566" cy="2945629"/>
              </a:xfrm>
              <a:prstGeom prst="roundRect">
                <a:avLst>
                  <a:gd name="adj" fmla="val 981"/>
                </a:avLst>
              </a:prstGeom>
              <a:solidFill>
                <a:srgbClr val="474747"/>
              </a:solidFill>
              <a:ln>
                <a:noFill/>
              </a:ln>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61" name="Rectangle 2">
                <a:extLst>
                  <a:ext uri="{FF2B5EF4-FFF2-40B4-BE49-F238E27FC236}">
                    <a16:creationId xmlns:a16="http://schemas.microsoft.com/office/drawing/2014/main" id="{3FE2EB49-9441-4D3D-B347-A9DEE3B1C031}"/>
                  </a:ext>
                </a:extLst>
              </p:cNvPr>
              <p:cNvSpPr>
                <a:spLocks/>
              </p:cNvSpPr>
              <p:nvPr/>
            </p:nvSpPr>
            <p:spPr bwMode="auto">
              <a:xfrm>
                <a:off x="2299717" y="1467277"/>
                <a:ext cx="4544566" cy="210486"/>
              </a:xfrm>
              <a:prstGeom prst="rect">
                <a:avLst/>
              </a:prstGeom>
              <a:solidFill>
                <a:srgbClr val="D7D7D7"/>
              </a:solidFill>
              <a:ln w="25400">
                <a:no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62" name="AutoShape 3">
                <a:extLst>
                  <a:ext uri="{FF2B5EF4-FFF2-40B4-BE49-F238E27FC236}">
                    <a16:creationId xmlns:a16="http://schemas.microsoft.com/office/drawing/2014/main" id="{1BD8F238-18F0-47FC-B51F-DC8A6A102AFB}"/>
                  </a:ext>
                </a:extLst>
              </p:cNvPr>
              <p:cNvSpPr>
                <a:spLocks/>
              </p:cNvSpPr>
              <p:nvPr/>
            </p:nvSpPr>
            <p:spPr bwMode="auto">
              <a:xfrm>
                <a:off x="2980564" y="1303567"/>
                <a:ext cx="1817826" cy="374196"/>
              </a:xfrm>
              <a:prstGeom prst="roundRect">
                <a:avLst>
                  <a:gd name="adj" fmla="val 11986"/>
                </a:avLst>
              </a:prstGeom>
              <a:solidFill>
                <a:srgbClr val="D7D7D7"/>
              </a:solidFill>
              <a:ln w="25400">
                <a:no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63" name="Oval 4">
                <a:extLst>
                  <a:ext uri="{FF2B5EF4-FFF2-40B4-BE49-F238E27FC236}">
                    <a16:creationId xmlns:a16="http://schemas.microsoft.com/office/drawing/2014/main" id="{9ECA0CFC-3A66-48E8-A1B7-4FF80A8DAD01}"/>
                  </a:ext>
                </a:extLst>
              </p:cNvPr>
              <p:cNvSpPr>
                <a:spLocks/>
              </p:cNvSpPr>
              <p:nvPr/>
            </p:nvSpPr>
            <p:spPr bwMode="auto">
              <a:xfrm>
                <a:off x="2380211" y="1326954"/>
                <a:ext cx="64144" cy="634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64" name="Oval 5">
                <a:extLst>
                  <a:ext uri="{FF2B5EF4-FFF2-40B4-BE49-F238E27FC236}">
                    <a16:creationId xmlns:a16="http://schemas.microsoft.com/office/drawing/2014/main" id="{424CE2BB-DA52-497C-965A-5352AE2EB708}"/>
                  </a:ext>
                </a:extLst>
              </p:cNvPr>
              <p:cNvSpPr>
                <a:spLocks/>
              </p:cNvSpPr>
              <p:nvPr/>
            </p:nvSpPr>
            <p:spPr bwMode="auto">
              <a:xfrm>
                <a:off x="2493657" y="1326818"/>
                <a:ext cx="64430" cy="63778"/>
              </a:xfrm>
              <a:prstGeom prst="ellipse">
                <a:avLst/>
              </a:prstGeom>
              <a:solidFill>
                <a:schemeClr val="accent3"/>
              </a:solidFill>
              <a:ln w="25400" cap="flat">
                <a:noFill/>
                <a:prstDash val="solid"/>
                <a:miter lim="800000"/>
                <a:headEnd type="none" w="med" len="med"/>
                <a:tailEnd type="none" w="med" len="me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65" name="Oval 6">
                <a:extLst>
                  <a:ext uri="{FF2B5EF4-FFF2-40B4-BE49-F238E27FC236}">
                    <a16:creationId xmlns:a16="http://schemas.microsoft.com/office/drawing/2014/main" id="{2D60AFB4-FF32-4A8E-99F4-A2FB35D38219}"/>
                  </a:ext>
                </a:extLst>
              </p:cNvPr>
              <p:cNvSpPr>
                <a:spLocks/>
              </p:cNvSpPr>
              <p:nvPr/>
            </p:nvSpPr>
            <p:spPr bwMode="auto">
              <a:xfrm>
                <a:off x="2607548" y="1326818"/>
                <a:ext cx="63779" cy="63778"/>
              </a:xfrm>
              <a:prstGeom prst="ellipse">
                <a:avLst/>
              </a:prstGeom>
              <a:solidFill>
                <a:schemeClr val="bg2"/>
              </a:solidFill>
              <a:ln w="25400" cap="flat">
                <a:noFill/>
                <a:prstDash val="solid"/>
                <a:miter lim="800000"/>
                <a:headEnd type="none" w="med" len="med"/>
                <a:tailEnd type="none" w="med" len="me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66" name="Rectangle 11">
                <a:extLst>
                  <a:ext uri="{FF2B5EF4-FFF2-40B4-BE49-F238E27FC236}">
                    <a16:creationId xmlns:a16="http://schemas.microsoft.com/office/drawing/2014/main" id="{6EDAACC8-08C0-4899-8A57-27B79C573456}"/>
                  </a:ext>
                </a:extLst>
              </p:cNvPr>
              <p:cNvSpPr>
                <a:spLocks/>
              </p:cNvSpPr>
              <p:nvPr/>
            </p:nvSpPr>
            <p:spPr bwMode="auto">
              <a:xfrm>
                <a:off x="3094597" y="1507370"/>
                <a:ext cx="3414294" cy="133641"/>
              </a:xfrm>
              <a:prstGeom prst="rect">
                <a:avLst/>
              </a:prstGeom>
              <a:solidFill>
                <a:srgbClr val="FFFFFF"/>
              </a:solidFill>
              <a:ln w="25400">
                <a:solidFill>
                  <a:srgbClr val="B3B3B3"/>
                </a:solid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67" name="Freeform 9">
                <a:extLst>
                  <a:ext uri="{FF2B5EF4-FFF2-40B4-BE49-F238E27FC236}">
                    <a16:creationId xmlns:a16="http://schemas.microsoft.com/office/drawing/2014/main" id="{30102AD6-FE4C-4790-98F8-ADE0EDCA54DC}"/>
                  </a:ext>
                </a:extLst>
              </p:cNvPr>
              <p:cNvSpPr>
                <a:spLocks/>
              </p:cNvSpPr>
              <p:nvPr/>
            </p:nvSpPr>
            <p:spPr bwMode="auto">
              <a:xfrm rot="18900000">
                <a:off x="4682962" y="1350247"/>
                <a:ext cx="66382" cy="66382"/>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grpSp>
            <p:nvGrpSpPr>
              <p:cNvPr id="68" name="Group 81">
                <a:extLst>
                  <a:ext uri="{FF2B5EF4-FFF2-40B4-BE49-F238E27FC236}">
                    <a16:creationId xmlns:a16="http://schemas.microsoft.com/office/drawing/2014/main" id="{A037A978-2D59-4645-B54B-FCD6583EAABF}"/>
                  </a:ext>
                </a:extLst>
              </p:cNvPr>
              <p:cNvGrpSpPr/>
              <p:nvPr/>
            </p:nvGrpSpPr>
            <p:grpSpPr bwMode="auto">
              <a:xfrm>
                <a:off x="6631799" y="1303567"/>
                <a:ext cx="103909" cy="103454"/>
                <a:chOff x="4763" y="2"/>
                <a:chExt cx="2900362" cy="2898773"/>
              </a:xfrm>
              <a:solidFill>
                <a:schemeClr val="bg1">
                  <a:lumMod val="50000"/>
                </a:schemeClr>
              </a:solidFill>
            </p:grpSpPr>
            <p:sp>
              <p:nvSpPr>
                <p:cNvPr id="70" name="Freeform 13">
                  <a:extLst>
                    <a:ext uri="{FF2B5EF4-FFF2-40B4-BE49-F238E27FC236}">
                      <a16:creationId xmlns:a16="http://schemas.microsoft.com/office/drawing/2014/main" id="{0E2917E0-9EE4-4920-8DC2-5A3FF82F9362}"/>
                    </a:ext>
                  </a:extLst>
                </p:cNvPr>
                <p:cNvSpPr>
                  <a:spLocks/>
                </p:cNvSpPr>
                <p:nvPr/>
              </p:nvSpPr>
              <p:spPr bwMode="auto">
                <a:xfrm>
                  <a:off x="4763" y="2"/>
                  <a:ext cx="727065" cy="722326"/>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1" name="Freeform 14">
                  <a:extLst>
                    <a:ext uri="{FF2B5EF4-FFF2-40B4-BE49-F238E27FC236}">
                      <a16:creationId xmlns:a16="http://schemas.microsoft.com/office/drawing/2014/main" id="{4C65F46B-FDD4-477B-A00A-5644CDDA191E}"/>
                    </a:ext>
                  </a:extLst>
                </p:cNvPr>
                <p:cNvSpPr>
                  <a:spLocks/>
                </p:cNvSpPr>
                <p:nvPr/>
              </p:nvSpPr>
              <p:spPr bwMode="auto">
                <a:xfrm>
                  <a:off x="4763" y="1087427"/>
                  <a:ext cx="727065" cy="722326"/>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2" name="Freeform 15">
                  <a:extLst>
                    <a:ext uri="{FF2B5EF4-FFF2-40B4-BE49-F238E27FC236}">
                      <a16:creationId xmlns:a16="http://schemas.microsoft.com/office/drawing/2014/main" id="{3DE39A7D-1BB5-4EA9-B048-9C5AAA6335C6}"/>
                    </a:ext>
                  </a:extLst>
                </p:cNvPr>
                <p:cNvSpPr>
                  <a:spLocks/>
                </p:cNvSpPr>
                <p:nvPr/>
              </p:nvSpPr>
              <p:spPr bwMode="auto">
                <a:xfrm>
                  <a:off x="4763" y="2171714"/>
                  <a:ext cx="727065" cy="727061"/>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3" name="Freeform 16">
                  <a:extLst>
                    <a:ext uri="{FF2B5EF4-FFF2-40B4-BE49-F238E27FC236}">
                      <a16:creationId xmlns:a16="http://schemas.microsoft.com/office/drawing/2014/main" id="{866BCDA5-9E97-44B5-8B36-0CD27B443EE5}"/>
                    </a:ext>
                  </a:extLst>
                </p:cNvPr>
                <p:cNvSpPr>
                  <a:spLocks/>
                </p:cNvSpPr>
                <p:nvPr/>
              </p:nvSpPr>
              <p:spPr bwMode="auto">
                <a:xfrm>
                  <a:off x="1093798" y="2"/>
                  <a:ext cx="722320"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4" name="Freeform 17">
                  <a:extLst>
                    <a:ext uri="{FF2B5EF4-FFF2-40B4-BE49-F238E27FC236}">
                      <a16:creationId xmlns:a16="http://schemas.microsoft.com/office/drawing/2014/main" id="{F8F82319-F765-4DD6-BD96-3D73DB779552}"/>
                    </a:ext>
                  </a:extLst>
                </p:cNvPr>
                <p:cNvSpPr>
                  <a:spLocks/>
                </p:cNvSpPr>
                <p:nvPr/>
              </p:nvSpPr>
              <p:spPr bwMode="auto">
                <a:xfrm>
                  <a:off x="1093798" y="1087427"/>
                  <a:ext cx="722320"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5" name="Freeform 18">
                  <a:extLst>
                    <a:ext uri="{FF2B5EF4-FFF2-40B4-BE49-F238E27FC236}">
                      <a16:creationId xmlns:a16="http://schemas.microsoft.com/office/drawing/2014/main" id="{91E6239A-3B7D-4DB2-A298-B5D566163200}"/>
                    </a:ext>
                  </a:extLst>
                </p:cNvPr>
                <p:cNvSpPr>
                  <a:spLocks/>
                </p:cNvSpPr>
                <p:nvPr/>
              </p:nvSpPr>
              <p:spPr bwMode="auto">
                <a:xfrm>
                  <a:off x="1093798" y="2171714"/>
                  <a:ext cx="722320" cy="727061"/>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6" name="Freeform 19">
                  <a:extLst>
                    <a:ext uri="{FF2B5EF4-FFF2-40B4-BE49-F238E27FC236}">
                      <a16:creationId xmlns:a16="http://schemas.microsoft.com/office/drawing/2014/main" id="{60A05E95-CB2A-4EDD-8183-5703654718DA}"/>
                    </a:ext>
                  </a:extLst>
                </p:cNvPr>
                <p:cNvSpPr>
                  <a:spLocks/>
                </p:cNvSpPr>
                <p:nvPr/>
              </p:nvSpPr>
              <p:spPr bwMode="auto">
                <a:xfrm>
                  <a:off x="2181214" y="2"/>
                  <a:ext cx="723911"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7" name="Freeform 20">
                  <a:extLst>
                    <a:ext uri="{FF2B5EF4-FFF2-40B4-BE49-F238E27FC236}">
                      <a16:creationId xmlns:a16="http://schemas.microsoft.com/office/drawing/2014/main" id="{D1502400-38A9-473D-AAD8-63E0482B96B6}"/>
                    </a:ext>
                  </a:extLst>
                </p:cNvPr>
                <p:cNvSpPr>
                  <a:spLocks/>
                </p:cNvSpPr>
                <p:nvPr/>
              </p:nvSpPr>
              <p:spPr bwMode="auto">
                <a:xfrm>
                  <a:off x="2181214" y="1087427"/>
                  <a:ext cx="723911"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sp>
              <p:nvSpPr>
                <p:cNvPr id="78" name="Freeform 21">
                  <a:extLst>
                    <a:ext uri="{FF2B5EF4-FFF2-40B4-BE49-F238E27FC236}">
                      <a16:creationId xmlns:a16="http://schemas.microsoft.com/office/drawing/2014/main" id="{37714643-AA4A-4391-9786-1FBD9C69616C}"/>
                    </a:ext>
                  </a:extLst>
                </p:cNvPr>
                <p:cNvSpPr>
                  <a:spLocks/>
                </p:cNvSpPr>
                <p:nvPr/>
              </p:nvSpPr>
              <p:spPr bwMode="auto">
                <a:xfrm>
                  <a:off x="2181214" y="2171714"/>
                  <a:ext cx="723911" cy="727061"/>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69" name="Freeform 25">
                <a:extLst>
                  <a:ext uri="{FF2B5EF4-FFF2-40B4-BE49-F238E27FC236}">
                    <a16:creationId xmlns:a16="http://schemas.microsoft.com/office/drawing/2014/main" id="{79B368C4-45E7-4AB0-97F2-A150E32A900B}"/>
                  </a:ext>
                </a:extLst>
              </p:cNvPr>
              <p:cNvSpPr>
                <a:spLocks/>
              </p:cNvSpPr>
              <p:nvPr/>
            </p:nvSpPr>
            <p:spPr bwMode="auto">
              <a:xfrm rot="5400000">
                <a:off x="6634073" y="1527917"/>
                <a:ext cx="97621" cy="85906"/>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59" name="Freeform 29">
              <a:extLst>
                <a:ext uri="{FF2B5EF4-FFF2-40B4-BE49-F238E27FC236}">
                  <a16:creationId xmlns:a16="http://schemas.microsoft.com/office/drawing/2014/main" id="{B550A677-189A-495B-B93D-58E2D2E48C82}"/>
                </a:ext>
              </a:extLst>
            </p:cNvPr>
            <p:cNvSpPr>
              <a:spLocks noEditPoints="1"/>
            </p:cNvSpPr>
            <p:nvPr/>
          </p:nvSpPr>
          <p:spPr bwMode="auto">
            <a:xfrm>
              <a:off x="3137301" y="1537028"/>
              <a:ext cx="77446" cy="77446"/>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a:lstStyle/>
            <a:p>
              <a:pPr defTabSz="2437790"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42" name="Espace réservé pour une image  10">
            <a:extLst>
              <a:ext uri="{FF2B5EF4-FFF2-40B4-BE49-F238E27FC236}">
                <a16:creationId xmlns:a16="http://schemas.microsoft.com/office/drawing/2014/main" id="{D9DC552E-2C5D-4B68-8DB5-A401A27741A6}"/>
              </a:ext>
            </a:extLst>
          </p:cNvPr>
          <p:cNvSpPr>
            <a:spLocks noGrp="1"/>
          </p:cNvSpPr>
          <p:nvPr>
            <p:ph type="pic" sz="quarter" idx="34" hasCustomPrompt="1"/>
          </p:nvPr>
        </p:nvSpPr>
        <p:spPr bwMode="gray">
          <a:xfrm>
            <a:off x="2943488" y="2265999"/>
            <a:ext cx="6305024" cy="3492865"/>
          </a:xfrm>
          <a:prstGeom prst="rect">
            <a:avLst/>
          </a:prstGeom>
          <a:no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sp>
        <p:nvSpPr>
          <p:cNvPr id="3" name="Titre 2">
            <a:extLst>
              <a:ext uri="{FF2B5EF4-FFF2-40B4-BE49-F238E27FC236}">
                <a16:creationId xmlns:a16="http://schemas.microsoft.com/office/drawing/2014/main" id="{24A69BB7-7D61-4E57-A64A-BA728259F015}"/>
              </a:ext>
            </a:extLst>
          </p:cNvPr>
          <p:cNvSpPr>
            <a:spLocks noGrp="1"/>
          </p:cNvSpPr>
          <p:nvPr>
            <p:ph type="title" hasCustomPrompt="1"/>
          </p:nvPr>
        </p:nvSpPr>
        <p:spPr/>
        <p:txBody>
          <a:bodyPr/>
          <a:lstStyle>
            <a:lvl1pPr algn="ctr">
              <a:defRPr>
                <a:solidFill>
                  <a:schemeClr val="accent6"/>
                </a:solidFill>
              </a:defRPr>
            </a:lvl1pPr>
          </a:lstStyle>
          <a:p>
            <a:r>
              <a:rPr lang="fr-FR" noProof="0"/>
              <a:t>Titre</a:t>
            </a:r>
            <a:endParaRPr lang="fr-FR"/>
          </a:p>
        </p:txBody>
      </p:sp>
      <p:sp>
        <p:nvSpPr>
          <p:cNvPr id="91" name="Espace réservé du texte 5">
            <a:extLst>
              <a:ext uri="{FF2B5EF4-FFF2-40B4-BE49-F238E27FC236}">
                <a16:creationId xmlns:a16="http://schemas.microsoft.com/office/drawing/2014/main" id="{E5E8E86B-0B67-4583-A6A4-56D15B757245}"/>
              </a:ext>
            </a:extLst>
          </p:cNvPr>
          <p:cNvSpPr>
            <a:spLocks noGrp="1"/>
          </p:cNvSpPr>
          <p:nvPr>
            <p:ph type="body" sz="quarter" idx="36"/>
          </p:nvPr>
        </p:nvSpPr>
        <p:spPr>
          <a:xfrm>
            <a:off x="711733" y="1636927"/>
            <a:ext cx="1802729" cy="3748616"/>
          </a:xfrm>
        </p:spPr>
        <p:txBody>
          <a:bodyPr>
            <a:normAutofit/>
          </a:bodyPr>
          <a:lstStyle>
            <a:lvl1pPr>
              <a:defRPr sz="1467">
                <a:solidFill>
                  <a:schemeClr val="accent6"/>
                </a:solidFill>
              </a:defRPr>
            </a:lvl1pPr>
            <a:lvl2pPr>
              <a:defRPr sz="1333"/>
            </a:lvl2pPr>
            <a:lvl3pPr>
              <a:defRPr sz="1333"/>
            </a:lvl3pPr>
            <a:lvl4pPr>
              <a:defRPr sz="1200"/>
            </a:lvl4pPr>
            <a:lvl5pPr>
              <a:defRPr sz="1067"/>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41" name="Groupe 40"/>
          <p:cNvGrpSpPr/>
          <p:nvPr userDrawn="1"/>
        </p:nvGrpSpPr>
        <p:grpSpPr>
          <a:xfrm>
            <a:off x="2228480" y="1534160"/>
            <a:ext cx="7735040" cy="4679504"/>
            <a:chOff x="539749" y="1874843"/>
            <a:chExt cx="4257277" cy="2173082"/>
          </a:xfrm>
        </p:grpSpPr>
        <p:sp>
          <p:nvSpPr>
            <p:cNvPr id="43" name="Forme libre : forme 80"/>
            <p:cNvSpPr>
              <a:spLocks/>
            </p:cNvSpPr>
            <p:nvPr userDrawn="1"/>
          </p:nvSpPr>
          <p:spPr>
            <a:xfrm>
              <a:off x="855765" y="1874843"/>
              <a:ext cx="3625245" cy="2039200"/>
            </a:xfrm>
            <a:custGeom>
              <a:avLst/>
              <a:gdLst>
                <a:gd name="connsiteX0" fmla="*/ 92975 w 3625245"/>
                <a:gd name="connsiteY0" fmla="*/ 79650 h 2039200"/>
                <a:gd name="connsiteX1" fmla="*/ 82203 w 3625245"/>
                <a:gd name="connsiteY1" fmla="*/ 90422 h 2039200"/>
                <a:gd name="connsiteX2" fmla="*/ 82203 w 3625245"/>
                <a:gd name="connsiteY2" fmla="*/ 1948777 h 2039200"/>
                <a:gd name="connsiteX3" fmla="*/ 92975 w 3625245"/>
                <a:gd name="connsiteY3" fmla="*/ 1959549 h 2039200"/>
                <a:gd name="connsiteX4" fmla="*/ 3532271 w 3625245"/>
                <a:gd name="connsiteY4" fmla="*/ 1959549 h 2039200"/>
                <a:gd name="connsiteX5" fmla="*/ 3543043 w 3625245"/>
                <a:gd name="connsiteY5" fmla="*/ 1948777 h 2039200"/>
                <a:gd name="connsiteX6" fmla="*/ 3543043 w 3625245"/>
                <a:gd name="connsiteY6" fmla="*/ 90422 h 2039200"/>
                <a:gd name="connsiteX7" fmla="*/ 3532271 w 3625245"/>
                <a:gd name="connsiteY7" fmla="*/ 79650 h 2039200"/>
                <a:gd name="connsiteX8" fmla="*/ 69781 w 3625245"/>
                <a:gd name="connsiteY8" fmla="*/ 0 h 2039200"/>
                <a:gd name="connsiteX9" fmla="*/ 3555464 w 3625245"/>
                <a:gd name="connsiteY9" fmla="*/ 0 h 2039200"/>
                <a:gd name="connsiteX10" fmla="*/ 3625245 w 3625245"/>
                <a:gd name="connsiteY10" fmla="*/ 69781 h 2039200"/>
                <a:gd name="connsiteX11" fmla="*/ 3625245 w 3625245"/>
                <a:gd name="connsiteY11" fmla="*/ 1969419 h 2039200"/>
                <a:gd name="connsiteX12" fmla="*/ 3555464 w 3625245"/>
                <a:gd name="connsiteY12" fmla="*/ 2039200 h 2039200"/>
                <a:gd name="connsiteX13" fmla="*/ 69781 w 3625245"/>
                <a:gd name="connsiteY13" fmla="*/ 2039200 h 2039200"/>
                <a:gd name="connsiteX14" fmla="*/ 0 w 3625245"/>
                <a:gd name="connsiteY14" fmla="*/ 1969419 h 2039200"/>
                <a:gd name="connsiteX15" fmla="*/ 0 w 3625245"/>
                <a:gd name="connsiteY15" fmla="*/ 69781 h 2039200"/>
                <a:gd name="connsiteX16" fmla="*/ 69781 w 3625245"/>
                <a:gd name="connsiteY16" fmla="*/ 0 h 20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5245" h="2039200">
                  <a:moveTo>
                    <a:pt x="92975" y="79650"/>
                  </a:moveTo>
                  <a:cubicBezTo>
                    <a:pt x="87026" y="79650"/>
                    <a:pt x="82203" y="84473"/>
                    <a:pt x="82203" y="90422"/>
                  </a:cubicBezTo>
                  <a:lnTo>
                    <a:pt x="82203" y="1948777"/>
                  </a:lnTo>
                  <a:cubicBezTo>
                    <a:pt x="82203" y="1954726"/>
                    <a:pt x="87026" y="1959549"/>
                    <a:pt x="92975" y="1959549"/>
                  </a:cubicBezTo>
                  <a:lnTo>
                    <a:pt x="3532271" y="1959549"/>
                  </a:lnTo>
                  <a:cubicBezTo>
                    <a:pt x="3538220" y="1959549"/>
                    <a:pt x="3543043" y="1954726"/>
                    <a:pt x="3543043" y="1948777"/>
                  </a:cubicBezTo>
                  <a:lnTo>
                    <a:pt x="3543043" y="90422"/>
                  </a:lnTo>
                  <a:cubicBezTo>
                    <a:pt x="3543043" y="84473"/>
                    <a:pt x="3538220" y="79650"/>
                    <a:pt x="3532271" y="79650"/>
                  </a:cubicBezTo>
                  <a:close/>
                  <a:moveTo>
                    <a:pt x="69781" y="0"/>
                  </a:moveTo>
                  <a:lnTo>
                    <a:pt x="3555464" y="0"/>
                  </a:lnTo>
                  <a:cubicBezTo>
                    <a:pt x="3594003" y="0"/>
                    <a:pt x="3625245" y="31242"/>
                    <a:pt x="3625245" y="69781"/>
                  </a:cubicBezTo>
                  <a:lnTo>
                    <a:pt x="3625245" y="1969419"/>
                  </a:lnTo>
                  <a:cubicBezTo>
                    <a:pt x="3625245" y="2007958"/>
                    <a:pt x="3594003" y="2039200"/>
                    <a:pt x="3555464" y="2039200"/>
                  </a:cubicBezTo>
                  <a:lnTo>
                    <a:pt x="69781" y="2039200"/>
                  </a:lnTo>
                  <a:cubicBezTo>
                    <a:pt x="31242" y="2039200"/>
                    <a:pt x="0" y="2007958"/>
                    <a:pt x="0" y="1969419"/>
                  </a:cubicBezTo>
                  <a:lnTo>
                    <a:pt x="0" y="69781"/>
                  </a:lnTo>
                  <a:cubicBezTo>
                    <a:pt x="0" y="31242"/>
                    <a:pt x="31242" y="0"/>
                    <a:pt x="69781" y="0"/>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chemeClr val="tx1"/>
                </a:solidFill>
              </a:endParaRPr>
            </a:p>
          </p:txBody>
        </p:sp>
        <p:grpSp>
          <p:nvGrpSpPr>
            <p:cNvPr id="44" name="Groupe 43"/>
            <p:cNvGrpSpPr/>
            <p:nvPr userDrawn="1"/>
          </p:nvGrpSpPr>
          <p:grpSpPr>
            <a:xfrm>
              <a:off x="539749" y="3836723"/>
              <a:ext cx="4257277" cy="211202"/>
              <a:chOff x="539749" y="3836723"/>
              <a:chExt cx="4257277" cy="211202"/>
            </a:xfrm>
          </p:grpSpPr>
          <p:sp>
            <p:nvSpPr>
              <p:cNvPr id="45" name="Rectangle 44"/>
              <p:cNvSpPr/>
              <p:nvPr/>
            </p:nvSpPr>
            <p:spPr>
              <a:xfrm>
                <a:off x="855765" y="3836723"/>
                <a:ext cx="3625245" cy="77320"/>
              </a:xfrm>
              <a:prstGeom prst="rect">
                <a:avLst/>
              </a:prstGeom>
              <a:solidFill>
                <a:srgbClr val="2B2B2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l"/>
                <a:endParaRPr lang="fr-FR" sz="1333"/>
              </a:p>
            </p:txBody>
          </p:sp>
          <p:grpSp>
            <p:nvGrpSpPr>
              <p:cNvPr id="46" name="Groupe 45"/>
              <p:cNvGrpSpPr/>
              <p:nvPr/>
            </p:nvGrpSpPr>
            <p:grpSpPr>
              <a:xfrm>
                <a:off x="539749" y="3907217"/>
                <a:ext cx="4257277" cy="140708"/>
                <a:chOff x="1863556" y="4186083"/>
                <a:chExt cx="3222794" cy="152185"/>
              </a:xfrm>
            </p:grpSpPr>
            <p:sp>
              <p:nvSpPr>
                <p:cNvPr id="51" name="Freeform 27"/>
                <p:cNvSpPr>
                  <a:spLocks/>
                </p:cNvSpPr>
                <p:nvPr/>
              </p:nvSpPr>
              <p:spPr bwMode="auto">
                <a:xfrm>
                  <a:off x="1863556" y="4186083"/>
                  <a:ext cx="3222794" cy="81689"/>
                </a:xfrm>
                <a:custGeom>
                  <a:avLst/>
                  <a:gdLst>
                    <a:gd name="T0" fmla="*/ 2784 w 2784"/>
                    <a:gd name="T1" fmla="*/ 54 h 69"/>
                    <a:gd name="T2" fmla="*/ 2784 w 2784"/>
                    <a:gd name="T3" fmla="*/ 0 h 69"/>
                    <a:gd name="T4" fmla="*/ 0 w 2784"/>
                    <a:gd name="T5" fmla="*/ 0 h 69"/>
                    <a:gd name="T6" fmla="*/ 0 w 2784"/>
                    <a:gd name="T7" fmla="*/ 54 h 69"/>
                    <a:gd name="T8" fmla="*/ 2 w 2784"/>
                    <a:gd name="T9" fmla="*/ 69 h 69"/>
                    <a:gd name="T10" fmla="*/ 2782 w 2784"/>
                    <a:gd name="T11" fmla="*/ 69 h 69"/>
                    <a:gd name="T12" fmla="*/ 2784 w 2784"/>
                    <a:gd name="T13" fmla="*/ 54 h 69"/>
                  </a:gdLst>
                  <a:ahLst/>
                  <a:cxnLst>
                    <a:cxn ang="0">
                      <a:pos x="T0" y="T1"/>
                    </a:cxn>
                    <a:cxn ang="0">
                      <a:pos x="T2" y="T3"/>
                    </a:cxn>
                    <a:cxn ang="0">
                      <a:pos x="T4" y="T5"/>
                    </a:cxn>
                    <a:cxn ang="0">
                      <a:pos x="T6" y="T7"/>
                    </a:cxn>
                    <a:cxn ang="0">
                      <a:pos x="T8" y="T9"/>
                    </a:cxn>
                    <a:cxn ang="0">
                      <a:pos x="T10" y="T11"/>
                    </a:cxn>
                    <a:cxn ang="0">
                      <a:pos x="T12" y="T13"/>
                    </a:cxn>
                  </a:cxnLst>
                  <a:rect l="0" t="0" r="r" b="b"/>
                  <a:pathLst>
                    <a:path w="2784" h="69">
                      <a:moveTo>
                        <a:pt x="2784" y="54"/>
                      </a:moveTo>
                      <a:cubicBezTo>
                        <a:pt x="2784" y="24"/>
                        <a:pt x="2784" y="38"/>
                        <a:pt x="2784" y="0"/>
                      </a:cubicBezTo>
                      <a:cubicBezTo>
                        <a:pt x="0" y="0"/>
                        <a:pt x="0" y="0"/>
                        <a:pt x="0" y="0"/>
                      </a:cubicBezTo>
                      <a:cubicBezTo>
                        <a:pt x="0" y="24"/>
                        <a:pt x="0" y="24"/>
                        <a:pt x="0" y="54"/>
                      </a:cubicBezTo>
                      <a:cubicBezTo>
                        <a:pt x="0" y="59"/>
                        <a:pt x="1" y="64"/>
                        <a:pt x="2" y="69"/>
                      </a:cubicBezTo>
                      <a:cubicBezTo>
                        <a:pt x="2782" y="69"/>
                        <a:pt x="2782" y="69"/>
                        <a:pt x="2782" y="69"/>
                      </a:cubicBezTo>
                      <a:cubicBezTo>
                        <a:pt x="2783" y="64"/>
                        <a:pt x="2784" y="59"/>
                        <a:pt x="2784" y="54"/>
                      </a:cubicBezTo>
                      <a:close/>
                    </a:path>
                  </a:pathLst>
                </a:custGeom>
                <a:gradFill flip="none" rotWithShape="1">
                  <a:gsLst>
                    <a:gs pos="100000">
                      <a:schemeClr val="bg1">
                        <a:lumMod val="85000"/>
                      </a:schemeClr>
                    </a:gs>
                    <a:gs pos="0">
                      <a:schemeClr val="bg1">
                        <a:lumMod val="85000"/>
                      </a:schemeClr>
                    </a:gs>
                    <a:gs pos="53000">
                      <a:srgbClr val="DEDEDE">
                        <a:shade val="67500"/>
                        <a:satMod val="115000"/>
                        <a:lumMod val="22000"/>
                        <a:lumOff val="78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52" name="Freeform 28"/>
                <p:cNvSpPr>
                  <a:spLocks/>
                </p:cNvSpPr>
                <p:nvPr/>
              </p:nvSpPr>
              <p:spPr bwMode="auto">
                <a:xfrm>
                  <a:off x="1865794" y="4267770"/>
                  <a:ext cx="3219437" cy="70498"/>
                </a:xfrm>
                <a:custGeom>
                  <a:avLst/>
                  <a:gdLst>
                    <a:gd name="T0" fmla="*/ 0 w 2781"/>
                    <a:gd name="T1" fmla="*/ 0 h 60"/>
                    <a:gd name="T2" fmla="*/ 118 w 2781"/>
                    <a:gd name="T3" fmla="*/ 60 h 60"/>
                    <a:gd name="T4" fmla="*/ 2683 w 2781"/>
                    <a:gd name="T5" fmla="*/ 59 h 60"/>
                    <a:gd name="T6" fmla="*/ 2781 w 2781"/>
                    <a:gd name="T7" fmla="*/ 0 h 60"/>
                    <a:gd name="T8" fmla="*/ 0 w 2781"/>
                    <a:gd name="T9" fmla="*/ 0 h 60"/>
                  </a:gdLst>
                  <a:ahLst/>
                  <a:cxnLst>
                    <a:cxn ang="0">
                      <a:pos x="T0" y="T1"/>
                    </a:cxn>
                    <a:cxn ang="0">
                      <a:pos x="T2" y="T3"/>
                    </a:cxn>
                    <a:cxn ang="0">
                      <a:pos x="T4" y="T5"/>
                    </a:cxn>
                    <a:cxn ang="0">
                      <a:pos x="T6" y="T7"/>
                    </a:cxn>
                    <a:cxn ang="0">
                      <a:pos x="T8" y="T9"/>
                    </a:cxn>
                  </a:cxnLst>
                  <a:rect l="0" t="0" r="r" b="b"/>
                  <a:pathLst>
                    <a:path w="2781" h="60">
                      <a:moveTo>
                        <a:pt x="0" y="0"/>
                      </a:moveTo>
                      <a:cubicBezTo>
                        <a:pt x="7" y="31"/>
                        <a:pt x="92" y="60"/>
                        <a:pt x="118" y="60"/>
                      </a:cubicBezTo>
                      <a:cubicBezTo>
                        <a:pt x="2683" y="59"/>
                        <a:pt x="2683" y="59"/>
                        <a:pt x="2683" y="59"/>
                      </a:cubicBezTo>
                      <a:cubicBezTo>
                        <a:pt x="2709" y="59"/>
                        <a:pt x="2775" y="31"/>
                        <a:pt x="2781" y="0"/>
                      </a:cubicBezTo>
                      <a:lnTo>
                        <a:pt x="0" y="0"/>
                      </a:lnTo>
                      <a:close/>
                    </a:path>
                  </a:pathLst>
                </a:custGeom>
                <a:gradFill flip="none" rotWithShape="1">
                  <a:gsLst>
                    <a:gs pos="0">
                      <a:srgbClr val="DEDEDE">
                        <a:shade val="30000"/>
                        <a:satMod val="115000"/>
                      </a:srgbClr>
                    </a:gs>
                    <a:gs pos="50000">
                      <a:srgbClr val="DEDEDE">
                        <a:shade val="67500"/>
                        <a:satMod val="115000"/>
                      </a:srgbClr>
                    </a:gs>
                    <a:gs pos="100000">
                      <a:srgbClr val="DEDEDE">
                        <a:shade val="100000"/>
                        <a:satMod val="115000"/>
                      </a:srgbClr>
                    </a:gs>
                  </a:gsLst>
                  <a:lin ang="16200000" scaled="1"/>
                  <a:tileRect/>
                </a:gra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47" name="Freeform 29"/>
              <p:cNvSpPr>
                <a:spLocks/>
              </p:cNvSpPr>
              <p:nvPr/>
            </p:nvSpPr>
            <p:spPr bwMode="auto">
              <a:xfrm>
                <a:off x="3278893" y="3930834"/>
                <a:ext cx="1319313" cy="35478"/>
              </a:xfrm>
              <a:custGeom>
                <a:avLst/>
                <a:gdLst>
                  <a:gd name="T0" fmla="*/ 863 w 863"/>
                  <a:gd name="T1" fmla="*/ 11 h 23"/>
                  <a:gd name="T2" fmla="*/ 853 w 863"/>
                  <a:gd name="T3" fmla="*/ 23 h 23"/>
                  <a:gd name="T4" fmla="*/ 10 w 863"/>
                  <a:gd name="T5" fmla="*/ 23 h 23"/>
                  <a:gd name="T6" fmla="*/ 0 w 863"/>
                  <a:gd name="T7" fmla="*/ 11 h 23"/>
                  <a:gd name="T8" fmla="*/ 0 w 863"/>
                  <a:gd name="T9" fmla="*/ 11 h 23"/>
                  <a:gd name="T10" fmla="*/ 10 w 863"/>
                  <a:gd name="T11" fmla="*/ 0 h 23"/>
                  <a:gd name="T12" fmla="*/ 853 w 863"/>
                  <a:gd name="T13" fmla="*/ 0 h 23"/>
                  <a:gd name="T14" fmla="*/ 863 w 863"/>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23">
                    <a:moveTo>
                      <a:pt x="863" y="11"/>
                    </a:moveTo>
                    <a:cubicBezTo>
                      <a:pt x="863" y="18"/>
                      <a:pt x="858" y="23"/>
                      <a:pt x="853" y="23"/>
                    </a:cubicBezTo>
                    <a:cubicBezTo>
                      <a:pt x="10" y="23"/>
                      <a:pt x="10" y="23"/>
                      <a:pt x="10" y="23"/>
                    </a:cubicBezTo>
                    <a:cubicBezTo>
                      <a:pt x="4" y="23"/>
                      <a:pt x="0" y="18"/>
                      <a:pt x="0" y="11"/>
                    </a:cubicBezTo>
                    <a:cubicBezTo>
                      <a:pt x="0" y="11"/>
                      <a:pt x="0" y="11"/>
                      <a:pt x="0" y="11"/>
                    </a:cubicBezTo>
                    <a:cubicBezTo>
                      <a:pt x="0" y="5"/>
                      <a:pt x="4" y="0"/>
                      <a:pt x="10" y="0"/>
                    </a:cubicBezTo>
                    <a:cubicBezTo>
                      <a:pt x="853" y="0"/>
                      <a:pt x="853" y="0"/>
                      <a:pt x="853" y="0"/>
                    </a:cubicBezTo>
                    <a:cubicBezTo>
                      <a:pt x="858" y="0"/>
                      <a:pt x="863" y="5"/>
                      <a:pt x="863" y="1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48" name="Oval 30"/>
              <p:cNvSpPr>
                <a:spLocks noChangeArrowheads="1"/>
              </p:cNvSpPr>
              <p:nvPr/>
            </p:nvSpPr>
            <p:spPr bwMode="auto">
              <a:xfrm>
                <a:off x="743004" y="3933790"/>
                <a:ext cx="38434"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49" name="Oval 31"/>
              <p:cNvSpPr>
                <a:spLocks noChangeArrowheads="1"/>
              </p:cNvSpPr>
              <p:nvPr/>
            </p:nvSpPr>
            <p:spPr bwMode="auto">
              <a:xfrm>
                <a:off x="828742" y="3933790"/>
                <a:ext cx="36956"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50" name="Oval 32"/>
              <p:cNvSpPr>
                <a:spLocks noChangeArrowheads="1"/>
              </p:cNvSpPr>
              <p:nvPr/>
            </p:nvSpPr>
            <p:spPr bwMode="auto">
              <a:xfrm>
                <a:off x="913000" y="3933790"/>
                <a:ext cx="38434" cy="36956"/>
              </a:xfrm>
              <a:prstGeom prst="ellipse">
                <a:avLst/>
              </a:pr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53" name="Groupe 52"/>
          <p:cNvGrpSpPr/>
          <p:nvPr userDrawn="1"/>
        </p:nvGrpSpPr>
        <p:grpSpPr>
          <a:xfrm>
            <a:off x="2943488" y="1683612"/>
            <a:ext cx="6305024" cy="4086696"/>
            <a:chOff x="2299717" y="1246770"/>
            <a:chExt cx="4544566" cy="2945629"/>
          </a:xfrm>
        </p:grpSpPr>
        <p:grpSp>
          <p:nvGrpSpPr>
            <p:cNvPr id="54" name="Groupe 53"/>
            <p:cNvGrpSpPr/>
            <p:nvPr userDrawn="1"/>
          </p:nvGrpSpPr>
          <p:grpSpPr>
            <a:xfrm>
              <a:off x="2299717" y="1246770"/>
              <a:ext cx="4544566" cy="2945629"/>
              <a:chOff x="2299717" y="1246770"/>
              <a:chExt cx="4544566" cy="2945629"/>
            </a:xfrm>
          </p:grpSpPr>
          <p:sp>
            <p:nvSpPr>
              <p:cNvPr id="56" name="AutoShape 1"/>
              <p:cNvSpPr>
                <a:spLocks/>
              </p:cNvSpPr>
              <p:nvPr userDrawn="1"/>
            </p:nvSpPr>
            <p:spPr bwMode="auto">
              <a:xfrm>
                <a:off x="2299717" y="1246770"/>
                <a:ext cx="4544566" cy="2945629"/>
              </a:xfrm>
              <a:prstGeom prst="roundRect">
                <a:avLst>
                  <a:gd name="adj" fmla="val 981"/>
                </a:avLst>
              </a:prstGeom>
              <a:solidFill>
                <a:srgbClr val="474747"/>
              </a:solidFill>
              <a:ln>
                <a:noFill/>
              </a:ln>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57" name="Rectangle 2"/>
              <p:cNvSpPr>
                <a:spLocks/>
              </p:cNvSpPr>
              <p:nvPr/>
            </p:nvSpPr>
            <p:spPr bwMode="auto">
              <a:xfrm>
                <a:off x="2299717" y="1467277"/>
                <a:ext cx="4544566" cy="210486"/>
              </a:xfrm>
              <a:prstGeom prst="rect">
                <a:avLst/>
              </a:prstGeom>
              <a:solidFill>
                <a:srgbClr val="D7D7D7"/>
              </a:solidFill>
              <a:ln w="25400">
                <a:no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58" name="AutoShape 3"/>
              <p:cNvSpPr>
                <a:spLocks/>
              </p:cNvSpPr>
              <p:nvPr/>
            </p:nvSpPr>
            <p:spPr bwMode="auto">
              <a:xfrm>
                <a:off x="2980564" y="1303567"/>
                <a:ext cx="1817826" cy="374196"/>
              </a:xfrm>
              <a:prstGeom prst="roundRect">
                <a:avLst>
                  <a:gd name="adj" fmla="val 11986"/>
                </a:avLst>
              </a:prstGeom>
              <a:solidFill>
                <a:srgbClr val="D7D7D7"/>
              </a:solidFill>
              <a:ln w="25400">
                <a:no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79" name="Oval 4"/>
              <p:cNvSpPr>
                <a:spLocks/>
              </p:cNvSpPr>
              <p:nvPr/>
            </p:nvSpPr>
            <p:spPr bwMode="auto">
              <a:xfrm>
                <a:off x="2380211" y="1326954"/>
                <a:ext cx="64144" cy="634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92" name="Oval 5"/>
              <p:cNvSpPr>
                <a:spLocks/>
              </p:cNvSpPr>
              <p:nvPr/>
            </p:nvSpPr>
            <p:spPr bwMode="auto">
              <a:xfrm>
                <a:off x="2493657" y="1326818"/>
                <a:ext cx="64430" cy="63778"/>
              </a:xfrm>
              <a:prstGeom prst="ellipse">
                <a:avLst/>
              </a:prstGeom>
              <a:solidFill>
                <a:schemeClr val="accent3"/>
              </a:solidFill>
              <a:ln w="25400" cap="flat">
                <a:noFill/>
                <a:prstDash val="solid"/>
                <a:miter lim="800000"/>
                <a:headEnd type="none" w="med" len="med"/>
                <a:tailEnd type="none" w="med" len="me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93" name="Oval 6"/>
              <p:cNvSpPr>
                <a:spLocks/>
              </p:cNvSpPr>
              <p:nvPr/>
            </p:nvSpPr>
            <p:spPr bwMode="auto">
              <a:xfrm>
                <a:off x="2607548" y="1326818"/>
                <a:ext cx="63779" cy="63778"/>
              </a:xfrm>
              <a:prstGeom prst="ellipse">
                <a:avLst/>
              </a:prstGeom>
              <a:solidFill>
                <a:schemeClr val="bg2"/>
              </a:solidFill>
              <a:ln w="25400" cap="flat">
                <a:noFill/>
                <a:prstDash val="solid"/>
                <a:miter lim="800000"/>
                <a:headEnd type="none" w="med" len="med"/>
                <a:tailEnd type="none" w="med" len="me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eaLnBrk="1" hangingPunct="1">
                  <a:defRPr/>
                </a:pPr>
                <a:endParaRPr lang="id-ID" altLang="fr-FR" sz="4800">
                  <a:latin typeface="Avenir LT Std 45 Book"/>
                  <a:ea typeface="Avenir LT Std 45 Book"/>
                  <a:cs typeface="Avenir LT Std 45 Book"/>
                </a:endParaRPr>
              </a:p>
            </p:txBody>
          </p:sp>
          <p:sp>
            <p:nvSpPr>
              <p:cNvPr id="94" name="Rectangle 11"/>
              <p:cNvSpPr>
                <a:spLocks/>
              </p:cNvSpPr>
              <p:nvPr/>
            </p:nvSpPr>
            <p:spPr bwMode="auto">
              <a:xfrm>
                <a:off x="3094597" y="1507370"/>
                <a:ext cx="3414294" cy="133641"/>
              </a:xfrm>
              <a:prstGeom prst="rect">
                <a:avLst/>
              </a:prstGeom>
              <a:solidFill>
                <a:srgbClr val="FFFFFF"/>
              </a:solidFill>
              <a:ln w="25400">
                <a:solidFill>
                  <a:srgbClr val="B3B3B3"/>
                </a:solidFill>
                <a:miter lim="800000"/>
                <a:headEnd/>
                <a:tailEnd/>
              </a:ln>
            </p:spPr>
            <p:txBody>
              <a:bodyPr lIns="0" tIns="0" rIns="0" bIns="0"/>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endParaRPr lang="id-ID" altLang="fr-FR" sz="4800">
                  <a:latin typeface="Avenir LT Std 45 Book"/>
                  <a:ea typeface="Avenir LT Std 45 Book"/>
                  <a:cs typeface="Avenir LT Std 45 Book"/>
                </a:endParaRPr>
              </a:p>
            </p:txBody>
          </p:sp>
          <p:sp>
            <p:nvSpPr>
              <p:cNvPr id="95" name="Freeform 9"/>
              <p:cNvSpPr>
                <a:spLocks/>
              </p:cNvSpPr>
              <p:nvPr/>
            </p:nvSpPr>
            <p:spPr bwMode="auto">
              <a:xfrm rot="18900000">
                <a:off x="4682962" y="1350247"/>
                <a:ext cx="66382" cy="66382"/>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grpSp>
            <p:nvGrpSpPr>
              <p:cNvPr id="96" name="Group 81"/>
              <p:cNvGrpSpPr/>
              <p:nvPr/>
            </p:nvGrpSpPr>
            <p:grpSpPr bwMode="auto">
              <a:xfrm>
                <a:off x="6631799" y="1303567"/>
                <a:ext cx="103909" cy="103454"/>
                <a:chOff x="4763" y="2"/>
                <a:chExt cx="2900362" cy="2898773"/>
              </a:xfrm>
              <a:solidFill>
                <a:schemeClr val="bg1">
                  <a:lumMod val="50000"/>
                </a:schemeClr>
              </a:solidFill>
            </p:grpSpPr>
            <p:sp>
              <p:nvSpPr>
                <p:cNvPr id="98" name="Freeform 13"/>
                <p:cNvSpPr>
                  <a:spLocks/>
                </p:cNvSpPr>
                <p:nvPr/>
              </p:nvSpPr>
              <p:spPr bwMode="auto">
                <a:xfrm>
                  <a:off x="4763" y="2"/>
                  <a:ext cx="727065" cy="722326"/>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99" name="Freeform 14"/>
                <p:cNvSpPr>
                  <a:spLocks/>
                </p:cNvSpPr>
                <p:nvPr/>
              </p:nvSpPr>
              <p:spPr bwMode="auto">
                <a:xfrm>
                  <a:off x="4763" y="1087427"/>
                  <a:ext cx="727065" cy="722326"/>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0" name="Freeform 15"/>
                <p:cNvSpPr>
                  <a:spLocks/>
                </p:cNvSpPr>
                <p:nvPr/>
              </p:nvSpPr>
              <p:spPr bwMode="auto">
                <a:xfrm>
                  <a:off x="4763" y="2171714"/>
                  <a:ext cx="727065" cy="727061"/>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1" name="Freeform 16"/>
                <p:cNvSpPr>
                  <a:spLocks/>
                </p:cNvSpPr>
                <p:nvPr/>
              </p:nvSpPr>
              <p:spPr bwMode="auto">
                <a:xfrm>
                  <a:off x="1093798" y="2"/>
                  <a:ext cx="722320"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2" name="Freeform 17"/>
                <p:cNvSpPr>
                  <a:spLocks/>
                </p:cNvSpPr>
                <p:nvPr/>
              </p:nvSpPr>
              <p:spPr bwMode="auto">
                <a:xfrm>
                  <a:off x="1093798" y="1087427"/>
                  <a:ext cx="722320"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3" name="Freeform 18"/>
                <p:cNvSpPr>
                  <a:spLocks/>
                </p:cNvSpPr>
                <p:nvPr/>
              </p:nvSpPr>
              <p:spPr bwMode="auto">
                <a:xfrm>
                  <a:off x="1093798" y="2171714"/>
                  <a:ext cx="722320" cy="727061"/>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4" name="Freeform 19"/>
                <p:cNvSpPr>
                  <a:spLocks/>
                </p:cNvSpPr>
                <p:nvPr/>
              </p:nvSpPr>
              <p:spPr bwMode="auto">
                <a:xfrm>
                  <a:off x="2181214" y="2"/>
                  <a:ext cx="723911"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5" name="Freeform 20"/>
                <p:cNvSpPr>
                  <a:spLocks/>
                </p:cNvSpPr>
                <p:nvPr/>
              </p:nvSpPr>
              <p:spPr bwMode="auto">
                <a:xfrm>
                  <a:off x="2181214" y="1087427"/>
                  <a:ext cx="723911" cy="722326"/>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sp>
              <p:nvSpPr>
                <p:cNvPr id="106" name="Freeform 21"/>
                <p:cNvSpPr>
                  <a:spLocks/>
                </p:cNvSpPr>
                <p:nvPr/>
              </p:nvSpPr>
              <p:spPr bwMode="auto">
                <a:xfrm>
                  <a:off x="2181214" y="2171714"/>
                  <a:ext cx="723911" cy="727061"/>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97" name="Freeform 25"/>
              <p:cNvSpPr>
                <a:spLocks/>
              </p:cNvSpPr>
              <p:nvPr/>
            </p:nvSpPr>
            <p:spPr bwMode="auto">
              <a:xfrm rot="5400000">
                <a:off x="6634073" y="1527917"/>
                <a:ext cx="97621" cy="85906"/>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55" name="Freeform 29"/>
            <p:cNvSpPr>
              <a:spLocks noEditPoints="1"/>
            </p:cNvSpPr>
            <p:nvPr userDrawn="1"/>
          </p:nvSpPr>
          <p:spPr bwMode="auto">
            <a:xfrm>
              <a:off x="3137301" y="1537028"/>
              <a:ext cx="77446" cy="77446"/>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a:lstStyle/>
            <a:p>
              <a:pPr defTabSz="2437851" eaLnBrk="1" fontAlgn="auto" hangingPunct="1">
                <a:spcBef>
                  <a:spcPts val="0"/>
                </a:spcBef>
                <a:spcAft>
                  <a:spcPts val="0"/>
                </a:spcAft>
                <a:defRPr/>
              </a:pPr>
              <a:endParaRPr lang="id-ID" sz="2400">
                <a:latin typeface="Avenir LT Std 45 Book" charset="0"/>
                <a:cs typeface="Avenir LT Std 45 Book" charset="0"/>
              </a:endParaRPr>
            </a:p>
          </p:txBody>
        </p:sp>
      </p:grpSp>
      <p:sp>
        <p:nvSpPr>
          <p:cNvPr id="107" name="Espace réservé pour une image  10"/>
          <p:cNvSpPr>
            <a:spLocks noGrp="1"/>
          </p:cNvSpPr>
          <p:nvPr>
            <p:ph type="pic" sz="quarter" idx="34" hasCustomPrompt="1"/>
          </p:nvPr>
        </p:nvSpPr>
        <p:spPr bwMode="gray">
          <a:xfrm>
            <a:off x="2943488" y="2265998"/>
            <a:ext cx="6305024" cy="3492865"/>
          </a:xfrm>
          <a:prstGeom prst="rect">
            <a:avLst/>
          </a:prstGeom>
          <a:no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spTree>
    <p:extLst>
      <p:ext uri="{BB962C8B-B14F-4D97-AF65-F5344CB8AC3E}">
        <p14:creationId xmlns:p14="http://schemas.microsoft.com/office/powerpoint/2010/main" val="133242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520ADC7A-34D9-FB47-BD87-5F4C5E73EF97}"/>
              </a:ext>
            </a:extLst>
          </p:cNvPr>
          <p:cNvSpPr/>
          <p:nvPr/>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9" name="Google Shape;86;p14">
            <a:extLst>
              <a:ext uri="{FF2B5EF4-FFF2-40B4-BE49-F238E27FC236}">
                <a16:creationId xmlns:a16="http://schemas.microsoft.com/office/drawing/2014/main" id="{80C9613B-9636-864F-9D61-59B5C40A4E29}"/>
              </a:ext>
            </a:extLst>
          </p:cNvPr>
          <p:cNvSpPr/>
          <p:nvPr/>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2" name="Google Shape;19;p3">
            <a:extLst>
              <a:ext uri="{FF2B5EF4-FFF2-40B4-BE49-F238E27FC236}">
                <a16:creationId xmlns:a16="http://schemas.microsoft.com/office/drawing/2014/main" id="{80EF563B-0A2B-DA49-A1F8-11433E9E9F8C}"/>
              </a:ext>
            </a:extLst>
          </p:cNvPr>
          <p:cNvPicPr preferRelativeResize="0"/>
          <p:nvPr/>
        </p:nvPicPr>
        <p:blipFill>
          <a:blip r:embed="rId2" cstate="email">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5691413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Ecran - 6">
    <p:spTree>
      <p:nvGrpSpPr>
        <p:cNvPr id="1" name=""/>
        <p:cNvGrpSpPr/>
        <p:nvPr/>
      </p:nvGrpSpPr>
      <p:grpSpPr>
        <a:xfrm>
          <a:off x="0" y="0"/>
          <a:ext cx="0" cy="0"/>
          <a:chOff x="0" y="0"/>
          <a:chExt cx="0" cy="0"/>
        </a:xfrm>
      </p:grpSpPr>
      <p:sp>
        <p:nvSpPr>
          <p:cNvPr id="44" name="Espace réservé pour une image  10">
            <a:extLst>
              <a:ext uri="{FF2B5EF4-FFF2-40B4-BE49-F238E27FC236}">
                <a16:creationId xmlns:a16="http://schemas.microsoft.com/office/drawing/2014/main" id="{EA426759-992A-45A9-B8F0-BECD19803CD5}"/>
              </a:ext>
            </a:extLst>
          </p:cNvPr>
          <p:cNvSpPr>
            <a:spLocks noGrp="1" noChangeAspect="1"/>
          </p:cNvSpPr>
          <p:nvPr>
            <p:ph type="pic" sz="quarter" idx="34" hasCustomPrompt="1"/>
          </p:nvPr>
        </p:nvSpPr>
        <p:spPr bwMode="gray">
          <a:xfrm>
            <a:off x="7084414" y="1022708"/>
            <a:ext cx="3535871" cy="4968000"/>
          </a:xfrm>
          <a:prstGeom prst="rect">
            <a:avLst/>
          </a:prstGeom>
          <a:solidFill>
            <a:schemeClr val="bg1">
              <a:lumMod val="95000"/>
            </a:schemeClr>
          </a:solidFill>
        </p:spPr>
        <p:txBody>
          <a:bodyPr lIns="72000" tIns="612000" rIns="72000" anchor="ctr" anchorCtr="0">
            <a:noAutofit/>
          </a:bodyPr>
          <a:lstStyle>
            <a:lvl1pPr algn="ctr">
              <a:defRPr sz="933" b="0" cap="all" baseline="0">
                <a:solidFill>
                  <a:schemeClr val="accent3"/>
                </a:solidFill>
                <a:latin typeface="+mn-lt"/>
              </a:defRPr>
            </a:lvl1pPr>
          </a:lstStyle>
          <a:p>
            <a:r>
              <a:rPr lang="fr-FR"/>
              <a:t>Sélectionner l’icône pour insérer une image</a:t>
            </a:r>
          </a:p>
        </p:txBody>
      </p:sp>
      <p:sp>
        <p:nvSpPr>
          <p:cNvPr id="3" name="Titre 2">
            <a:extLst>
              <a:ext uri="{FF2B5EF4-FFF2-40B4-BE49-F238E27FC236}">
                <a16:creationId xmlns:a16="http://schemas.microsoft.com/office/drawing/2014/main" id="{24A69BB7-7D61-4E57-A64A-BA728259F015}"/>
              </a:ext>
            </a:extLst>
          </p:cNvPr>
          <p:cNvSpPr>
            <a:spLocks noGrp="1"/>
          </p:cNvSpPr>
          <p:nvPr>
            <p:ph type="title" hasCustomPrompt="1"/>
          </p:nvPr>
        </p:nvSpPr>
        <p:spPr>
          <a:xfrm>
            <a:off x="719669" y="111683"/>
            <a:ext cx="5690427" cy="1151924"/>
          </a:xfrm>
        </p:spPr>
        <p:txBody>
          <a:bodyPr/>
          <a:lstStyle>
            <a:lvl1pPr>
              <a:defRPr>
                <a:solidFill>
                  <a:schemeClr val="accent6"/>
                </a:solidFill>
              </a:defRPr>
            </a:lvl1pPr>
          </a:lstStyle>
          <a:p>
            <a:r>
              <a:rPr lang="fr-FR" noProof="0"/>
              <a:t>Titre</a:t>
            </a:r>
            <a:endParaRPr lang="fr-FR"/>
          </a:p>
        </p:txBody>
      </p:sp>
      <p:grpSp>
        <p:nvGrpSpPr>
          <p:cNvPr id="10" name="Groupe 9">
            <a:extLst>
              <a:ext uri="{FF2B5EF4-FFF2-40B4-BE49-F238E27FC236}">
                <a16:creationId xmlns:a16="http://schemas.microsoft.com/office/drawing/2014/main" id="{DDC58069-95FB-47D6-9925-6948C808EDAD}"/>
              </a:ext>
            </a:extLst>
          </p:cNvPr>
          <p:cNvGrpSpPr>
            <a:grpSpLocks noChangeAspect="1"/>
          </p:cNvGrpSpPr>
          <p:nvPr/>
        </p:nvGrpSpPr>
        <p:grpSpPr>
          <a:xfrm>
            <a:off x="6750583" y="447545"/>
            <a:ext cx="4194703" cy="6102755"/>
            <a:chOff x="6408739" y="1240346"/>
            <a:chExt cx="2195511" cy="3194187"/>
          </a:xfrm>
        </p:grpSpPr>
        <p:sp>
          <p:nvSpPr>
            <p:cNvPr id="42" name="Forme libre : forme 41">
              <a:extLst>
                <a:ext uri="{FF2B5EF4-FFF2-40B4-BE49-F238E27FC236}">
                  <a16:creationId xmlns:a16="http://schemas.microsoft.com/office/drawing/2014/main" id="{FFF79F22-9D2B-41BB-971C-4618EF996B33}"/>
                </a:ext>
              </a:extLst>
            </p:cNvPr>
            <p:cNvSpPr>
              <a:spLocks/>
            </p:cNvSpPr>
            <p:nvPr/>
          </p:nvSpPr>
          <p:spPr bwMode="auto">
            <a:xfrm>
              <a:off x="6408739" y="1240346"/>
              <a:ext cx="2195511" cy="3194187"/>
            </a:xfrm>
            <a:custGeom>
              <a:avLst/>
              <a:gdLst>
                <a:gd name="connsiteX0" fmla="*/ 176470 w 2195511"/>
                <a:gd name="connsiteY0" fmla="*/ 302659 h 3194187"/>
                <a:gd name="connsiteX1" fmla="*/ 176470 w 2195511"/>
                <a:gd name="connsiteY1" fmla="*/ 2891528 h 3194187"/>
                <a:gd name="connsiteX2" fmla="*/ 2019043 w 2195511"/>
                <a:gd name="connsiteY2" fmla="*/ 2891528 h 3194187"/>
                <a:gd name="connsiteX3" fmla="*/ 2019043 w 2195511"/>
                <a:gd name="connsiteY3" fmla="*/ 302659 h 3194187"/>
                <a:gd name="connsiteX4" fmla="*/ 176741 w 2195511"/>
                <a:gd name="connsiteY4" fmla="*/ 0 h 3194187"/>
                <a:gd name="connsiteX5" fmla="*/ 2019332 w 2195511"/>
                <a:gd name="connsiteY5" fmla="*/ 0 h 3194187"/>
                <a:gd name="connsiteX6" fmla="*/ 2195511 w 2195511"/>
                <a:gd name="connsiteY6" fmla="*/ 176707 h 3194187"/>
                <a:gd name="connsiteX7" fmla="*/ 2195511 w 2195511"/>
                <a:gd name="connsiteY7" fmla="*/ 3017480 h 3194187"/>
                <a:gd name="connsiteX8" fmla="*/ 2019332 w 2195511"/>
                <a:gd name="connsiteY8" fmla="*/ 3194187 h 3194187"/>
                <a:gd name="connsiteX9" fmla="*/ 176741 w 2195511"/>
                <a:gd name="connsiteY9" fmla="*/ 3194187 h 3194187"/>
                <a:gd name="connsiteX10" fmla="*/ 0 w 2195511"/>
                <a:gd name="connsiteY10" fmla="*/ 3017480 h 3194187"/>
                <a:gd name="connsiteX11" fmla="*/ 0 w 2195511"/>
                <a:gd name="connsiteY11" fmla="*/ 176707 h 3194187"/>
                <a:gd name="connsiteX12" fmla="*/ 176741 w 2195511"/>
                <a:gd name="connsiteY12" fmla="*/ 0 h 319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5511" h="3194187">
                  <a:moveTo>
                    <a:pt x="176470" y="302659"/>
                  </a:moveTo>
                  <a:lnTo>
                    <a:pt x="176470" y="2891528"/>
                  </a:lnTo>
                  <a:lnTo>
                    <a:pt x="2019043" y="2891528"/>
                  </a:lnTo>
                  <a:lnTo>
                    <a:pt x="2019043" y="302659"/>
                  </a:lnTo>
                  <a:close/>
                  <a:moveTo>
                    <a:pt x="176741" y="0"/>
                  </a:moveTo>
                  <a:cubicBezTo>
                    <a:pt x="2019332" y="0"/>
                    <a:pt x="2019332" y="0"/>
                    <a:pt x="2019332" y="0"/>
                  </a:cubicBezTo>
                  <a:cubicBezTo>
                    <a:pt x="2116399" y="0"/>
                    <a:pt x="2195511" y="79097"/>
                    <a:pt x="2195511" y="176707"/>
                  </a:cubicBezTo>
                  <a:cubicBezTo>
                    <a:pt x="2195511" y="3017480"/>
                    <a:pt x="2195511" y="3017480"/>
                    <a:pt x="2195511" y="3017480"/>
                  </a:cubicBezTo>
                  <a:cubicBezTo>
                    <a:pt x="2195511" y="3115090"/>
                    <a:pt x="2116399" y="3194187"/>
                    <a:pt x="2019332" y="3194187"/>
                  </a:cubicBezTo>
                  <a:cubicBezTo>
                    <a:pt x="176741" y="3194187"/>
                    <a:pt x="176741" y="3194187"/>
                    <a:pt x="176741" y="3194187"/>
                  </a:cubicBezTo>
                  <a:cubicBezTo>
                    <a:pt x="79113" y="3194187"/>
                    <a:pt x="0" y="3115090"/>
                    <a:pt x="0" y="3017480"/>
                  </a:cubicBezTo>
                  <a:cubicBezTo>
                    <a:pt x="0" y="176707"/>
                    <a:pt x="0" y="176707"/>
                    <a:pt x="0" y="176707"/>
                  </a:cubicBezTo>
                  <a:cubicBezTo>
                    <a:pt x="0" y="79097"/>
                    <a:pt x="79113" y="0"/>
                    <a:pt x="176741"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fr-FR" sz="2400"/>
            </a:p>
          </p:txBody>
        </p:sp>
        <p:sp>
          <p:nvSpPr>
            <p:cNvPr id="31" name="Freeform 7">
              <a:extLst>
                <a:ext uri="{FF2B5EF4-FFF2-40B4-BE49-F238E27FC236}">
                  <a16:creationId xmlns:a16="http://schemas.microsoft.com/office/drawing/2014/main" id="{C5C2EA47-A82A-4C7F-967D-D2A9D0183686}"/>
                </a:ext>
              </a:extLst>
            </p:cNvPr>
            <p:cNvSpPr>
              <a:spLocks/>
            </p:cNvSpPr>
            <p:nvPr/>
          </p:nvSpPr>
          <p:spPr bwMode="auto">
            <a:xfrm>
              <a:off x="7140741" y="1357227"/>
              <a:ext cx="731508" cy="81827"/>
            </a:xfrm>
            <a:custGeom>
              <a:avLst/>
              <a:gdLst>
                <a:gd name="T0" fmla="*/ 1235 w 1304"/>
                <a:gd name="T1" fmla="*/ 145 h 145"/>
                <a:gd name="T2" fmla="*/ 68 w 1304"/>
                <a:gd name="T3" fmla="*/ 145 h 145"/>
                <a:gd name="T4" fmla="*/ 0 w 1304"/>
                <a:gd name="T5" fmla="*/ 68 h 145"/>
                <a:gd name="T6" fmla="*/ 69 w 1304"/>
                <a:gd name="T7" fmla="*/ 1 h 145"/>
                <a:gd name="T8" fmla="*/ 1236 w 1304"/>
                <a:gd name="T9" fmla="*/ 1 h 145"/>
                <a:gd name="T10" fmla="*/ 1303 w 1304"/>
                <a:gd name="T11" fmla="*/ 77 h 145"/>
                <a:gd name="T12" fmla="*/ 1235 w 1304"/>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1304" h="145">
                  <a:moveTo>
                    <a:pt x="1235" y="145"/>
                  </a:moveTo>
                  <a:cubicBezTo>
                    <a:pt x="68" y="145"/>
                    <a:pt x="68" y="145"/>
                    <a:pt x="68" y="145"/>
                  </a:cubicBezTo>
                  <a:cubicBezTo>
                    <a:pt x="30" y="145"/>
                    <a:pt x="0" y="106"/>
                    <a:pt x="0" y="68"/>
                  </a:cubicBezTo>
                  <a:cubicBezTo>
                    <a:pt x="0" y="31"/>
                    <a:pt x="31" y="0"/>
                    <a:pt x="69" y="1"/>
                  </a:cubicBezTo>
                  <a:cubicBezTo>
                    <a:pt x="1236" y="1"/>
                    <a:pt x="1236" y="1"/>
                    <a:pt x="1236" y="1"/>
                  </a:cubicBezTo>
                  <a:cubicBezTo>
                    <a:pt x="1273" y="1"/>
                    <a:pt x="1304" y="40"/>
                    <a:pt x="1303" y="77"/>
                  </a:cubicBezTo>
                  <a:cubicBezTo>
                    <a:pt x="1303" y="115"/>
                    <a:pt x="1272" y="145"/>
                    <a:pt x="1235" y="1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2" name="Oval 8">
              <a:extLst>
                <a:ext uri="{FF2B5EF4-FFF2-40B4-BE49-F238E27FC236}">
                  <a16:creationId xmlns:a16="http://schemas.microsoft.com/office/drawing/2014/main" id="{DAF3669F-04B0-43A7-ABE6-1C53F7747416}"/>
                </a:ext>
              </a:extLst>
            </p:cNvPr>
            <p:cNvSpPr>
              <a:spLocks noChangeArrowheads="1"/>
            </p:cNvSpPr>
            <p:nvPr/>
          </p:nvSpPr>
          <p:spPr bwMode="auto">
            <a:xfrm>
              <a:off x="7435513" y="4206264"/>
              <a:ext cx="141964" cy="1419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
        <p:nvSpPr>
          <p:cNvPr id="51" name="Espace réservé du texte 5">
            <a:extLst>
              <a:ext uri="{FF2B5EF4-FFF2-40B4-BE49-F238E27FC236}">
                <a16:creationId xmlns:a16="http://schemas.microsoft.com/office/drawing/2014/main" id="{204C73C0-034A-4AD8-A36B-475DCD4F3DEE}"/>
              </a:ext>
            </a:extLst>
          </p:cNvPr>
          <p:cNvSpPr>
            <a:spLocks noGrp="1"/>
          </p:cNvSpPr>
          <p:nvPr>
            <p:ph type="body" sz="quarter" idx="36"/>
          </p:nvPr>
        </p:nvSpPr>
        <p:spPr>
          <a:xfrm>
            <a:off x="711733" y="1919336"/>
            <a:ext cx="1802729" cy="3748616"/>
          </a:xfrm>
        </p:spPr>
        <p:txBody>
          <a:bodyPr>
            <a:normAutofit/>
          </a:bodyPr>
          <a:lstStyle>
            <a:lvl1pPr>
              <a:defRPr sz="1467"/>
            </a:lvl1pPr>
            <a:lvl2pPr>
              <a:defRPr sz="1333"/>
            </a:lvl2pPr>
            <a:lvl3pPr>
              <a:defRPr sz="1333"/>
            </a:lvl3pPr>
            <a:lvl4pPr>
              <a:defRPr sz="1200"/>
            </a:lvl4pPr>
            <a:lvl5pPr>
              <a:defRPr sz="1067"/>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2" name="Espace réservé du texte 5">
            <a:extLst>
              <a:ext uri="{FF2B5EF4-FFF2-40B4-BE49-F238E27FC236}">
                <a16:creationId xmlns:a16="http://schemas.microsoft.com/office/drawing/2014/main" id="{86153197-9D06-438D-A409-16686270AFD2}"/>
              </a:ext>
            </a:extLst>
          </p:cNvPr>
          <p:cNvSpPr>
            <a:spLocks noGrp="1"/>
          </p:cNvSpPr>
          <p:nvPr>
            <p:ph type="body" sz="quarter" idx="37"/>
          </p:nvPr>
        </p:nvSpPr>
        <p:spPr>
          <a:xfrm>
            <a:off x="2658210" y="1919336"/>
            <a:ext cx="1802729" cy="3748616"/>
          </a:xfrm>
        </p:spPr>
        <p:txBody>
          <a:bodyPr>
            <a:normAutofit/>
          </a:bodyPr>
          <a:lstStyle>
            <a:lvl1pPr>
              <a:defRPr sz="1467"/>
            </a:lvl1pPr>
            <a:lvl2pPr>
              <a:defRPr sz="1333"/>
            </a:lvl2pPr>
            <a:lvl3pPr>
              <a:defRPr sz="1333"/>
            </a:lvl3pPr>
            <a:lvl4pPr>
              <a:defRPr sz="1200"/>
            </a:lvl4pPr>
            <a:lvl5pPr>
              <a:defRPr sz="1067"/>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3" name="Espace réservé du texte 5">
            <a:extLst>
              <a:ext uri="{FF2B5EF4-FFF2-40B4-BE49-F238E27FC236}">
                <a16:creationId xmlns:a16="http://schemas.microsoft.com/office/drawing/2014/main" id="{146F461B-1F96-4254-9413-8495FE1A3FC6}"/>
              </a:ext>
            </a:extLst>
          </p:cNvPr>
          <p:cNvSpPr>
            <a:spLocks noGrp="1"/>
          </p:cNvSpPr>
          <p:nvPr>
            <p:ph type="body" sz="quarter" idx="38"/>
          </p:nvPr>
        </p:nvSpPr>
        <p:spPr>
          <a:xfrm>
            <a:off x="4604689" y="1919336"/>
            <a:ext cx="1802729" cy="3748616"/>
          </a:xfrm>
        </p:spPr>
        <p:txBody>
          <a:bodyPr>
            <a:normAutofit/>
          </a:bodyPr>
          <a:lstStyle>
            <a:lvl1pPr>
              <a:defRPr sz="1467"/>
            </a:lvl1pPr>
            <a:lvl2pPr>
              <a:defRPr sz="1333"/>
            </a:lvl2pPr>
            <a:lvl3pPr>
              <a:defRPr sz="1333"/>
            </a:lvl3pPr>
            <a:lvl4pPr>
              <a:defRPr sz="1200"/>
            </a:lvl4pPr>
            <a:lvl5pPr>
              <a:defRPr sz="1067"/>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4" name="Groupe 13"/>
          <p:cNvGrpSpPr>
            <a:grpSpLocks noChangeAspect="1"/>
          </p:cNvGrpSpPr>
          <p:nvPr userDrawn="1"/>
        </p:nvGrpSpPr>
        <p:grpSpPr>
          <a:xfrm>
            <a:off x="6750582" y="447544"/>
            <a:ext cx="4194703" cy="6102755"/>
            <a:chOff x="6408739" y="1240346"/>
            <a:chExt cx="2195511" cy="3194187"/>
          </a:xfrm>
        </p:grpSpPr>
        <p:sp>
          <p:nvSpPr>
            <p:cNvPr id="15" name="Forme libre : forme 41"/>
            <p:cNvSpPr>
              <a:spLocks/>
            </p:cNvSpPr>
            <p:nvPr/>
          </p:nvSpPr>
          <p:spPr bwMode="auto">
            <a:xfrm>
              <a:off x="6408739" y="1240346"/>
              <a:ext cx="2195511" cy="3194187"/>
            </a:xfrm>
            <a:custGeom>
              <a:avLst/>
              <a:gdLst>
                <a:gd name="connsiteX0" fmla="*/ 176470 w 2195511"/>
                <a:gd name="connsiteY0" fmla="*/ 302659 h 3194187"/>
                <a:gd name="connsiteX1" fmla="*/ 176470 w 2195511"/>
                <a:gd name="connsiteY1" fmla="*/ 2891528 h 3194187"/>
                <a:gd name="connsiteX2" fmla="*/ 2019043 w 2195511"/>
                <a:gd name="connsiteY2" fmla="*/ 2891528 h 3194187"/>
                <a:gd name="connsiteX3" fmla="*/ 2019043 w 2195511"/>
                <a:gd name="connsiteY3" fmla="*/ 302659 h 3194187"/>
                <a:gd name="connsiteX4" fmla="*/ 176741 w 2195511"/>
                <a:gd name="connsiteY4" fmla="*/ 0 h 3194187"/>
                <a:gd name="connsiteX5" fmla="*/ 2019332 w 2195511"/>
                <a:gd name="connsiteY5" fmla="*/ 0 h 3194187"/>
                <a:gd name="connsiteX6" fmla="*/ 2195511 w 2195511"/>
                <a:gd name="connsiteY6" fmla="*/ 176707 h 3194187"/>
                <a:gd name="connsiteX7" fmla="*/ 2195511 w 2195511"/>
                <a:gd name="connsiteY7" fmla="*/ 3017480 h 3194187"/>
                <a:gd name="connsiteX8" fmla="*/ 2019332 w 2195511"/>
                <a:gd name="connsiteY8" fmla="*/ 3194187 h 3194187"/>
                <a:gd name="connsiteX9" fmla="*/ 176741 w 2195511"/>
                <a:gd name="connsiteY9" fmla="*/ 3194187 h 3194187"/>
                <a:gd name="connsiteX10" fmla="*/ 0 w 2195511"/>
                <a:gd name="connsiteY10" fmla="*/ 3017480 h 3194187"/>
                <a:gd name="connsiteX11" fmla="*/ 0 w 2195511"/>
                <a:gd name="connsiteY11" fmla="*/ 176707 h 3194187"/>
                <a:gd name="connsiteX12" fmla="*/ 176741 w 2195511"/>
                <a:gd name="connsiteY12" fmla="*/ 0 h 319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5511" h="3194187">
                  <a:moveTo>
                    <a:pt x="176470" y="302659"/>
                  </a:moveTo>
                  <a:lnTo>
                    <a:pt x="176470" y="2891528"/>
                  </a:lnTo>
                  <a:lnTo>
                    <a:pt x="2019043" y="2891528"/>
                  </a:lnTo>
                  <a:lnTo>
                    <a:pt x="2019043" y="302659"/>
                  </a:lnTo>
                  <a:close/>
                  <a:moveTo>
                    <a:pt x="176741" y="0"/>
                  </a:moveTo>
                  <a:cubicBezTo>
                    <a:pt x="2019332" y="0"/>
                    <a:pt x="2019332" y="0"/>
                    <a:pt x="2019332" y="0"/>
                  </a:cubicBezTo>
                  <a:cubicBezTo>
                    <a:pt x="2116399" y="0"/>
                    <a:pt x="2195511" y="79097"/>
                    <a:pt x="2195511" y="176707"/>
                  </a:cubicBezTo>
                  <a:cubicBezTo>
                    <a:pt x="2195511" y="3017480"/>
                    <a:pt x="2195511" y="3017480"/>
                    <a:pt x="2195511" y="3017480"/>
                  </a:cubicBezTo>
                  <a:cubicBezTo>
                    <a:pt x="2195511" y="3115090"/>
                    <a:pt x="2116399" y="3194187"/>
                    <a:pt x="2019332" y="3194187"/>
                  </a:cubicBezTo>
                  <a:cubicBezTo>
                    <a:pt x="176741" y="3194187"/>
                    <a:pt x="176741" y="3194187"/>
                    <a:pt x="176741" y="3194187"/>
                  </a:cubicBezTo>
                  <a:cubicBezTo>
                    <a:pt x="79113" y="3194187"/>
                    <a:pt x="0" y="3115090"/>
                    <a:pt x="0" y="3017480"/>
                  </a:cubicBezTo>
                  <a:cubicBezTo>
                    <a:pt x="0" y="176707"/>
                    <a:pt x="0" y="176707"/>
                    <a:pt x="0" y="176707"/>
                  </a:cubicBezTo>
                  <a:cubicBezTo>
                    <a:pt x="0" y="79097"/>
                    <a:pt x="79113" y="0"/>
                    <a:pt x="176741"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fr-FR" sz="2400"/>
            </a:p>
          </p:txBody>
        </p:sp>
        <p:sp>
          <p:nvSpPr>
            <p:cNvPr id="16" name="Freeform 7"/>
            <p:cNvSpPr>
              <a:spLocks/>
            </p:cNvSpPr>
            <p:nvPr/>
          </p:nvSpPr>
          <p:spPr bwMode="auto">
            <a:xfrm>
              <a:off x="7140741" y="1357227"/>
              <a:ext cx="731508" cy="81827"/>
            </a:xfrm>
            <a:custGeom>
              <a:avLst/>
              <a:gdLst>
                <a:gd name="T0" fmla="*/ 1235 w 1304"/>
                <a:gd name="T1" fmla="*/ 145 h 145"/>
                <a:gd name="T2" fmla="*/ 68 w 1304"/>
                <a:gd name="T3" fmla="*/ 145 h 145"/>
                <a:gd name="T4" fmla="*/ 0 w 1304"/>
                <a:gd name="T5" fmla="*/ 68 h 145"/>
                <a:gd name="T6" fmla="*/ 69 w 1304"/>
                <a:gd name="T7" fmla="*/ 1 h 145"/>
                <a:gd name="T8" fmla="*/ 1236 w 1304"/>
                <a:gd name="T9" fmla="*/ 1 h 145"/>
                <a:gd name="T10" fmla="*/ 1303 w 1304"/>
                <a:gd name="T11" fmla="*/ 77 h 145"/>
                <a:gd name="T12" fmla="*/ 1235 w 1304"/>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1304" h="145">
                  <a:moveTo>
                    <a:pt x="1235" y="145"/>
                  </a:moveTo>
                  <a:cubicBezTo>
                    <a:pt x="68" y="145"/>
                    <a:pt x="68" y="145"/>
                    <a:pt x="68" y="145"/>
                  </a:cubicBezTo>
                  <a:cubicBezTo>
                    <a:pt x="30" y="145"/>
                    <a:pt x="0" y="106"/>
                    <a:pt x="0" y="68"/>
                  </a:cubicBezTo>
                  <a:cubicBezTo>
                    <a:pt x="0" y="31"/>
                    <a:pt x="31" y="0"/>
                    <a:pt x="69" y="1"/>
                  </a:cubicBezTo>
                  <a:cubicBezTo>
                    <a:pt x="1236" y="1"/>
                    <a:pt x="1236" y="1"/>
                    <a:pt x="1236" y="1"/>
                  </a:cubicBezTo>
                  <a:cubicBezTo>
                    <a:pt x="1273" y="1"/>
                    <a:pt x="1304" y="40"/>
                    <a:pt x="1303" y="77"/>
                  </a:cubicBezTo>
                  <a:cubicBezTo>
                    <a:pt x="1303" y="115"/>
                    <a:pt x="1272" y="145"/>
                    <a:pt x="1235" y="1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7" name="Oval 8"/>
            <p:cNvSpPr>
              <a:spLocks noChangeArrowheads="1"/>
            </p:cNvSpPr>
            <p:nvPr/>
          </p:nvSpPr>
          <p:spPr bwMode="auto">
            <a:xfrm>
              <a:off x="7435513" y="4206264"/>
              <a:ext cx="141964" cy="1419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spTree>
    <p:extLst>
      <p:ext uri="{BB962C8B-B14F-4D97-AF65-F5344CB8AC3E}">
        <p14:creationId xmlns:p14="http://schemas.microsoft.com/office/powerpoint/2010/main" val="36212343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A retenir - fond imag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C180BD-223C-493F-A53A-3F5BECC579F6}"/>
              </a:ext>
            </a:extLst>
          </p:cNvPr>
          <p:cNvSpPr/>
          <p:nvPr/>
        </p:nvSpPr>
        <p:spPr>
          <a:xfrm>
            <a:off x="0" y="0"/>
            <a:ext cx="12192000" cy="6858000"/>
          </a:xfrm>
          <a:prstGeom prst="rect">
            <a:avLst/>
          </a:prstGeom>
          <a:solidFill>
            <a:srgbClr val="4D4F5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333"/>
          </a:p>
        </p:txBody>
      </p:sp>
      <p:sp>
        <p:nvSpPr>
          <p:cNvPr id="7" name="Espace réservé du texte 6">
            <a:extLst>
              <a:ext uri="{FF2B5EF4-FFF2-40B4-BE49-F238E27FC236}">
                <a16:creationId xmlns:a16="http://schemas.microsoft.com/office/drawing/2014/main" id="{FE9DA516-49A9-4223-A909-E6D6F86B4D3C}"/>
              </a:ext>
            </a:extLst>
          </p:cNvPr>
          <p:cNvSpPr>
            <a:spLocks noGrp="1"/>
          </p:cNvSpPr>
          <p:nvPr>
            <p:ph type="body" sz="quarter" idx="10"/>
          </p:nvPr>
        </p:nvSpPr>
        <p:spPr>
          <a:xfrm>
            <a:off x="721785" y="2654301"/>
            <a:ext cx="10752667" cy="2984499"/>
          </a:xfrm>
        </p:spPr>
        <p:txBody>
          <a:bodyPr>
            <a:normAutofit/>
          </a:bodyPr>
          <a:lstStyle>
            <a:lvl1pPr algn="ctr">
              <a:defRPr sz="2400">
                <a:solidFill>
                  <a:schemeClr val="bg1"/>
                </a:solidFill>
              </a:defRPr>
            </a:lvl1pPr>
            <a:lvl2pPr algn="ctr">
              <a:defRPr sz="2133">
                <a:solidFill>
                  <a:schemeClr val="bg1"/>
                </a:solidFill>
              </a:defRPr>
            </a:lvl2pPr>
            <a:lvl3pPr algn="ctr">
              <a:defRPr sz="2133">
                <a:solidFill>
                  <a:schemeClr val="bg1"/>
                </a:solidFill>
              </a:defRPr>
            </a:lvl3pPr>
            <a:lvl4pPr algn="ctr">
              <a:defRPr sz="2133">
                <a:solidFill>
                  <a:schemeClr val="bg1"/>
                </a:solidFill>
              </a:defRPr>
            </a:lvl4pPr>
            <a:lvl5pPr algn="ctr">
              <a:defRPr sz="1467">
                <a:solidFill>
                  <a:schemeClr val="bg1"/>
                </a:solidFill>
              </a:defRPr>
            </a:lvl5pPr>
          </a:lstStyle>
          <a:p>
            <a:pPr lvl="0"/>
            <a:r>
              <a:rPr lang="fr-FR"/>
              <a:t>Modifier les styles du texte du masque</a:t>
            </a:r>
          </a:p>
          <a:p>
            <a:pPr lvl="1"/>
            <a:r>
              <a:rPr lang="fr-FR"/>
              <a:t>Deuxième niveau</a:t>
            </a:r>
          </a:p>
        </p:txBody>
      </p:sp>
      <p:sp>
        <p:nvSpPr>
          <p:cNvPr id="4" name="Rectangle 3"/>
          <p:cNvSpPr/>
          <p:nvPr userDrawn="1"/>
        </p:nvSpPr>
        <p:spPr>
          <a:xfrm>
            <a:off x="0" y="0"/>
            <a:ext cx="12192000" cy="6858000"/>
          </a:xfrm>
          <a:prstGeom prst="rect">
            <a:avLst/>
          </a:prstGeom>
          <a:solidFill>
            <a:srgbClr val="4D4F5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t"/>
          <a:lstStyle/>
          <a:p>
            <a:pPr algn="l"/>
            <a:endParaRPr lang="fr-FR" sz="1333"/>
          </a:p>
        </p:txBody>
      </p:sp>
    </p:spTree>
    <p:extLst>
      <p:ext uri="{BB962C8B-B14F-4D97-AF65-F5344CB8AC3E}">
        <p14:creationId xmlns:p14="http://schemas.microsoft.com/office/powerpoint/2010/main" val="2615325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68D1EA-9C32-4676-83FF-6091E1FC922E}"/>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598097230"/>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B0F7B6B-90EF-435E-9BB9-B860E7A4859D}"/>
              </a:ext>
            </a:extLst>
          </p:cNvPr>
          <p:cNvSpPr>
            <a:spLocks noGrp="1"/>
          </p:cNvSpPr>
          <p:nvPr>
            <p:ph type="body" sz="quarter" idx="15"/>
          </p:nvPr>
        </p:nvSpPr>
        <p:spPr>
          <a:xfrm>
            <a:off x="719669" y="1267884"/>
            <a:ext cx="10752667" cy="672000"/>
          </a:xfrm>
        </p:spPr>
        <p:txBody>
          <a:bodyPr>
            <a:normAutofit/>
          </a:bodyPr>
          <a:lstStyle>
            <a:lvl1pPr>
              <a:spcBef>
                <a:spcPts val="0"/>
              </a:spcBef>
              <a:defRPr sz="2133" b="0">
                <a:solidFill>
                  <a:srgbClr val="747678"/>
                </a:solidFill>
                <a:latin typeface="+mn-lt"/>
              </a:defRPr>
            </a:lvl1pPr>
            <a:lvl2pPr>
              <a:spcBef>
                <a:spcPts val="0"/>
              </a:spcBef>
              <a:defRPr sz="2133">
                <a:solidFill>
                  <a:schemeClr val="tx1"/>
                </a:solidFill>
                <a:latin typeface="+mn-lt"/>
              </a:defRPr>
            </a:lvl2pPr>
            <a:lvl3pPr>
              <a:spcBef>
                <a:spcPts val="0"/>
              </a:spcBef>
              <a:defRPr sz="2133">
                <a:solidFill>
                  <a:schemeClr val="tx1"/>
                </a:solidFill>
                <a:latin typeface="+mn-lt"/>
              </a:defRPr>
            </a:lvl3pPr>
            <a:lvl4pPr>
              <a:spcBef>
                <a:spcPts val="0"/>
              </a:spcBef>
              <a:defRPr sz="2133">
                <a:solidFill>
                  <a:schemeClr val="tx1"/>
                </a:solidFill>
                <a:latin typeface="+mn-lt"/>
              </a:defRPr>
            </a:lvl4pPr>
            <a:lvl5pPr>
              <a:spcBef>
                <a:spcPts val="0"/>
              </a:spcBef>
              <a:defRPr sz="2133">
                <a:solidFill>
                  <a:schemeClr val="tx1"/>
                </a:solidFill>
                <a:latin typeface="+mn-lt"/>
              </a:defRPr>
            </a:lvl5pPr>
          </a:lstStyle>
          <a:p>
            <a:pPr lvl="0"/>
            <a:r>
              <a:rPr lang="fr-FR"/>
              <a:t>Modifier les styles du texte du masque</a:t>
            </a:r>
          </a:p>
        </p:txBody>
      </p:sp>
      <p:sp>
        <p:nvSpPr>
          <p:cNvPr id="2" name="Titre 1">
            <a:extLst>
              <a:ext uri="{FF2B5EF4-FFF2-40B4-BE49-F238E27FC236}">
                <a16:creationId xmlns:a16="http://schemas.microsoft.com/office/drawing/2014/main" id="{A77AE96D-09C3-492B-AA9D-BF9388053E99}"/>
              </a:ext>
            </a:extLst>
          </p:cNvPr>
          <p:cNvSpPr>
            <a:spLocks noGrp="1"/>
          </p:cNvSpPr>
          <p:nvPr>
            <p:ph type="title"/>
          </p:nvPr>
        </p:nvSpPr>
        <p:spPr/>
        <p:txBody>
          <a:bodyPr/>
          <a:lstStyle>
            <a:lvl1pPr>
              <a:defRPr>
                <a:solidFill>
                  <a:schemeClr val="accent6"/>
                </a:solidFill>
                <a:latin typeface="+mn-lt"/>
              </a:defRPr>
            </a:lvl1pPr>
          </a:lstStyle>
          <a:p>
            <a:r>
              <a:rPr lang="fr-FR"/>
              <a:t>Modifiez le style du titre</a:t>
            </a:r>
          </a:p>
        </p:txBody>
      </p:sp>
      <p:sp>
        <p:nvSpPr>
          <p:cNvPr id="4" name="ZoneTexte 3">
            <a:extLst>
              <a:ext uri="{FF2B5EF4-FFF2-40B4-BE49-F238E27FC236}">
                <a16:creationId xmlns:a16="http://schemas.microsoft.com/office/drawing/2014/main" id="{BD25B005-ED76-44EB-AC72-B8D8ED724511}"/>
              </a:ext>
            </a:extLst>
          </p:cNvPr>
          <p:cNvSpPr txBox="1"/>
          <p:nvPr userDrawn="1"/>
        </p:nvSpPr>
        <p:spPr>
          <a:xfrm>
            <a:off x="8467412"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15647270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D0DFAFB9-3A98-4496-A90D-1DF863475904}"/>
              </a:ext>
            </a:extLst>
          </p:cNvPr>
          <p:cNvSpPr>
            <a:spLocks noGrp="1"/>
          </p:cNvSpPr>
          <p:nvPr>
            <p:ph type="body" sz="quarter" idx="10"/>
          </p:nvPr>
        </p:nvSpPr>
        <p:spPr>
          <a:xfrm>
            <a:off x="575400" y="1080006"/>
            <a:ext cx="11041200" cy="17414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Titre 2">
            <a:extLst>
              <a:ext uri="{FF2B5EF4-FFF2-40B4-BE49-F238E27FC236}">
                <a16:creationId xmlns:a16="http://schemas.microsoft.com/office/drawing/2014/main" id="{2066768A-0829-49AE-9E1E-B5550ABF892B}"/>
              </a:ext>
            </a:extLst>
          </p:cNvPr>
          <p:cNvSpPr>
            <a:spLocks noGrp="1"/>
          </p:cNvSpPr>
          <p:nvPr>
            <p:ph type="title"/>
          </p:nvPr>
        </p:nvSpPr>
        <p:spPr/>
        <p:txBody>
          <a:bodyPr/>
          <a:lstStyle/>
          <a:p>
            <a:r>
              <a:rPr lang="fr-FR"/>
              <a:t>Modifiez le style du titre</a:t>
            </a:r>
          </a:p>
        </p:txBody>
      </p:sp>
      <p:sp>
        <p:nvSpPr>
          <p:cNvPr id="2" name="Espace réservé de la date 1">
            <a:extLst>
              <a:ext uri="{FF2B5EF4-FFF2-40B4-BE49-F238E27FC236}">
                <a16:creationId xmlns:a16="http://schemas.microsoft.com/office/drawing/2014/main" id="{BF20226D-4AAE-4DBF-8B0D-925308DE500B}"/>
              </a:ext>
            </a:extLst>
          </p:cNvPr>
          <p:cNvSpPr>
            <a:spLocks noGrp="1"/>
          </p:cNvSpPr>
          <p:nvPr>
            <p:ph type="dt" sz="half" idx="11"/>
          </p:nvPr>
        </p:nvSpPr>
        <p:spPr/>
        <p:txBody>
          <a:bodyPr/>
          <a:lstStyle/>
          <a:p>
            <a:pPr defTabSz="914377"/>
            <a:fld id="{59389928-00F5-43BE-9B5A-1147D941EF0F}" type="datetime2">
              <a:rPr lang="fr-FR" smtClean="0">
                <a:solidFill>
                  <a:srgbClr val="3C3732"/>
                </a:solidFill>
              </a:rPr>
              <a:pPr defTabSz="914377"/>
              <a:t>jeudi 11 janvier 2024</a:t>
            </a:fld>
            <a:endParaRPr lang="en-GB">
              <a:solidFill>
                <a:srgbClr val="3C3732"/>
              </a:solidFill>
            </a:endParaRPr>
          </a:p>
        </p:txBody>
      </p:sp>
      <p:sp>
        <p:nvSpPr>
          <p:cNvPr id="4" name="Espace réservé du pied de page 3">
            <a:extLst>
              <a:ext uri="{FF2B5EF4-FFF2-40B4-BE49-F238E27FC236}">
                <a16:creationId xmlns:a16="http://schemas.microsoft.com/office/drawing/2014/main" id="{87F42352-B218-4D9F-8E3F-BF041D665B0D}"/>
              </a:ext>
            </a:extLst>
          </p:cNvPr>
          <p:cNvSpPr>
            <a:spLocks noGrp="1"/>
          </p:cNvSpPr>
          <p:nvPr>
            <p:ph type="ftr" sz="quarter" idx="12"/>
          </p:nvPr>
        </p:nvSpPr>
        <p:spPr/>
        <p:txBody>
          <a:bodyPr/>
          <a:lstStyle/>
          <a:p>
            <a:pPr defTabSz="914377"/>
            <a:r>
              <a:rPr lang="fr-FR">
                <a:solidFill>
                  <a:srgbClr val="3C3732"/>
                </a:solidFill>
              </a:rPr>
              <a:t>Titre de la présentation / chapitre</a:t>
            </a:r>
          </a:p>
        </p:txBody>
      </p:sp>
      <p:pic>
        <p:nvPicPr>
          <p:cNvPr id="6" name="Picture 2">
            <a:extLst>
              <a:ext uri="{FF2B5EF4-FFF2-40B4-BE49-F238E27FC236}">
                <a16:creationId xmlns:a16="http://schemas.microsoft.com/office/drawing/2014/main" id="{88CB4899-3717-4E61-8588-1BEACA794358}"/>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095469" y="-147656"/>
            <a:ext cx="1193891" cy="62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6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pic>
        <p:nvPicPr>
          <p:cNvPr id="14" name="Google Shape;14;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621647" y="1838361"/>
            <a:ext cx="3309151" cy="1861577"/>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41"/>
          <p:cNvSpPr txBox="1">
            <a:spLocks noGrp="1"/>
          </p:cNvSpPr>
          <p:nvPr>
            <p:ph type="subTitle" idx="1"/>
          </p:nvPr>
        </p:nvSpPr>
        <p:spPr>
          <a:xfrm>
            <a:off x="350533" y="1687289"/>
            <a:ext cx="9144000" cy="387798"/>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Montserrat"/>
                <a:ea typeface="Montserrat"/>
                <a:cs typeface="Montserrat"/>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931436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Montserrat ExtraBold" pitchFamily="2" charset="77"/>
                <a:ea typeface="Montserrat ExtraBold" pitchFamily="2" charset="77"/>
                <a:cs typeface="Montserrat ExtraBold" pitchFamily="2" charset="77"/>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a:ea typeface="Montserrat"/>
                <a:cs typeface="Montserrat"/>
                <a:sym typeface="Montserrat"/>
              </a:rPr>
              <a:t>‹N°›</a:t>
            </a:fld>
            <a:endParaRPr sz="1100" b="0" i="0" u="none" strike="noStrike" cap="none">
              <a:solidFill>
                <a:schemeClr val="bg1">
                  <a:lumMod val="75000"/>
                </a:schemeClr>
              </a:solidFill>
              <a:latin typeface="Montserrat"/>
              <a:ea typeface="Montserrat"/>
              <a:cs typeface="Montserrat"/>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bg1">
                    <a:lumMod val="75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6" name="Google Shape;28;p30">
            <a:extLst>
              <a:ext uri="{FF2B5EF4-FFF2-40B4-BE49-F238E27FC236}">
                <a16:creationId xmlns:a16="http://schemas.microsoft.com/office/drawing/2014/main" id="{17BAB9A4-35C7-91D5-068A-66379F20F1CF}"/>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24444489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788267"/>
            <a:ext cx="8245600" cy="53904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bg2"/>
              </a:buClr>
              <a:buSzPts val="1400"/>
              <a:buFont typeface="Montserrat"/>
              <a:buChar char="●"/>
              <a:defRPr sz="1867" b="0" i="0" u="none" strike="noStrike" cap="none">
                <a:solidFill>
                  <a:srgbClr val="000000"/>
                </a:solidFill>
                <a:latin typeface="Montserrat"/>
                <a:ea typeface="Montserrat"/>
                <a:cs typeface="Montserrat"/>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itchFamily="2" charset="77"/>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itchFamily="2" charset="77"/>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bg2"/>
                </a:solidFill>
                <a:latin typeface="Montserrat ExtraBold" pitchFamily="2" charset="77"/>
                <a:ea typeface="Montserrat ExtraBold" pitchFamily="2" charset="77"/>
                <a:cs typeface="Montserrat ExtraBold" pitchFamily="2" charset="77"/>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chemeClr val="bg2"/>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12" name="Google Shape;28;p30">
            <a:extLst>
              <a:ext uri="{FF2B5EF4-FFF2-40B4-BE49-F238E27FC236}">
                <a16:creationId xmlns:a16="http://schemas.microsoft.com/office/drawing/2014/main" id="{7B78E3A9-7673-4AF2-B9D8-BB5F2AFB4A7D}"/>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238634" y="5812312"/>
            <a:ext cx="3038797" cy="762000"/>
          </a:xfrm>
          <a:prstGeom prst="rect">
            <a:avLst/>
          </a:prstGeom>
          <a:noFill/>
          <a:ln>
            <a:noFill/>
          </a:ln>
        </p:spPr>
      </p:pic>
    </p:spTree>
    <p:extLst>
      <p:ext uri="{BB962C8B-B14F-4D97-AF65-F5344CB8AC3E}">
        <p14:creationId xmlns:p14="http://schemas.microsoft.com/office/powerpoint/2010/main" val="40695883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accent1">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788267"/>
            <a:ext cx="8245600" cy="53904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bg2"/>
              </a:buClr>
              <a:buSzPts val="1400"/>
              <a:buFont typeface="Montserrat"/>
              <a:buChar char="●"/>
              <a:defRPr sz="1867" b="0" i="0" u="none" strike="noStrike" cap="none">
                <a:solidFill>
                  <a:srgbClr val="000000"/>
                </a:solidFill>
                <a:latin typeface="Montserrat"/>
                <a:ea typeface="Montserrat"/>
                <a:cs typeface="Montserrat"/>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itchFamily="2" charset="77"/>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itchFamily="2" charset="77"/>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bg2"/>
                </a:solidFill>
                <a:latin typeface="Montserrat ExtraBold" pitchFamily="2" charset="77"/>
                <a:ea typeface="Montserrat ExtraBold" pitchFamily="2" charset="77"/>
                <a:cs typeface="Montserrat ExtraBold" pitchFamily="2" charset="77"/>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chemeClr val="bg2"/>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8667" y="6016711"/>
            <a:ext cx="1178724" cy="663645"/>
          </a:xfrm>
          <a:prstGeom prst="rect">
            <a:avLst/>
          </a:prstGeom>
        </p:spPr>
      </p:pic>
    </p:spTree>
    <p:extLst>
      <p:ext uri="{BB962C8B-B14F-4D97-AF65-F5344CB8AC3E}">
        <p14:creationId xmlns:p14="http://schemas.microsoft.com/office/powerpoint/2010/main" val="23767685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tx1">
                    <a:lumMod val="50000"/>
                    <a:lumOff val="50000"/>
                  </a:schemeClr>
                </a:solidFill>
                <a:latin typeface="Montserrat"/>
                <a:ea typeface="Montserrat"/>
                <a:cs typeface="Montserrat"/>
                <a:sym typeface="Montserrat"/>
              </a:rPr>
              <a:t>Confidentiel</a:t>
            </a:r>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2078094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767603E4-F1B9-F44A-AE4E-AAEF9BDCB291}"/>
              </a:ext>
            </a:extLst>
          </p:cNvPr>
          <p:cNvSpPr txBox="1"/>
          <p:nvPr/>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8351994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Montserrat ExtraBold" pitchFamily="2" charset="77"/>
                <a:ea typeface="Montserrat ExtraBold" pitchFamily="2" charset="77"/>
                <a:cs typeface="Montserrat ExtraBold" pitchFamily="2" charset="77"/>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Montserrat"/>
                <a:ea typeface="Montserrat"/>
                <a:cs typeface="Montserrat"/>
                <a:sym typeface="Montserrat"/>
              </a:rPr>
              <a:t>‹N°›</a:t>
            </a:fld>
            <a:endParaRPr sz="1100" b="0" i="0" u="none" strike="noStrike" cap="none">
              <a:solidFill>
                <a:schemeClr val="bg1">
                  <a:lumMod val="75000"/>
                </a:schemeClr>
              </a:solidFill>
              <a:latin typeface="Montserrat"/>
              <a:ea typeface="Montserrat"/>
              <a:cs typeface="Montserrat"/>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bg1">
                    <a:lumMod val="75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6" name="Google Shape;28;p30">
            <a:extLst>
              <a:ext uri="{FF2B5EF4-FFF2-40B4-BE49-F238E27FC236}">
                <a16:creationId xmlns:a16="http://schemas.microsoft.com/office/drawing/2014/main" id="{D9611B7C-18DB-6981-8C1E-3746FB274161}"/>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2528233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6" y="-43000"/>
            <a:ext cx="142693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p:nvPr>
        </p:nvSpPr>
        <p:spPr>
          <a:xfrm>
            <a:off x="3726000" y="788267"/>
            <a:ext cx="8245600" cy="53904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tx2"/>
              </a:buClr>
              <a:buSzPts val="1400"/>
              <a:buFont typeface="Montserrat"/>
              <a:buChar char="●"/>
              <a:defRPr sz="1867" b="0" i="0" u="none" strike="noStrike" cap="none">
                <a:solidFill>
                  <a:srgbClr val="000000"/>
                </a:solidFill>
                <a:latin typeface="Montserrat"/>
                <a:ea typeface="Montserrat"/>
                <a:cs typeface="Montserrat"/>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2" y="4889000"/>
            <a:ext cx="1422346"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6" name="Google Shape;80;p14">
            <a:extLst>
              <a:ext uri="{FF2B5EF4-FFF2-40B4-BE49-F238E27FC236}">
                <a16:creationId xmlns:a16="http://schemas.microsoft.com/office/drawing/2014/main" id="{752FAEE5-ED60-5E47-BB86-F95900033445}"/>
              </a:ext>
            </a:extLst>
          </p:cNvPr>
          <p:cNvSpPr/>
          <p:nvPr userDrawn="1"/>
        </p:nvSpPr>
        <p:spPr>
          <a:xfrm>
            <a:off x="7661933" y="383600"/>
            <a:ext cx="6090800" cy="6090800"/>
          </a:xfrm>
          <a:prstGeom prst="donut">
            <a:avLst>
              <a:gd name="adj" fmla="val 13694"/>
            </a:avLst>
          </a:prstGeom>
          <a:solidFill>
            <a:srgbClr val="203F8D">
              <a:alpha val="392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Montserrat" pitchFamily="2" charset="77"/>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3624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Montserrat" pitchFamily="2" charset="77"/>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1245431"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400" b="1" i="0" u="none" strike="noStrike" cap="none">
                <a:solidFill>
                  <a:schemeClr val="tx2"/>
                </a:solidFill>
                <a:latin typeface="Montserrat ExtraBold" pitchFamily="2" charset="77"/>
                <a:ea typeface="Montserrat ExtraBold" pitchFamily="2" charset="77"/>
                <a:cs typeface="Montserrat ExtraBold" pitchFamily="2" charset="77"/>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1245431"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chemeClr val="tx2"/>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25" name="Image 24">
            <a:extLst>
              <a:ext uri="{FF2B5EF4-FFF2-40B4-BE49-F238E27FC236}">
                <a16:creationId xmlns:a16="http://schemas.microsoft.com/office/drawing/2014/main" id="{7750FDD9-4D69-F246-8B16-B82A864747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015" y="6016711"/>
            <a:ext cx="1178724" cy="663645"/>
          </a:xfrm>
          <a:prstGeom prst="rect">
            <a:avLst/>
          </a:prstGeom>
        </p:spPr>
      </p:pic>
    </p:spTree>
    <p:extLst>
      <p:ext uri="{BB962C8B-B14F-4D97-AF65-F5344CB8AC3E}">
        <p14:creationId xmlns:p14="http://schemas.microsoft.com/office/powerpoint/2010/main" val="19092456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2" name="Google Shape;41;p7">
            <a:extLst>
              <a:ext uri="{FF2B5EF4-FFF2-40B4-BE49-F238E27FC236}">
                <a16:creationId xmlns:a16="http://schemas.microsoft.com/office/drawing/2014/main" id="{514BAD75-C09C-214F-9217-61E42D7B9681}"/>
              </a:ext>
            </a:extLst>
          </p:cNvPr>
          <p:cNvSpPr/>
          <p:nvPr userDrawn="1"/>
        </p:nvSpPr>
        <p:spPr>
          <a:xfrm>
            <a:off x="572282" y="268517"/>
            <a:ext cx="2511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itchFamily="2" charset="77"/>
              <a:ea typeface="Arial"/>
              <a:cs typeface="Arial"/>
              <a:sym typeface="Arial"/>
            </a:endParaRPr>
          </a:p>
        </p:txBody>
      </p:sp>
      <p:sp>
        <p:nvSpPr>
          <p:cNvPr id="13" name="Google Shape;82;p14">
            <a:extLst>
              <a:ext uri="{FF2B5EF4-FFF2-40B4-BE49-F238E27FC236}">
                <a16:creationId xmlns:a16="http://schemas.microsoft.com/office/drawing/2014/main" id="{72DC2BA2-1854-F946-AF44-CFF7763F5262}"/>
              </a:ext>
            </a:extLst>
          </p:cNvPr>
          <p:cNvSpPr txBox="1">
            <a:spLocks noGrp="1"/>
          </p:cNvSpPr>
          <p:nvPr>
            <p:ph type="title"/>
          </p:nvPr>
        </p:nvSpPr>
        <p:spPr>
          <a:xfrm>
            <a:off x="396654" y="292153"/>
            <a:ext cx="9907073"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tx2"/>
                </a:solidFill>
                <a:latin typeface="Montserrat ExtraBold" pitchFamily="2" charset="77"/>
                <a:ea typeface="Montserrat ExtraBold" pitchFamily="2" charset="77"/>
                <a:cs typeface="Montserrat ExtraBold" pitchFamily="2" charset="77"/>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a:p>
        </p:txBody>
      </p:sp>
      <p:sp>
        <p:nvSpPr>
          <p:cNvPr id="14" name="Google Shape;86;p14">
            <a:extLst>
              <a:ext uri="{FF2B5EF4-FFF2-40B4-BE49-F238E27FC236}">
                <a16:creationId xmlns:a16="http://schemas.microsoft.com/office/drawing/2014/main" id="{DD9BC5E8-D33E-4241-BC66-4B3303E6569D}"/>
              </a:ext>
            </a:extLst>
          </p:cNvPr>
          <p:cNvSpPr/>
          <p:nvPr userDrawn="1"/>
        </p:nvSpPr>
        <p:spPr>
          <a:xfrm>
            <a:off x="488582" y="26851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Montserrat" pitchFamily="2" charset="77"/>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10" name="Graphique 9">
            <a:extLst>
              <a:ext uri="{FF2B5EF4-FFF2-40B4-BE49-F238E27FC236}">
                <a16:creationId xmlns:a16="http://schemas.microsoft.com/office/drawing/2014/main" id="{BF463481-BF2D-42B2-9A8E-26557CB3EE9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30863959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pitchFamily="2" charset="77"/>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7" name="Google Shape;46;p44">
            <a:extLst>
              <a:ext uri="{FF2B5EF4-FFF2-40B4-BE49-F238E27FC236}">
                <a16:creationId xmlns:a16="http://schemas.microsoft.com/office/drawing/2014/main" id="{3677C70F-2D67-8047-9771-C298DEF0AD3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768307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3 Bleu 1">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Montserrat" panose="00000500000000000000" pitchFamily="2"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8"/>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Montserrat" panose="00000500000000000000" pitchFamily="2" charset="0"/>
              <a:ea typeface="Arial"/>
              <a:cs typeface="Arial"/>
              <a:sym typeface="Arial"/>
            </a:endParaRPr>
          </a:p>
        </p:txBody>
      </p:sp>
      <p:sp>
        <p:nvSpPr>
          <p:cNvPr id="6" name="Google Shape;41;p7">
            <a:extLst>
              <a:ext uri="{FF2B5EF4-FFF2-40B4-BE49-F238E27FC236}">
                <a16:creationId xmlns:a16="http://schemas.microsoft.com/office/drawing/2014/main" id="{6EB628A9-04B7-4985-B3CC-9F633C07C9F7}"/>
              </a:ext>
            </a:extLst>
          </p:cNvPr>
          <p:cNvSpPr/>
          <p:nvPr userDrawn="1"/>
        </p:nvSpPr>
        <p:spPr>
          <a:xfrm>
            <a:off x="540000" y="216000"/>
            <a:ext cx="240000" cy="360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315CA6"/>
              </a:solidFill>
              <a:effectLst/>
              <a:uLnTx/>
              <a:uFillTx/>
              <a:latin typeface="Montserrat" panose="00000500000000000000" pitchFamily="2" charset="0"/>
              <a:cs typeface="Arial"/>
              <a:sym typeface="Arial"/>
            </a:endParaRPr>
          </a:p>
        </p:txBody>
      </p:sp>
      <p:sp>
        <p:nvSpPr>
          <p:cNvPr id="9" name="Espace réservé du contenu 11">
            <a:extLst>
              <a:ext uri="{FF2B5EF4-FFF2-40B4-BE49-F238E27FC236}">
                <a16:creationId xmlns:a16="http://schemas.microsoft.com/office/drawing/2014/main" id="{65F64418-BDDB-4822-B09A-662656D33204}"/>
              </a:ext>
            </a:extLst>
          </p:cNvPr>
          <p:cNvSpPr>
            <a:spLocks noGrp="1"/>
          </p:cNvSpPr>
          <p:nvPr>
            <p:ph sz="quarter" idx="10"/>
          </p:nvPr>
        </p:nvSpPr>
        <p:spPr>
          <a:xfrm>
            <a:off x="540000" y="1168403"/>
            <a:ext cx="11112000" cy="5365751"/>
          </a:xfrm>
          <a:prstGeom prst="rect">
            <a:avLst/>
          </a:prstGeom>
        </p:spPr>
        <p:txBody>
          <a:bodyPr/>
          <a:lstStyle>
            <a:lvl1pPr>
              <a:spcBef>
                <a:spcPts val="600"/>
              </a:spcBef>
              <a:defRPr sz="1600">
                <a:latin typeface="Montserrat" panose="00000500000000000000" pitchFamily="2" charset="0"/>
              </a:defRPr>
            </a:lvl1pPr>
            <a:lvl2pPr marL="241289" indent="-241289">
              <a:spcBef>
                <a:spcPts val="600"/>
              </a:spcBef>
              <a:buFont typeface="Courier New" panose="02070309020205020404" pitchFamily="49" charset="0"/>
              <a:buChar char="o"/>
              <a:defRPr sz="1600">
                <a:latin typeface="Montserrat" panose="00000500000000000000" pitchFamily="2" charset="0"/>
              </a:defRPr>
            </a:lvl2pPr>
            <a:lvl3pPr marL="479976" indent="-239989">
              <a:spcBef>
                <a:spcPts val="600"/>
              </a:spcBef>
              <a:buFont typeface="Courier New" panose="02070309020205020404" pitchFamily="49" charset="0"/>
              <a:buChar char="o"/>
              <a:defRPr sz="1600">
                <a:latin typeface="Montserrat" panose="00000500000000000000" pitchFamily="2" charset="0"/>
              </a:defRPr>
            </a:lvl3pPr>
            <a:lvl4pPr marL="719965" indent="-239989">
              <a:spcBef>
                <a:spcPts val="600"/>
              </a:spcBef>
              <a:buFont typeface="Courier New" panose="02070309020205020404" pitchFamily="49" charset="0"/>
              <a:buChar char="o"/>
              <a:defRPr sz="1600">
                <a:latin typeface="Montserrat" panose="00000500000000000000" pitchFamily="2" charset="0"/>
              </a:defRPr>
            </a:lvl4pPr>
            <a:lvl5pPr marL="959952" indent="-239989">
              <a:spcBef>
                <a:spcPts val="600"/>
              </a:spcBef>
              <a:buFont typeface="Courier New" panose="02070309020205020404" pitchFamily="49" charset="0"/>
              <a:buChar char="o"/>
              <a:defRPr sz="1600">
                <a:latin typeface="Montserrat" panose="00000500000000000000" pitchFamily="2"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B5314300-F3A9-4034-860D-0257DFC80FEA}"/>
              </a:ext>
            </a:extLst>
          </p:cNvPr>
          <p:cNvSpPr>
            <a:spLocks noGrp="1"/>
          </p:cNvSpPr>
          <p:nvPr>
            <p:ph type="sldNum" sz="quarter" idx="11"/>
          </p:nvPr>
        </p:nvSpPr>
        <p:spPr/>
        <p:txBody>
          <a:bodyPr/>
          <a:lstStyle>
            <a:lvl1pPr>
              <a:defRPr/>
            </a:lvl1pPr>
          </a:lstStyle>
          <a:p>
            <a:pPr algn="r">
              <a:defRPr/>
            </a:pPr>
            <a:endParaRPr lang="fr-FR">
              <a:solidFill>
                <a:srgbClr val="FFFFFF">
                  <a:lumMod val="50000"/>
                </a:srgbClr>
              </a:solidFill>
            </a:endParaRPr>
          </a:p>
        </p:txBody>
      </p:sp>
      <p:sp>
        <p:nvSpPr>
          <p:cNvPr id="11" name="Google Shape;44;p44">
            <a:extLst>
              <a:ext uri="{FF2B5EF4-FFF2-40B4-BE49-F238E27FC236}">
                <a16:creationId xmlns:a16="http://schemas.microsoft.com/office/drawing/2014/main" id="{B4A94B6F-BFDE-4AE7-9885-8ADD041A7BB6}"/>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8" name="Espace réservé du pied de page 7">
            <a:extLst>
              <a:ext uri="{FF2B5EF4-FFF2-40B4-BE49-F238E27FC236}">
                <a16:creationId xmlns:a16="http://schemas.microsoft.com/office/drawing/2014/main" id="{B60FE14D-7D05-435C-841E-29AF24C5AE03}"/>
              </a:ext>
            </a:extLst>
          </p:cNvPr>
          <p:cNvSpPr>
            <a:spLocks noGrp="1"/>
          </p:cNvSpPr>
          <p:nvPr>
            <p:ph type="ftr" idx="12"/>
          </p:nvPr>
        </p:nvSpPr>
        <p:spPr/>
        <p:txBody>
          <a:bodyPr/>
          <a:lstStyle/>
          <a:p>
            <a:endParaRPr lang="fr-FR"/>
          </a:p>
        </p:txBody>
      </p:sp>
      <p:sp>
        <p:nvSpPr>
          <p:cNvPr id="10" name="Titre 9">
            <a:extLst>
              <a:ext uri="{FF2B5EF4-FFF2-40B4-BE49-F238E27FC236}">
                <a16:creationId xmlns:a16="http://schemas.microsoft.com/office/drawing/2014/main" id="{70DFF719-6E23-487D-BDC6-2BA9160F7CFB}"/>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pic>
        <p:nvPicPr>
          <p:cNvPr id="12" name="Graphique 11">
            <a:extLst>
              <a:ext uri="{FF2B5EF4-FFF2-40B4-BE49-F238E27FC236}">
                <a16:creationId xmlns:a16="http://schemas.microsoft.com/office/drawing/2014/main" id="{1841540F-FA70-44A8-90B8-39FCC3F2E13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44946" y="252000"/>
            <a:ext cx="1417707" cy="647937"/>
          </a:xfrm>
          <a:prstGeom prst="rect">
            <a:avLst/>
          </a:prstGeom>
        </p:spPr>
      </p:pic>
    </p:spTree>
    <p:extLst>
      <p:ext uri="{BB962C8B-B14F-4D97-AF65-F5344CB8AC3E}">
        <p14:creationId xmlns:p14="http://schemas.microsoft.com/office/powerpoint/2010/main" val="11030525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3 Violet // Sous titre" userDrawn="1">
  <p:cSld name="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 name="Google Shape;210;p35"/>
          <p:cNvSpPr/>
          <p:nvPr/>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650037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03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11" name="Google Shape;46;p44">
            <a:extLst>
              <a:ext uri="{FF2B5EF4-FFF2-40B4-BE49-F238E27FC236}">
                <a16:creationId xmlns:a16="http://schemas.microsoft.com/office/drawing/2014/main" id="{84FDF0FB-4FCD-1245-89D2-01A0BEEFFA2A}"/>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a:solidFill>
                  <a:schemeClr val="tx1">
                    <a:lumMod val="50000"/>
                    <a:lumOff val="50000"/>
                  </a:schemeClr>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41C448B2-0D63-CF45-B27B-4FD31DE85667}"/>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2;p14">
            <a:extLst>
              <a:ext uri="{FF2B5EF4-FFF2-40B4-BE49-F238E27FC236}">
                <a16:creationId xmlns:a16="http://schemas.microsoft.com/office/drawing/2014/main" id="{A0D964CB-DE46-8B46-8118-D5C6BDC82241}"/>
              </a:ext>
            </a:extLst>
          </p:cNvPr>
          <p:cNvSpPr txBox="1">
            <a:spLocks noGrp="1"/>
          </p:cNvSpPr>
          <p:nvPr>
            <p:ph type="title"/>
          </p:nvPr>
        </p:nvSpPr>
        <p:spPr>
          <a:xfrm>
            <a:off x="396655" y="292153"/>
            <a:ext cx="7709654"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a:p>
        </p:txBody>
      </p:sp>
      <p:sp>
        <p:nvSpPr>
          <p:cNvPr id="14" name="Google Shape;86;p14">
            <a:extLst>
              <a:ext uri="{FF2B5EF4-FFF2-40B4-BE49-F238E27FC236}">
                <a16:creationId xmlns:a16="http://schemas.microsoft.com/office/drawing/2014/main" id="{E81D6A18-438A-F848-97CE-339D78BF9F34}"/>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a:ea typeface="Arial"/>
              <a:cs typeface="Arial"/>
              <a:sym typeface="Arial"/>
            </a:endParaRPr>
          </a:p>
        </p:txBody>
      </p:sp>
      <p:pic>
        <p:nvPicPr>
          <p:cNvPr id="10" name="Graphique 9">
            <a:extLst>
              <a:ext uri="{FF2B5EF4-FFF2-40B4-BE49-F238E27FC236}">
                <a16:creationId xmlns:a16="http://schemas.microsoft.com/office/drawing/2014/main" id="{3898968E-9E79-404B-9151-4E43CE8F743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07182" y="172081"/>
            <a:ext cx="1417707" cy="647937"/>
          </a:xfrm>
          <a:prstGeom prst="rect">
            <a:avLst/>
          </a:prstGeom>
        </p:spPr>
      </p:pic>
    </p:spTree>
    <p:extLst>
      <p:ext uri="{BB962C8B-B14F-4D97-AF65-F5344CB8AC3E}">
        <p14:creationId xmlns:p14="http://schemas.microsoft.com/office/powerpoint/2010/main" val="42409963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3489E-33E3-46CB-99C6-E4E5423F1EED}"/>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D6E9B4E6-A363-4908-A948-AB55D356A885}"/>
              </a:ext>
            </a:extLst>
          </p:cNvPr>
          <p:cNvSpPr>
            <a:spLocks noGrp="1"/>
          </p:cNvSpPr>
          <p:nvPr>
            <p:ph type="ftr" idx="10"/>
          </p:nvPr>
        </p:nvSpPr>
        <p:spPr/>
        <p:txBody>
          <a:bodyPr/>
          <a:lstStyle/>
          <a:p>
            <a:endParaRPr lang="fr-FR"/>
          </a:p>
        </p:txBody>
      </p:sp>
      <p:sp>
        <p:nvSpPr>
          <p:cNvPr id="4" name="Google Shape;209;p35">
            <a:extLst>
              <a:ext uri="{FF2B5EF4-FFF2-40B4-BE49-F238E27FC236}">
                <a16:creationId xmlns:a16="http://schemas.microsoft.com/office/drawing/2014/main" id="{98A57821-482E-490A-9282-9F5944A5EE21}"/>
              </a:ext>
            </a:extLst>
          </p:cNvPr>
          <p:cNvSpPr/>
          <p:nvPr userDrawn="1"/>
        </p:nvSpPr>
        <p:spPr>
          <a:xfrm>
            <a:off x="-9180" y="-37333"/>
            <a:ext cx="275600" cy="6944000"/>
          </a:xfrm>
          <a:prstGeom prst="rect">
            <a:avLst/>
          </a:prstGeom>
          <a:solidFill>
            <a:srgbClr val="DBF7E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 name="Google Shape;210;p35">
            <a:extLst>
              <a:ext uri="{FF2B5EF4-FFF2-40B4-BE49-F238E27FC236}">
                <a16:creationId xmlns:a16="http://schemas.microsoft.com/office/drawing/2014/main" id="{8A813045-137B-4884-9752-462B837DEB09}"/>
              </a:ext>
            </a:extLst>
          </p:cNvPr>
          <p:cNvSpPr/>
          <p:nvPr userDrawn="1"/>
        </p:nvSpPr>
        <p:spPr>
          <a:xfrm flipH="1">
            <a:off x="-321700" y="2899067"/>
            <a:ext cx="588133" cy="4035333"/>
          </a:xfrm>
          <a:prstGeom prst="flowChartManualInput">
            <a:avLst/>
          </a:prstGeom>
          <a:solidFill>
            <a:srgbClr val="45D8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44;p44">
            <a:extLst>
              <a:ext uri="{FF2B5EF4-FFF2-40B4-BE49-F238E27FC236}">
                <a16:creationId xmlns:a16="http://schemas.microsoft.com/office/drawing/2014/main" id="{3703B817-446C-495A-AAE9-49F4A7B4DD84}"/>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Montserrat"/>
                <a:ea typeface="Montserrat"/>
                <a:cs typeface="Montserrat"/>
                <a:sym typeface="Montserrat"/>
              </a:rPr>
              <a:t>‹N°›</a:t>
            </a:fld>
            <a:endParaRPr sz="1100" b="0" i="0" u="none" strike="noStrike" cap="none">
              <a:solidFill>
                <a:schemeClr val="tx1">
                  <a:lumMod val="50000"/>
                  <a:lumOff val="50000"/>
                </a:schemeClr>
              </a:solidFill>
              <a:latin typeface="Montserrat"/>
              <a:ea typeface="Montserrat"/>
              <a:cs typeface="Montserrat"/>
              <a:sym typeface="Montserrat"/>
            </a:endParaRPr>
          </a:p>
        </p:txBody>
      </p:sp>
      <p:sp>
        <p:nvSpPr>
          <p:cNvPr id="9" name="Google Shape;41;p7">
            <a:extLst>
              <a:ext uri="{FF2B5EF4-FFF2-40B4-BE49-F238E27FC236}">
                <a16:creationId xmlns:a16="http://schemas.microsoft.com/office/drawing/2014/main" id="{A7BE8CB1-6939-46C0-ABE6-E85D4FC9FD5C}"/>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86;p14">
            <a:extLst>
              <a:ext uri="{FF2B5EF4-FFF2-40B4-BE49-F238E27FC236}">
                <a16:creationId xmlns:a16="http://schemas.microsoft.com/office/drawing/2014/main" id="{C8613D47-1730-49FE-AA02-BD23A3C434FF}"/>
              </a:ext>
            </a:extLst>
          </p:cNvPr>
          <p:cNvSpPr/>
          <p:nvPr userDrawn="1"/>
        </p:nvSpPr>
        <p:spPr>
          <a:xfrm>
            <a:off x="488582" y="268517"/>
            <a:ext cx="334800" cy="25200"/>
          </a:xfrm>
          <a:prstGeom prst="rect">
            <a:avLst/>
          </a:prstGeom>
          <a:solidFill>
            <a:srgbClr val="45D8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a:ea typeface="Arial"/>
              <a:cs typeface="Arial"/>
              <a:sym typeface="Arial"/>
            </a:endParaRPr>
          </a:p>
        </p:txBody>
      </p:sp>
      <p:pic>
        <p:nvPicPr>
          <p:cNvPr id="11" name="Graphique 10">
            <a:extLst>
              <a:ext uri="{FF2B5EF4-FFF2-40B4-BE49-F238E27FC236}">
                <a16:creationId xmlns:a16="http://schemas.microsoft.com/office/drawing/2014/main" id="{16EE7F18-3201-F7CE-3618-950365B879D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25889" y="172081"/>
            <a:ext cx="1417707" cy="647937"/>
          </a:xfrm>
          <a:prstGeom prst="rect">
            <a:avLst/>
          </a:prstGeom>
        </p:spPr>
      </p:pic>
    </p:spTree>
    <p:extLst>
      <p:ext uri="{BB962C8B-B14F-4D97-AF65-F5344CB8AC3E}">
        <p14:creationId xmlns:p14="http://schemas.microsoft.com/office/powerpoint/2010/main" val="14372320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alan general 2">
  <p:cSld name="Talan general 2">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44499" y="505303"/>
            <a:ext cx="9900000"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9" name="Google Shape;39;p5"/>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sp>
        <p:nvSpPr>
          <p:cNvPr id="40" name="Google Shape;40;p5"/>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41" name="Google Shape;41;p5"/>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42" name="Google Shape;42;p5"/>
          <p:cNvSpPr txBox="1">
            <a:spLocks noGrp="1"/>
          </p:cNvSpPr>
          <p:nvPr>
            <p:ph type="body" idx="1"/>
          </p:nvPr>
        </p:nvSpPr>
        <p:spPr>
          <a:xfrm>
            <a:off x="444498" y="1102786"/>
            <a:ext cx="11366500" cy="19389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dk2"/>
              </a:buClr>
              <a:buSzPts val="1400"/>
              <a:buFont typeface="Arial"/>
              <a:buNone/>
              <a:defRPr sz="1400" b="0" i="0" u="none" strike="noStrike" cap="none">
                <a:solidFill>
                  <a:schemeClr val="dk2"/>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200"/>
              <a:buFont typeface="Arial"/>
              <a:buNone/>
              <a:defRPr sz="1200" b="0" i="0" u="none" strike="noStrike" cap="none">
                <a:solidFill>
                  <a:schemeClr val="dk2"/>
                </a:solidFill>
                <a:latin typeface="Montserrat"/>
                <a:ea typeface="Montserrat"/>
                <a:cs typeface="Montserrat"/>
                <a:sym typeface="Montserrat"/>
              </a:defRPr>
            </a:lvl2pPr>
            <a:lvl3pPr marL="1371600" marR="0" lvl="2" indent="-304800" algn="l" rtl="0">
              <a:lnSpc>
                <a:spcPct val="90000"/>
              </a:lnSpc>
              <a:spcBef>
                <a:spcPts val="667"/>
              </a:spcBef>
              <a:spcAft>
                <a:spcPts val="0"/>
              </a:spcAft>
              <a:buClr>
                <a:schemeClr val="accent5"/>
              </a:buClr>
              <a:buSzPts val="1200"/>
              <a:buFont typeface="Arial"/>
              <a:buChar char="•"/>
              <a:defRPr sz="12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43" name="Google Shape;43;p5"/>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44" name="Google Shape;44;p5"/>
          <p:cNvSpPr txBox="1"/>
          <p:nvPr/>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
        <p:nvSpPr>
          <p:cNvPr id="45" name="Google Shape;45;p5"/>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FF8DDA"/>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body" idx="2"/>
          </p:nvPr>
        </p:nvSpPr>
        <p:spPr>
          <a:xfrm>
            <a:off x="444500" y="2016655"/>
            <a:ext cx="11376025"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pic>
        <p:nvPicPr>
          <p:cNvPr id="12" name="Graphique 13">
            <a:extLst>
              <a:ext uri="{FF2B5EF4-FFF2-40B4-BE49-F238E27FC236}">
                <a16:creationId xmlns:a16="http://schemas.microsoft.com/office/drawing/2014/main" id="{4B283422-2256-4BF0-86E6-10174ABD477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76707" y="65234"/>
            <a:ext cx="1151887" cy="647937"/>
          </a:xfrm>
          <a:prstGeom prst="rect">
            <a:avLst/>
          </a:prstGeom>
        </p:spPr>
      </p:pic>
    </p:spTree>
    <p:extLst>
      <p:ext uri="{BB962C8B-B14F-4D97-AF65-F5344CB8AC3E}">
        <p14:creationId xmlns:p14="http://schemas.microsoft.com/office/powerpoint/2010/main" val="3921192724"/>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ommaire">
    <p:bg>
      <p:bgPr>
        <a:solidFill>
          <a:srgbClr val="44388A"/>
        </a:solidFill>
        <a:effectLst/>
      </p:bgPr>
    </p:bg>
    <p:spTree>
      <p:nvGrpSpPr>
        <p:cNvPr id="1" name=""/>
        <p:cNvGrpSpPr/>
        <p:nvPr/>
      </p:nvGrpSpPr>
      <p:grpSpPr>
        <a:xfrm>
          <a:off x="0" y="0"/>
          <a:ext cx="0" cy="0"/>
          <a:chOff x="0" y="0"/>
          <a:chExt cx="0" cy="0"/>
        </a:xfrm>
      </p:grpSpPr>
      <p:grpSp>
        <p:nvGrpSpPr>
          <p:cNvPr id="3" name="Google Shape;22;p4">
            <a:extLst>
              <a:ext uri="{FF2B5EF4-FFF2-40B4-BE49-F238E27FC236}">
                <a16:creationId xmlns:a16="http://schemas.microsoft.com/office/drawing/2014/main" id="{C54BBB0B-2A78-4C44-9D29-6ACFD449A11C}"/>
              </a:ext>
            </a:extLst>
          </p:cNvPr>
          <p:cNvGrpSpPr/>
          <p:nvPr userDrawn="1"/>
        </p:nvGrpSpPr>
        <p:grpSpPr>
          <a:xfrm>
            <a:off x="348667" y="484767"/>
            <a:ext cx="2811600" cy="705467"/>
            <a:chOff x="261500" y="525100"/>
            <a:chExt cx="2108700" cy="852150"/>
          </a:xfrm>
        </p:grpSpPr>
        <p:sp>
          <p:nvSpPr>
            <p:cNvPr id="4" name="Google Shape;23;p4">
              <a:extLst>
                <a:ext uri="{FF2B5EF4-FFF2-40B4-BE49-F238E27FC236}">
                  <a16:creationId xmlns:a16="http://schemas.microsoft.com/office/drawing/2014/main" id="{0B89604B-E0F4-234D-B111-E5213D04C9C6}"/>
                </a:ext>
              </a:extLst>
            </p:cNvPr>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800" b="1" i="0" u="none" strike="noStrike" cap="none">
                  <a:solidFill>
                    <a:srgbClr val="FFFFFF"/>
                  </a:solidFill>
                  <a:latin typeface="Arial Black" panose="020B0604020202020204" pitchFamily="34" charset="0"/>
                  <a:ea typeface="Montserrat"/>
                  <a:cs typeface="Arial Black" panose="020B0604020202020204" pitchFamily="34" charset="0"/>
                  <a:sym typeface="Montserrat"/>
                </a:rPr>
                <a:t>SOMMAIRE</a:t>
              </a:r>
              <a:endParaRPr sz="2800" b="1" i="0" u="none" strike="noStrike" cap="none">
                <a:solidFill>
                  <a:srgbClr val="FFFFFF"/>
                </a:solidFill>
                <a:latin typeface="Arial Black" panose="020B0604020202020204" pitchFamily="34" charset="0"/>
                <a:ea typeface="Montserrat Medium"/>
                <a:cs typeface="Arial Black" panose="020B0604020202020204" pitchFamily="34" charset="0"/>
                <a:sym typeface="Montserrat Medium"/>
              </a:endParaRPr>
            </a:p>
          </p:txBody>
        </p:sp>
        <p:sp>
          <p:nvSpPr>
            <p:cNvPr id="5" name="Google Shape;24;p4">
              <a:extLst>
                <a:ext uri="{FF2B5EF4-FFF2-40B4-BE49-F238E27FC236}">
                  <a16:creationId xmlns:a16="http://schemas.microsoft.com/office/drawing/2014/main" id="{A077CA0F-0F42-1541-BE51-EEDBFFB46345}"/>
                </a:ext>
              </a:extLst>
            </p:cNvPr>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grpSp>
      <p:sp>
        <p:nvSpPr>
          <p:cNvPr id="6" name="Google Shape;25;p4">
            <a:extLst>
              <a:ext uri="{FF2B5EF4-FFF2-40B4-BE49-F238E27FC236}">
                <a16:creationId xmlns:a16="http://schemas.microsoft.com/office/drawing/2014/main" id="{E8CE9CF7-A38B-3940-BC70-133DDB0EEF21}"/>
              </a:ext>
            </a:extLst>
          </p:cNvPr>
          <p:cNvSpPr txBox="1">
            <a:spLocks noGrp="1"/>
          </p:cNvSpPr>
          <p:nvPr>
            <p:ph type="body" idx="1" hasCustomPrompt="1"/>
          </p:nvPr>
        </p:nvSpPr>
        <p:spPr>
          <a:xfrm>
            <a:off x="2740804" y="1301767"/>
            <a:ext cx="4603427" cy="4458400"/>
          </a:xfrm>
          <a:prstGeom prst="rect">
            <a:avLst/>
          </a:prstGeom>
          <a:noFill/>
          <a:ln>
            <a:noFill/>
          </a:ln>
        </p:spPr>
        <p:txBody>
          <a:bodyPr spcFirstLastPara="1" wrap="square" lIns="91425" tIns="91425" rIns="91425" bIns="91425" anchor="ctr" anchorCtr="0">
            <a:noAutofit/>
          </a:bodyPr>
          <a:lstStyle>
            <a:lvl1pPr marL="357708" marR="0" lvl="0" indent="-349242" algn="l" rtl="0">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Nom partie</a:t>
            </a:r>
          </a:p>
          <a:p>
            <a:r>
              <a:rPr lang="fr-FR"/>
              <a:t>Nom partie</a:t>
            </a:r>
          </a:p>
          <a:p>
            <a:r>
              <a:rPr lang="fr-FR"/>
              <a:t>Nom partie</a:t>
            </a:r>
          </a:p>
        </p:txBody>
      </p:sp>
      <p:sp>
        <p:nvSpPr>
          <p:cNvPr id="7" name="Google Shape;26;p4">
            <a:extLst>
              <a:ext uri="{FF2B5EF4-FFF2-40B4-BE49-F238E27FC236}">
                <a16:creationId xmlns:a16="http://schemas.microsoft.com/office/drawing/2014/main" id="{C73D8A71-E8A0-4345-8243-F93FC7A4D8C9}"/>
              </a:ext>
            </a:extLst>
          </p:cNvPr>
          <p:cNvSpPr txBox="1">
            <a:spLocks noGrp="1"/>
          </p:cNvSpPr>
          <p:nvPr>
            <p:ph type="body" idx="2" hasCustomPrompt="1"/>
          </p:nvPr>
        </p:nvSpPr>
        <p:spPr>
          <a:xfrm>
            <a:off x="7344230" y="1301767"/>
            <a:ext cx="2561437" cy="4458400"/>
          </a:xfrm>
          <a:prstGeom prst="rect">
            <a:avLst/>
          </a:prstGeom>
          <a:noFill/>
          <a:ln>
            <a:noFill/>
          </a:ln>
        </p:spPr>
        <p:txBody>
          <a:bodyPr spcFirstLastPara="1" wrap="square" lIns="0" tIns="91425" rIns="180000" bIns="91425" anchor="ctr" anchorCtr="0">
            <a:noAutofit/>
          </a:bodyPr>
          <a:lstStyle>
            <a:lvl1pPr marL="8466" marR="0" lvl="0" indent="0" algn="r" rtl="0">
              <a:lnSpc>
                <a:spcPct val="200000"/>
              </a:lnSpc>
              <a:spcBef>
                <a:spcPts val="0"/>
              </a:spcBef>
              <a:spcAft>
                <a:spcPts val="0"/>
              </a:spcAft>
              <a:buClr>
                <a:srgbClr val="FFFFFF"/>
              </a:buClr>
              <a:buSzPts val="1400"/>
              <a:buFont typeface="Montserrat"/>
              <a:buNone/>
              <a:tabLst/>
              <a:defRPr sz="1600" b="0"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a:t>
            </a:r>
          </a:p>
        </p:txBody>
      </p:sp>
      <p:sp>
        <p:nvSpPr>
          <p:cNvPr id="8" name="Google Shape;27;p4">
            <a:extLst>
              <a:ext uri="{FF2B5EF4-FFF2-40B4-BE49-F238E27FC236}">
                <a16:creationId xmlns:a16="http://schemas.microsoft.com/office/drawing/2014/main" id="{28AEF8FB-C835-9247-82CF-F2C39310FC62}"/>
              </a:ext>
            </a:extLst>
          </p:cNvPr>
          <p:cNvSpPr txBox="1">
            <a:spLocks noGrp="1"/>
          </p:cNvSpPr>
          <p:nvPr>
            <p:ph type="body" idx="3" hasCustomPrompt="1"/>
          </p:nvPr>
        </p:nvSpPr>
        <p:spPr>
          <a:xfrm>
            <a:off x="9924966" y="1301767"/>
            <a:ext cx="1612900" cy="4458400"/>
          </a:xfrm>
          <a:prstGeom prst="rect">
            <a:avLst/>
          </a:prstGeom>
          <a:noFill/>
          <a:ln>
            <a:noFill/>
          </a:ln>
        </p:spPr>
        <p:txBody>
          <a:bodyPr spcFirstLastPara="1" wrap="square" lIns="91425" tIns="91425" rIns="91425" bIns="91425" anchor="ctr" anchorCtr="0">
            <a:noAutofit/>
          </a:bodyPr>
          <a:lstStyle>
            <a:lvl1pPr marL="186262" marR="0" lvl="0" indent="0" algn="l" rtl="0">
              <a:lnSpc>
                <a:spcPct val="200000"/>
              </a:lnSpc>
              <a:spcBef>
                <a:spcPts val="0"/>
              </a:spcBef>
              <a:spcAft>
                <a:spcPts val="0"/>
              </a:spcAft>
              <a:buClr>
                <a:srgbClr val="FFFFFF"/>
              </a:buClr>
              <a:buSzPts val="1400"/>
              <a:buFont typeface="Montserrat"/>
              <a:buNone/>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l" rtl="0">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r>
              <a:rPr lang="fr-FR"/>
              <a:t>03</a:t>
            </a:r>
          </a:p>
          <a:p>
            <a:r>
              <a:rPr lang="fr-FR"/>
              <a:t>03</a:t>
            </a:r>
          </a:p>
          <a:p>
            <a:r>
              <a:rPr lang="fr-FR"/>
              <a:t>03</a:t>
            </a:r>
            <a:endParaRPr/>
          </a:p>
        </p:txBody>
      </p:sp>
      <p:sp>
        <p:nvSpPr>
          <p:cNvPr id="15" name="Google Shape;45;p44">
            <a:extLst>
              <a:ext uri="{FF2B5EF4-FFF2-40B4-BE49-F238E27FC236}">
                <a16:creationId xmlns:a16="http://schemas.microsoft.com/office/drawing/2014/main" id="{A584EF08-8235-9B4D-8E40-239A54EF66F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10" name="Google Shape;28;p30">
            <a:extLst>
              <a:ext uri="{FF2B5EF4-FFF2-40B4-BE49-F238E27FC236}">
                <a16:creationId xmlns:a16="http://schemas.microsoft.com/office/drawing/2014/main" id="{C461C5A0-2EC0-0E12-19FA-C8968533DA16}"/>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9153203" y="0"/>
            <a:ext cx="3038797" cy="762000"/>
          </a:xfrm>
          <a:prstGeom prst="rect">
            <a:avLst/>
          </a:prstGeom>
          <a:noFill/>
          <a:ln>
            <a:noFill/>
          </a:ln>
        </p:spPr>
      </p:pic>
    </p:spTree>
    <p:extLst>
      <p:ext uri="{BB962C8B-B14F-4D97-AF65-F5344CB8AC3E}">
        <p14:creationId xmlns:p14="http://schemas.microsoft.com/office/powerpoint/2010/main" val="8031280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image" Target="../media/image27.jpe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theme" Target="../theme/theme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theme" Target="../theme/theme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153.xml"/><Relationship Id="rId7" Type="http://schemas.openxmlformats.org/officeDocument/2006/relationships/tags" Target="../tags/tag4.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theme" Target="../theme/theme5.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9"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extLst>
      <p:ext uri="{BB962C8B-B14F-4D97-AF65-F5344CB8AC3E}">
        <p14:creationId xmlns:p14="http://schemas.microsoft.com/office/powerpoint/2010/main" val="1656233152"/>
      </p:ext>
    </p:extLst>
  </p:cSld>
  <p:clrMap bg1="lt1" tx1="dk1" bg2="dk2" tx2="lt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 id="2147484120" r:id="rId19"/>
    <p:sldLayoutId id="2147484121" r:id="rId20"/>
    <p:sldLayoutId id="2147484122" r:id="rId21"/>
    <p:sldLayoutId id="2147484123" r:id="rId22"/>
    <p:sldLayoutId id="2147484124" r:id="rId23"/>
    <p:sldLayoutId id="2147484125" r:id="rId24"/>
    <p:sldLayoutId id="2147484126" r:id="rId25"/>
    <p:sldLayoutId id="2147484127" r:id="rId26"/>
    <p:sldLayoutId id="2147484128" r:id="rId27"/>
    <p:sldLayoutId id="2147484129" r:id="rId28"/>
    <p:sldLayoutId id="2147484130" r:id="rId29"/>
    <p:sldLayoutId id="2147484131" r:id="rId30"/>
    <p:sldLayoutId id="2147484132" r:id="rId31"/>
    <p:sldLayoutId id="2147484133" r:id="rId32"/>
    <p:sldLayoutId id="2147484134" r:id="rId33"/>
    <p:sldLayoutId id="2147484135" r:id="rId34"/>
    <p:sldLayoutId id="2147484136" r:id="rId35"/>
    <p:sldLayoutId id="2147484137" r:id="rId36"/>
    <p:sldLayoutId id="2147484138" r:id="rId37"/>
    <p:sldLayoutId id="2147484139" r:id="rId38"/>
    <p:sldLayoutId id="2147484140" r:id="rId39"/>
    <p:sldLayoutId id="2147484141" r:id="rId40"/>
    <p:sldLayoutId id="2147484142" r:id="rId41"/>
    <p:sldLayoutId id="2147484143" r:id="rId42"/>
    <p:sldLayoutId id="2147484144" r:id="rId43"/>
    <p:sldLayoutId id="2147484145" r:id="rId44"/>
    <p:sldLayoutId id="2147484146" r:id="rId45"/>
    <p:sldLayoutId id="2147484147" r:id="rId46"/>
    <p:sldLayoutId id="2147484148" r:id="rId47"/>
    <p:sldLayoutId id="2147484149" r:id="rId48"/>
    <p:sldLayoutId id="2147484150" r:id="rId49"/>
    <p:sldLayoutId id="2147484151" r:id="rId50"/>
    <p:sldLayoutId id="2147484152" r:id="rId51"/>
    <p:sldLayoutId id="2147483816" r:id="rId52"/>
    <p:sldLayoutId id="2147483924" r:id="rId53"/>
    <p:sldLayoutId id="2147484182" r:id="rId54"/>
    <p:sldLayoutId id="2147484199" r:id="rId55"/>
    <p:sldLayoutId id="2147484216" r:id="rId56"/>
    <p:sldLayoutId id="2147484269" r:id="rId5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0937793" y="5871375"/>
            <a:ext cx="1069087" cy="855728"/>
          </a:xfrm>
          <a:prstGeom prst="rect">
            <a:avLst/>
          </a:prstGeom>
        </p:spPr>
      </p:pic>
      <p:sp>
        <p:nvSpPr>
          <p:cNvPr id="2" name="Espace réservé du titre 1"/>
          <p:cNvSpPr>
            <a:spLocks noGrp="1"/>
          </p:cNvSpPr>
          <p:nvPr>
            <p:ph type="title"/>
          </p:nvPr>
        </p:nvSpPr>
        <p:spPr bwMode="gray">
          <a:xfrm>
            <a:off x="719670" y="111683"/>
            <a:ext cx="10752665" cy="1151924"/>
          </a:xfrm>
          <a:prstGeom prst="rect">
            <a:avLst/>
          </a:prstGeom>
        </p:spPr>
        <p:txBody>
          <a:bodyPr vert="horz" lIns="0" tIns="0" rIns="0" bIns="0" rtlCol="0" anchor="b" anchorCtr="0">
            <a:normAutofit/>
          </a:bodyPr>
          <a:lstStyle/>
          <a:p>
            <a:r>
              <a:rPr lang="fr-FR" noProof="0"/>
              <a:t>Titre</a:t>
            </a:r>
          </a:p>
        </p:txBody>
      </p:sp>
      <p:sp>
        <p:nvSpPr>
          <p:cNvPr id="3" name="Espace réservé du texte 2"/>
          <p:cNvSpPr>
            <a:spLocks noGrp="1"/>
          </p:cNvSpPr>
          <p:nvPr>
            <p:ph type="body" idx="1"/>
          </p:nvPr>
        </p:nvSpPr>
        <p:spPr bwMode="gray">
          <a:xfrm>
            <a:off x="719672" y="2228853"/>
            <a:ext cx="10752665" cy="3649135"/>
          </a:xfrm>
          <a:prstGeom prst="rect">
            <a:avLst/>
          </a:prstGeom>
        </p:spPr>
        <p:txBody>
          <a:bodyPr vert="horz" lIns="0" tIns="0" rIns="0" bIns="0" rtlCol="0" anchor="t" anchorCtr="0">
            <a:normAutofit/>
          </a:body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5" name="ZoneTexte 4">
            <a:extLst>
              <a:ext uri="{FF2B5EF4-FFF2-40B4-BE49-F238E27FC236}">
                <a16:creationId xmlns:a16="http://schemas.microsoft.com/office/drawing/2014/main" id="{BA090865-6C7D-4B09-B446-B407F4A8A061}"/>
              </a:ext>
            </a:extLst>
          </p:cNvPr>
          <p:cNvSpPr txBox="1"/>
          <p:nvPr userDrawn="1"/>
        </p:nvSpPr>
        <p:spPr>
          <a:xfrm>
            <a:off x="8467411" y="6045815"/>
            <a:ext cx="2652765" cy="420564"/>
          </a:xfrm>
          <a:prstGeom prst="rect">
            <a:avLst/>
          </a:prstGeom>
          <a:noFill/>
        </p:spPr>
        <p:txBody>
          <a:bodyPr wrap="square" rtlCol="0">
            <a:spAutoFit/>
          </a:bodyPr>
          <a:lstStyle/>
          <a:p>
            <a:pPr algn="r"/>
            <a:r>
              <a:rPr lang="fr-FR" sz="2133">
                <a:solidFill>
                  <a:srgbClr val="922B7B"/>
                </a:solidFill>
                <a:latin typeface="Avenir LT Std 35 Light" panose="020B0402020203020204" pitchFamily="34" charset="0"/>
              </a:rPr>
              <a:t>TGV-INTERCIT</a:t>
            </a:r>
            <a:r>
              <a:rPr lang="fr-FR" sz="2133">
                <a:solidFill>
                  <a:srgbClr val="922B7B"/>
                </a:solidFill>
                <a:latin typeface="Avenir LT Std 35 Light" panose="020B0402020203020204" pitchFamily="34" charset="0"/>
                <a:cs typeface="Calibri" panose="020F0502020204030204" pitchFamily="34" charset="0"/>
              </a:rPr>
              <a:t>É</a:t>
            </a:r>
            <a:r>
              <a:rPr lang="fr-FR" sz="2133">
                <a:solidFill>
                  <a:srgbClr val="922B7B"/>
                </a:solidFill>
                <a:latin typeface="Avenir LT Std 35 Light" panose="020B0402020203020204" pitchFamily="34" charset="0"/>
              </a:rPr>
              <a:t>S</a:t>
            </a:r>
          </a:p>
        </p:txBody>
      </p:sp>
    </p:spTree>
    <p:extLst>
      <p:ext uri="{BB962C8B-B14F-4D97-AF65-F5344CB8AC3E}">
        <p14:creationId xmlns:p14="http://schemas.microsoft.com/office/powerpoint/2010/main" val="2740062331"/>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80" r:id="rId26"/>
    <p:sldLayoutId id="2147484181" r:id="rId27"/>
  </p:sldLayoutIdLst>
  <p:hf hdr="0"/>
  <p:txStyles>
    <p:titleStyle>
      <a:lvl1pPr algn="l" defTabSz="1219110" rtl="0" eaLnBrk="1" latinLnBrk="0" hangingPunct="1">
        <a:lnSpc>
          <a:spcPct val="85000"/>
        </a:lnSpc>
        <a:spcBef>
          <a:spcPct val="0"/>
        </a:spcBef>
        <a:buNone/>
        <a:defRPr sz="3733" b="0" kern="1200" cap="all" baseline="0">
          <a:solidFill>
            <a:schemeClr val="accent6"/>
          </a:solidFill>
          <a:latin typeface="+mn-lt"/>
          <a:ea typeface="+mj-ea"/>
          <a:cs typeface="+mj-cs"/>
        </a:defRPr>
      </a:lvl1pPr>
    </p:titleStyle>
    <p:bodyStyle>
      <a:lvl1pPr marL="0" indent="0" algn="l" defTabSz="1219110" rtl="0" eaLnBrk="1" latinLnBrk="0" hangingPunct="1">
        <a:lnSpc>
          <a:spcPct val="100000"/>
        </a:lnSpc>
        <a:spcBef>
          <a:spcPts val="800"/>
        </a:spcBef>
        <a:spcAft>
          <a:spcPts val="0"/>
        </a:spcAft>
        <a:buFont typeface="Avenir LT Std 45 Book" pitchFamily="34" charset="0"/>
        <a:buNone/>
        <a:defRPr sz="1733" b="0" kern="1200">
          <a:solidFill>
            <a:schemeClr val="accent6"/>
          </a:solidFill>
          <a:latin typeface="+mj-lt"/>
          <a:ea typeface="+mn-ea"/>
          <a:cs typeface="+mn-cs"/>
        </a:defRPr>
      </a:lvl1pPr>
      <a:lvl2pPr marL="0" indent="0" algn="l" defTabSz="1219110" rtl="0" eaLnBrk="1" latinLnBrk="0" hangingPunct="1">
        <a:lnSpc>
          <a:spcPct val="100000"/>
        </a:lnSpc>
        <a:spcBef>
          <a:spcPts val="800"/>
        </a:spcBef>
        <a:spcAft>
          <a:spcPts val="0"/>
        </a:spcAft>
        <a:buFont typeface="Avenir LT Std 45 Book" pitchFamily="34" charset="0"/>
        <a:buNone/>
        <a:defRPr sz="1733" kern="1200">
          <a:solidFill>
            <a:schemeClr val="tx1"/>
          </a:solidFill>
          <a:latin typeface="+mn-lt"/>
          <a:ea typeface="+mn-ea"/>
          <a:cs typeface="+mn-cs"/>
        </a:defRPr>
      </a:lvl2pPr>
      <a:lvl3pPr marL="191986" indent="-191986" algn="l" defTabSz="1219110" rtl="0" eaLnBrk="1" latinLnBrk="0" hangingPunct="1">
        <a:lnSpc>
          <a:spcPct val="100000"/>
        </a:lnSpc>
        <a:spcBef>
          <a:spcPts val="800"/>
        </a:spcBef>
        <a:spcAft>
          <a:spcPts val="0"/>
        </a:spcAft>
        <a:buClr>
          <a:schemeClr val="accent1"/>
        </a:buClr>
        <a:buSzPct val="100000"/>
        <a:buFont typeface="Avenir LT Std 65 Medium" pitchFamily="34" charset="0"/>
        <a:buChar char="+"/>
        <a:defRPr sz="1733" kern="1200">
          <a:solidFill>
            <a:schemeClr val="tx1"/>
          </a:solidFill>
          <a:latin typeface="+mn-lt"/>
          <a:ea typeface="+mn-ea"/>
          <a:cs typeface="+mn-cs"/>
        </a:defRPr>
      </a:lvl3pPr>
      <a:lvl4pPr marL="287979" indent="-95994" algn="l" defTabSz="1219110" rtl="0" eaLnBrk="1" latinLnBrk="0" hangingPunct="1">
        <a:lnSpc>
          <a:spcPct val="100000"/>
        </a:lnSpc>
        <a:spcBef>
          <a:spcPts val="267"/>
        </a:spcBef>
        <a:spcAft>
          <a:spcPts val="0"/>
        </a:spcAft>
        <a:buClr>
          <a:schemeClr val="tx1"/>
        </a:buClr>
        <a:buSzPct val="75000"/>
        <a:buFont typeface="Avenir LT Std 45 Book" pitchFamily="34" charset="0"/>
        <a:buChar char="•"/>
        <a:defRPr sz="1600" kern="1200">
          <a:solidFill>
            <a:schemeClr val="tx1"/>
          </a:solidFill>
          <a:latin typeface="+mn-lt"/>
          <a:ea typeface="+mn-ea"/>
          <a:cs typeface="+mn-cs"/>
        </a:defRPr>
      </a:lvl4pPr>
      <a:lvl5pPr marL="287979" indent="0" algn="l" defTabSz="1219110" rtl="0" eaLnBrk="1" latinLnBrk="0" hangingPunct="1">
        <a:lnSpc>
          <a:spcPct val="100000"/>
        </a:lnSpc>
        <a:spcBef>
          <a:spcPts val="267"/>
        </a:spcBef>
        <a:spcAft>
          <a:spcPts val="0"/>
        </a:spcAft>
        <a:buSzPct val="100000"/>
        <a:buFont typeface="Avenir LT Std 45 Book" pitchFamily="34" charset="0"/>
        <a:buNone/>
        <a:defRPr sz="1333" kern="1200">
          <a:solidFill>
            <a:schemeClr val="accent3"/>
          </a:solidFill>
          <a:latin typeface="+mn-lt"/>
          <a:ea typeface="+mn-ea"/>
          <a:cs typeface="+mn-cs"/>
        </a:defRPr>
      </a:lvl5pPr>
      <a:lvl6pPr marL="3352548" indent="-304776" algn="l" defTabSz="1219110" rtl="0" eaLnBrk="1" latinLnBrk="0" hangingPunct="1">
        <a:spcBef>
          <a:spcPct val="20000"/>
        </a:spcBef>
        <a:buFont typeface="Avenir LT Std 45 Book" pitchFamily="34" charset="0"/>
        <a:buChar char="•"/>
        <a:defRPr sz="2667" kern="1200">
          <a:solidFill>
            <a:schemeClr val="tx1"/>
          </a:solidFill>
          <a:latin typeface="+mn-lt"/>
          <a:ea typeface="+mn-ea"/>
          <a:cs typeface="+mn-cs"/>
        </a:defRPr>
      </a:lvl6pPr>
      <a:lvl7pPr marL="3962104" indent="-304776" algn="l" defTabSz="1219110" rtl="0" eaLnBrk="1" latinLnBrk="0" hangingPunct="1">
        <a:spcBef>
          <a:spcPct val="20000"/>
        </a:spcBef>
        <a:buFont typeface="Avenir LT Std 45 Book" pitchFamily="34" charset="0"/>
        <a:buChar char="•"/>
        <a:defRPr sz="2667" kern="1200">
          <a:solidFill>
            <a:schemeClr val="tx1"/>
          </a:solidFill>
          <a:latin typeface="+mn-lt"/>
          <a:ea typeface="+mn-ea"/>
          <a:cs typeface="+mn-cs"/>
        </a:defRPr>
      </a:lvl7pPr>
      <a:lvl8pPr marL="4571658" indent="-304776" algn="l" defTabSz="1219110" rtl="0" eaLnBrk="1" latinLnBrk="0" hangingPunct="1">
        <a:spcBef>
          <a:spcPct val="20000"/>
        </a:spcBef>
        <a:buFont typeface="Avenir LT Std 45 Book" pitchFamily="34" charset="0"/>
        <a:buChar char="•"/>
        <a:defRPr sz="2667" kern="1200">
          <a:solidFill>
            <a:schemeClr val="tx1"/>
          </a:solidFill>
          <a:latin typeface="+mn-lt"/>
          <a:ea typeface="+mn-ea"/>
          <a:cs typeface="+mn-cs"/>
        </a:defRPr>
      </a:lvl8pPr>
      <a:lvl9pPr marL="5181212" indent="-304776" algn="l" defTabSz="1219110" rtl="0" eaLnBrk="1" latinLnBrk="0" hangingPunct="1">
        <a:spcBef>
          <a:spcPct val="20000"/>
        </a:spcBef>
        <a:buFont typeface="Avenir LT Std 45 Book" pitchFamily="34" charset="0"/>
        <a:buChar char="•"/>
        <a:defRPr sz="2667" kern="1200">
          <a:solidFill>
            <a:schemeClr val="tx1"/>
          </a:solidFill>
          <a:latin typeface="+mn-lt"/>
          <a:ea typeface="+mn-ea"/>
          <a:cs typeface="+mn-cs"/>
        </a:defRPr>
      </a:lvl9pPr>
    </p:bodyStyle>
    <p:otherStyle>
      <a:defPPr>
        <a:defRPr lang="fr-FR"/>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5" pos="2880">
          <p15:clr>
            <a:srgbClr val="A4A3A4"/>
          </p15:clr>
        </p15:guide>
        <p15:guide id="16" pos="5421">
          <p15:clr>
            <a:srgbClr val="A4A3A4"/>
          </p15:clr>
        </p15:guide>
        <p15:guide id="17" pos="341">
          <p15:clr>
            <a:srgbClr val="A4A3A4"/>
          </p15:clr>
        </p15:guide>
        <p15:guide id="18" orient="horz" pos="1098">
          <p15:clr>
            <a:srgbClr val="A4A3A4"/>
          </p15:clr>
        </p15:guide>
        <p15:guide id="19" orient="horz" pos="2333">
          <p15:clr>
            <a:srgbClr val="A4A3A4"/>
          </p15:clr>
        </p15:guide>
        <p15:guide id="20" orient="horz" pos="282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rgbClr val="FFB99E"/>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355103388"/>
      </p:ext>
    </p:extLst>
  </p:cSld>
  <p:clrMap bg1="lt1" tx1="dk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extLst>
      <p:ext uri="{BB962C8B-B14F-4D97-AF65-F5344CB8AC3E}">
        <p14:creationId xmlns:p14="http://schemas.microsoft.com/office/powerpoint/2010/main" val="258091715"/>
      </p:ext>
    </p:extLst>
  </p:cSld>
  <p:clrMap bg1="lt1" tx1="dk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 id="2147484248" r:id="rId31"/>
    <p:sldLayoutId id="2147484249" r:id="rId32"/>
    <p:sldLayoutId id="2147484250" r:id="rId33"/>
    <p:sldLayoutId id="2147484251" r:id="rId34"/>
    <p:sldLayoutId id="2147484252" r:id="rId35"/>
    <p:sldLayoutId id="2147484253" r:id="rId36"/>
    <p:sldLayoutId id="2147484254" r:id="rId37"/>
    <p:sldLayoutId id="2147484255" r:id="rId38"/>
    <p:sldLayoutId id="2147484256" r:id="rId39"/>
    <p:sldLayoutId id="2147484257" r:id="rId40"/>
    <p:sldLayoutId id="2147484258" r:id="rId41"/>
    <p:sldLayoutId id="2147484259" r:id="rId42"/>
    <p:sldLayoutId id="2147484260" r:id="rId43"/>
    <p:sldLayoutId id="2147484261" r:id="rId44"/>
    <p:sldLayoutId id="2147484262" r:id="rId45"/>
    <p:sldLayoutId id="2147484263" r:id="rId46"/>
    <p:sldLayoutId id="2147484264" r:id="rId47"/>
    <p:sldLayoutId id="2147484265" r:id="rId48"/>
    <p:sldLayoutId id="2147484266" r:id="rId49"/>
    <p:sldLayoutId id="2147484267" r:id="rId50"/>
    <p:sldLayoutId id="2147484268" r:id="rId5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DC588F-ABC1-4471-9C42-42C28E1EE132}"/>
              </a:ext>
            </a:extLst>
          </p:cNvPr>
          <p:cNvGraphicFramePr>
            <a:graphicFrameLocks noChangeAspect="1"/>
          </p:cNvGraphicFramePr>
          <p:nvPr userDrawn="1">
            <p:custDataLst>
              <p:tags r:id="rId7"/>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8" imgW="384" imgH="384" progId="TCLayout.ActiveDocument.1">
                  <p:embed/>
                </p:oleObj>
              </mc:Choice>
              <mc:Fallback>
                <p:oleObj name="Diapositive think-cell" r:id="rId8" imgW="384" imgH="384" progId="TCLayout.ActiveDocument.1">
                  <p:embed/>
                  <p:pic>
                    <p:nvPicPr>
                      <p:cNvPr id="8" name="Objet 7" hidden="1">
                        <a:extLst>
                          <a:ext uri="{FF2B5EF4-FFF2-40B4-BE49-F238E27FC236}">
                            <a16:creationId xmlns:a16="http://schemas.microsoft.com/office/drawing/2014/main" id="{05DC588F-ABC1-4471-9C42-42C28E1EE132}"/>
                          </a:ext>
                        </a:extLst>
                      </p:cNvPr>
                      <p:cNvPicPr/>
                      <p:nvPr/>
                    </p:nvPicPr>
                    <p:blipFill>
                      <a:blip r:embed="rId9"/>
                      <a:stretch>
                        <a:fillRect/>
                      </a:stretch>
                    </p:blipFill>
                    <p:spPr>
                      <a:xfrm>
                        <a:off x="2120" y="2120"/>
                        <a:ext cx="2117" cy="2117"/>
                      </a:xfrm>
                      <a:prstGeom prst="rect">
                        <a:avLst/>
                      </a:prstGeom>
                    </p:spPr>
                  </p:pic>
                </p:oleObj>
              </mc:Fallback>
            </mc:AlternateContent>
          </a:graphicData>
        </a:graphic>
      </p:graphicFrame>
      <p:sp>
        <p:nvSpPr>
          <p:cNvPr id="5" name="Espace réservé du pied de page 24">
            <a:extLst>
              <a:ext uri="{FF2B5EF4-FFF2-40B4-BE49-F238E27FC236}">
                <a16:creationId xmlns:a16="http://schemas.microsoft.com/office/drawing/2014/main" id="{3B601A63-4580-4D48-94A5-37617E66AA02}"/>
              </a:ext>
            </a:extLst>
          </p:cNvPr>
          <p:cNvSpPr>
            <a:spLocks noGrp="1"/>
          </p:cNvSpPr>
          <p:nvPr>
            <p:ph type="ftr" sz="quarter" idx="3"/>
          </p:nvPr>
        </p:nvSpPr>
        <p:spPr>
          <a:xfrm>
            <a:off x="9745548" y="6555192"/>
            <a:ext cx="1470488" cy="169277"/>
          </a:xfrm>
          <a:prstGeom prst="rect">
            <a:avLst/>
          </a:prstGeom>
        </p:spPr>
        <p:txBody>
          <a:bodyPr vert="horz" wrap="none" lIns="0" tIns="0" rIns="0" bIns="0" rtlCol="0" anchor="ctr">
            <a:spAutoFit/>
          </a:bodyPr>
          <a:lstStyle>
            <a:lvl1pPr algn="r">
              <a:defRPr sz="1100">
                <a:solidFill>
                  <a:schemeClr val="tx1">
                    <a:tint val="75000"/>
                  </a:schemeClr>
                </a:solidFill>
                <a:latin typeface="Montserrat" panose="00000500000000000000" pitchFamily="2" charset="0"/>
              </a:defRPr>
            </a:lvl1pPr>
          </a:lstStyle>
          <a:p>
            <a:r>
              <a:rPr lang="en-US">
                <a:solidFill>
                  <a:schemeClr val="tx2"/>
                </a:solidFill>
              </a:rPr>
              <a:t>| </a:t>
            </a:r>
            <a:fld id="{7E74C1EB-D0C9-4102-9435-B97D94E7CC62}" type="datetime4">
              <a:rPr lang="fr-FR" smtClean="0">
                <a:solidFill>
                  <a:schemeClr val="tx2"/>
                </a:solidFill>
              </a:rPr>
              <a:pPr/>
              <a:t>11 janvier 2024</a:t>
            </a:fld>
            <a:r>
              <a:rPr lang="en-US">
                <a:solidFill>
                  <a:schemeClr val="tx2"/>
                </a:solidFill>
              </a:rPr>
              <a:t> |</a:t>
            </a:r>
          </a:p>
        </p:txBody>
      </p:sp>
    </p:spTree>
    <p:extLst>
      <p:ext uri="{BB962C8B-B14F-4D97-AF65-F5344CB8AC3E}">
        <p14:creationId xmlns:p14="http://schemas.microsoft.com/office/powerpoint/2010/main" val="2264429864"/>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5" r:id="rId4"/>
    <p:sldLayoutId id="2147484277" r:id="rId5"/>
  </p:sldLayoutIdLst>
  <p:hf sldNum="0" hdr="0" dt="0"/>
  <p:txStyles>
    <p:titleStyle>
      <a:lvl1pPr algn="l" defTabSz="1219080" rtl="0" eaLnBrk="1" latinLnBrk="0" hangingPunct="1">
        <a:lnSpc>
          <a:spcPct val="90000"/>
        </a:lnSpc>
        <a:spcBef>
          <a:spcPct val="0"/>
        </a:spcBef>
        <a:buNone/>
        <a:defRPr sz="1867" b="1" kern="1200">
          <a:solidFill>
            <a:schemeClr val="accent1"/>
          </a:solidFill>
          <a:latin typeface="Montserrat" panose="00000500000000000000"/>
          <a:ea typeface="+mj-ea"/>
          <a:cs typeface="+mj-cs"/>
        </a:defRPr>
      </a:lvl1pPr>
    </p:titleStyle>
    <p:bodyStyle>
      <a:lvl1pPr marL="0" indent="0" algn="l" defTabSz="1219080" rtl="0" eaLnBrk="1" latinLnBrk="0" hangingPunct="1">
        <a:lnSpc>
          <a:spcPct val="90000"/>
        </a:lnSpc>
        <a:spcBef>
          <a:spcPts val="1333"/>
        </a:spcBef>
        <a:buFont typeface="Arial" panose="020B0604020202020204" pitchFamily="34" charset="0"/>
        <a:buNone/>
        <a:defRPr sz="1200" b="1" kern="1200">
          <a:solidFill>
            <a:schemeClr val="accent1"/>
          </a:solidFill>
          <a:latin typeface="+mj-lt"/>
          <a:ea typeface="+mn-ea"/>
          <a:cs typeface="+mn-cs"/>
        </a:defRPr>
      </a:lvl1pPr>
      <a:lvl2pPr marL="0" indent="0" algn="l" defTabSz="1219080" rtl="0" eaLnBrk="1" latinLnBrk="0" hangingPunct="1">
        <a:lnSpc>
          <a:spcPct val="90000"/>
        </a:lnSpc>
        <a:spcBef>
          <a:spcPts val="667"/>
        </a:spcBef>
        <a:buFont typeface="Arial" panose="020B0604020202020204" pitchFamily="34" charset="0"/>
        <a:buNone/>
        <a:defRPr sz="1200" kern="1200">
          <a:solidFill>
            <a:schemeClr val="tx2"/>
          </a:solidFill>
          <a:latin typeface="+mj-lt"/>
          <a:ea typeface="+mn-ea"/>
          <a:cs typeface="+mn-cs"/>
        </a:defRPr>
      </a:lvl2pPr>
      <a:lvl3pPr marL="152384" indent="-152384" algn="l" defTabSz="1219080" rtl="0" eaLnBrk="1" latinLnBrk="0" hangingPunct="1">
        <a:lnSpc>
          <a:spcPct val="90000"/>
        </a:lnSpc>
        <a:spcBef>
          <a:spcPts val="667"/>
        </a:spcBef>
        <a:buClr>
          <a:schemeClr val="accent1"/>
        </a:buClr>
        <a:buFont typeface="Arial" panose="020B0604020202020204" pitchFamily="34" charset="0"/>
        <a:buChar char="•"/>
        <a:defRPr sz="1200" kern="1200">
          <a:solidFill>
            <a:schemeClr val="tx2"/>
          </a:solidFill>
          <a:latin typeface="+mj-lt"/>
          <a:ea typeface="+mn-ea"/>
          <a:cs typeface="+mn-cs"/>
        </a:defRPr>
      </a:lvl3pPr>
      <a:lvl4pPr marL="182861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158" indent="0" algn="l" defTabSz="121908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46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5"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4"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68" algn="l" defTabSz="121908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svg"/><Relationship Id="rId26" Type="http://schemas.openxmlformats.org/officeDocument/2006/relationships/image" Target="../media/image91.png"/><Relationship Id="rId3" Type="http://schemas.openxmlformats.org/officeDocument/2006/relationships/image" Target="../media/image70.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image" Target="../media/image82.png"/><Relationship Id="rId25" Type="http://schemas.openxmlformats.org/officeDocument/2006/relationships/image" Target="../media/image90.svg"/><Relationship Id="rId33" Type="http://schemas.openxmlformats.org/officeDocument/2006/relationships/image" Target="../media/image96.svg"/><Relationship Id="rId2" Type="http://schemas.openxmlformats.org/officeDocument/2006/relationships/notesSlide" Target="../notesSlides/notesSlide4.xml"/><Relationship Id="rId16" Type="http://schemas.openxmlformats.org/officeDocument/2006/relationships/image" Target="../media/image81.svg"/><Relationship Id="rId20" Type="http://schemas.openxmlformats.org/officeDocument/2006/relationships/image" Target="../media/image85.svg"/><Relationship Id="rId29"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8.svg"/><Relationship Id="rId11" Type="http://schemas.openxmlformats.org/officeDocument/2006/relationships/image" Target="../media/image76.png"/><Relationship Id="rId24" Type="http://schemas.openxmlformats.org/officeDocument/2006/relationships/image" Target="../media/image89.svg"/><Relationship Id="rId32" Type="http://schemas.openxmlformats.org/officeDocument/2006/relationships/image" Target="../media/image95.png"/><Relationship Id="rId5" Type="http://schemas.openxmlformats.org/officeDocument/2006/relationships/image" Target="../media/image57.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68.png"/><Relationship Id="rId10" Type="http://schemas.openxmlformats.org/officeDocument/2006/relationships/image" Target="../media/image75.svg"/><Relationship Id="rId19" Type="http://schemas.openxmlformats.org/officeDocument/2006/relationships/image" Target="../media/image84.png"/><Relationship Id="rId31" Type="http://schemas.openxmlformats.org/officeDocument/2006/relationships/image" Target="../media/image94.svg"/><Relationship Id="rId4" Type="http://schemas.openxmlformats.org/officeDocument/2006/relationships/image" Target="../media/image71.svg"/><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87.svg"/><Relationship Id="rId27" Type="http://schemas.openxmlformats.org/officeDocument/2006/relationships/image" Target="../media/image92.svg"/><Relationship Id="rId30" Type="http://schemas.openxmlformats.org/officeDocument/2006/relationships/image" Target="../media/image93.png"/><Relationship Id="rId8" Type="http://schemas.openxmlformats.org/officeDocument/2006/relationships/image" Target="../media/image73.sv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69.svg"/><Relationship Id="rId7" Type="http://schemas.openxmlformats.org/officeDocument/2006/relationships/image" Target="../media/image66.svg"/><Relationship Id="rId12" Type="http://schemas.openxmlformats.org/officeDocument/2006/relationships/image" Target="../media/image10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100.svg"/><Relationship Id="rId5" Type="http://schemas.openxmlformats.org/officeDocument/2006/relationships/image" Target="../media/image64.svg"/><Relationship Id="rId10" Type="http://schemas.openxmlformats.org/officeDocument/2006/relationships/image" Target="../media/image99.png"/><Relationship Id="rId4" Type="http://schemas.openxmlformats.org/officeDocument/2006/relationships/image" Target="../media/image63.png"/><Relationship Id="rId9" Type="http://schemas.openxmlformats.org/officeDocument/2006/relationships/image" Target="../media/image98.svg"/></Relationships>
</file>

<file path=ppt/slides/_rels/slide1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18" Type="http://schemas.openxmlformats.org/officeDocument/2006/relationships/image" Target="../media/image119.png"/><Relationship Id="rId3" Type="http://schemas.openxmlformats.org/officeDocument/2006/relationships/image" Target="../media/image104.svg"/><Relationship Id="rId7" Type="http://schemas.openxmlformats.org/officeDocument/2006/relationships/image" Target="../media/image108.svg"/><Relationship Id="rId12" Type="http://schemas.openxmlformats.org/officeDocument/2006/relationships/image" Target="../media/image113.png"/><Relationship Id="rId17" Type="http://schemas.openxmlformats.org/officeDocument/2006/relationships/image" Target="../media/image118.svg"/><Relationship Id="rId2" Type="http://schemas.openxmlformats.org/officeDocument/2006/relationships/image" Target="../media/image103.png"/><Relationship Id="rId16"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5" Type="http://schemas.openxmlformats.org/officeDocument/2006/relationships/image" Target="../media/image116.svg"/><Relationship Id="rId10" Type="http://schemas.openxmlformats.org/officeDocument/2006/relationships/image" Target="../media/image111.png"/><Relationship Id="rId19" Type="http://schemas.openxmlformats.org/officeDocument/2006/relationships/image" Target="../media/image120.svg"/><Relationship Id="rId4" Type="http://schemas.openxmlformats.org/officeDocument/2006/relationships/image" Target="../media/image105.png"/><Relationship Id="rId9" Type="http://schemas.openxmlformats.org/officeDocument/2006/relationships/image" Target="../media/image110.svg"/><Relationship Id="rId14" Type="http://schemas.openxmlformats.org/officeDocument/2006/relationships/image" Target="../media/image115.png"/></Relationships>
</file>

<file path=ppt/slides/_rels/slide13.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18" Type="http://schemas.openxmlformats.org/officeDocument/2006/relationships/image" Target="../media/image137.sv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17" Type="http://schemas.openxmlformats.org/officeDocument/2006/relationships/image" Target="../media/image136.png"/><Relationship Id="rId2" Type="http://schemas.openxmlformats.org/officeDocument/2006/relationships/image" Target="../media/image121.png"/><Relationship Id="rId16" Type="http://schemas.openxmlformats.org/officeDocument/2006/relationships/image" Target="../media/image135.svg"/><Relationship Id="rId20" Type="http://schemas.openxmlformats.org/officeDocument/2006/relationships/image" Target="../media/image139.svg"/><Relationship Id="rId1" Type="http://schemas.openxmlformats.org/officeDocument/2006/relationships/slideLayout" Target="../slideLayouts/slideLayout4.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sv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svg"/><Relationship Id="rId2" Type="http://schemas.openxmlformats.org/officeDocument/2006/relationships/notesSlide" Target="../notesSlides/notesSlide5.xml"/><Relationship Id="rId16" Type="http://schemas.openxmlformats.org/officeDocument/2006/relationships/image" Target="../media/image153.svg"/><Relationship Id="rId1" Type="http://schemas.openxmlformats.org/officeDocument/2006/relationships/slideLayout" Target="../slideLayouts/slideLayout104.xm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4" Type="http://schemas.openxmlformats.org/officeDocument/2006/relationships/image" Target="../media/image141.svg"/><Relationship Id="rId9" Type="http://schemas.openxmlformats.org/officeDocument/2006/relationships/image" Target="../media/image146.png"/><Relationship Id="rId14" Type="http://schemas.openxmlformats.org/officeDocument/2006/relationships/image" Target="../media/image151.svg"/></Relationships>
</file>

<file path=ppt/slides/_rels/slide16.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slideLayout" Target="../slideLayouts/slideLayout104.xml"/><Relationship Id="rId26" Type="http://schemas.openxmlformats.org/officeDocument/2006/relationships/image" Target="../media/image161.png"/><Relationship Id="rId3" Type="http://schemas.openxmlformats.org/officeDocument/2006/relationships/tags" Target="../tags/tag13.xml"/><Relationship Id="rId21" Type="http://schemas.openxmlformats.org/officeDocument/2006/relationships/image" Target="../media/image156.png"/><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image" Target="../media/image160.png"/><Relationship Id="rId33" Type="http://schemas.openxmlformats.org/officeDocument/2006/relationships/image" Target="../media/image165.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image" Target="../media/image155.jpeg"/><Relationship Id="rId29" Type="http://schemas.openxmlformats.org/officeDocument/2006/relationships/image" Target="../media/image163.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159.svg"/><Relationship Id="rId32" Type="http://schemas.openxmlformats.org/officeDocument/2006/relationships/hyperlink" Target="https://talan.com/cas-clients/plateforme-data-et-conformite-reglementaire-finance/" TargetMode="Externa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158.png"/><Relationship Id="rId28" Type="http://schemas.openxmlformats.org/officeDocument/2006/relationships/hyperlink" Target="https://talan.com/actualites/detail-actualites/news/la-plateforme-reanimateur-augmente-recompensee-aux-silicon-awards-2022/" TargetMode="External"/><Relationship Id="rId10" Type="http://schemas.openxmlformats.org/officeDocument/2006/relationships/tags" Target="../tags/tag20.xml"/><Relationship Id="rId19" Type="http://schemas.openxmlformats.org/officeDocument/2006/relationships/image" Target="../media/image154.png"/><Relationship Id="rId31" Type="http://schemas.openxmlformats.org/officeDocument/2006/relationships/image" Target="../media/image164.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hyperlink" Target="https://talan.com/actualites/detail-actualites/news/pilotage-dun-projet-100-a-distance-le-cas-de-babilou-pour-loptimisation-de-ses-kpis-financiers/" TargetMode="External"/><Relationship Id="rId8"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9.png"/></Relationships>
</file>

<file path=ppt/slides/_rels/slide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slides/_rels/slide22.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182.svg"/><Relationship Id="rId11" Type="http://schemas.openxmlformats.org/officeDocument/2006/relationships/chart" Target="../charts/chart1.xml"/><Relationship Id="rId5" Type="http://schemas.openxmlformats.org/officeDocument/2006/relationships/image" Target="../media/image181.png"/><Relationship Id="rId10" Type="http://schemas.openxmlformats.org/officeDocument/2006/relationships/image" Target="../media/image186.svg"/><Relationship Id="rId4" Type="http://schemas.openxmlformats.org/officeDocument/2006/relationships/image" Target="../media/image180.svg"/><Relationship Id="rId9" Type="http://schemas.openxmlformats.org/officeDocument/2006/relationships/image" Target="../media/image185.png"/></Relationships>
</file>

<file path=ppt/slides/_rels/slide23.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189.png"/><Relationship Id="rId5" Type="http://schemas.openxmlformats.org/officeDocument/2006/relationships/image" Target="../media/image188.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svg"/></Relationships>
</file>

<file path=ppt/slides/_rels/slide26.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svg"/><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177.png"/><Relationship Id="rId18" Type="http://schemas.openxmlformats.org/officeDocument/2006/relationships/image" Target="../media/image215.sv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1.svg"/><Relationship Id="rId17" Type="http://schemas.openxmlformats.org/officeDocument/2006/relationships/image" Target="../media/image214.png"/><Relationship Id="rId2" Type="http://schemas.openxmlformats.org/officeDocument/2006/relationships/notesSlide" Target="../notesSlides/notesSlide14.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4.xml"/><Relationship Id="rId6" Type="http://schemas.openxmlformats.org/officeDocument/2006/relationships/image" Target="../media/image205.svg"/><Relationship Id="rId11" Type="http://schemas.openxmlformats.org/officeDocument/2006/relationships/image" Target="../media/image210.png"/><Relationship Id="rId5" Type="http://schemas.openxmlformats.org/officeDocument/2006/relationships/image" Target="../media/image204.png"/><Relationship Id="rId15" Type="http://schemas.openxmlformats.org/officeDocument/2006/relationships/image" Target="../media/image212.png"/><Relationship Id="rId10" Type="http://schemas.openxmlformats.org/officeDocument/2006/relationships/image" Target="../media/image209.svg"/><Relationship Id="rId19" Type="http://schemas.openxmlformats.org/officeDocument/2006/relationships/image" Target="../media/image216.png"/><Relationship Id="rId4" Type="http://schemas.openxmlformats.org/officeDocument/2006/relationships/image" Target="../media/image203.svg"/><Relationship Id="rId9" Type="http://schemas.openxmlformats.org/officeDocument/2006/relationships/image" Target="../media/image208.png"/><Relationship Id="rId14" Type="http://schemas.openxmlformats.org/officeDocument/2006/relationships/image" Target="../media/image178.svg"/></Relationships>
</file>

<file path=ppt/slides/_rels/slide29.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svg"/><Relationship Id="rId3" Type="http://schemas.openxmlformats.org/officeDocument/2006/relationships/image" Target="../media/image219.svg"/><Relationship Id="rId7" Type="http://schemas.openxmlformats.org/officeDocument/2006/relationships/image" Target="../media/image223.sv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4.xml"/><Relationship Id="rId6" Type="http://schemas.openxmlformats.org/officeDocument/2006/relationships/image" Target="../media/image222.png"/><Relationship Id="rId11" Type="http://schemas.openxmlformats.org/officeDocument/2006/relationships/image" Target="../media/image227.svg"/><Relationship Id="rId5" Type="http://schemas.openxmlformats.org/officeDocument/2006/relationships/image" Target="../media/image221.svg"/><Relationship Id="rId15" Type="http://schemas.openxmlformats.org/officeDocument/2006/relationships/image" Target="../media/image231.sv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svg"/><Relationship Id="rId1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svg"/><Relationship Id="rId3" Type="http://schemas.openxmlformats.org/officeDocument/2006/relationships/image" Target="../media/image219.svg"/><Relationship Id="rId7" Type="http://schemas.openxmlformats.org/officeDocument/2006/relationships/image" Target="../media/image223.svg"/><Relationship Id="rId12" Type="http://schemas.openxmlformats.org/officeDocument/2006/relationships/image" Target="../media/image228.png"/><Relationship Id="rId2" Type="http://schemas.openxmlformats.org/officeDocument/2006/relationships/image" Target="../media/image218.png"/><Relationship Id="rId1" Type="http://schemas.openxmlformats.org/officeDocument/2006/relationships/slideLayout" Target="../slideLayouts/slideLayout4.xml"/><Relationship Id="rId6" Type="http://schemas.openxmlformats.org/officeDocument/2006/relationships/image" Target="../media/image222.png"/><Relationship Id="rId11" Type="http://schemas.openxmlformats.org/officeDocument/2006/relationships/image" Target="../media/image227.svg"/><Relationship Id="rId5" Type="http://schemas.openxmlformats.org/officeDocument/2006/relationships/image" Target="../media/image221.svg"/><Relationship Id="rId15" Type="http://schemas.openxmlformats.org/officeDocument/2006/relationships/image" Target="../media/image231.sv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svg"/><Relationship Id="rId14" Type="http://schemas.openxmlformats.org/officeDocument/2006/relationships/image" Target="../media/image230.png"/></Relationships>
</file>

<file path=ppt/slides/_rels/slide31.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236.png"/><Relationship Id="rId3" Type="http://schemas.openxmlformats.org/officeDocument/2006/relationships/image" Target="../media/image82.png"/><Relationship Id="rId7" Type="http://schemas.openxmlformats.org/officeDocument/2006/relationships/image" Target="../media/image181.png"/><Relationship Id="rId12" Type="http://schemas.openxmlformats.org/officeDocument/2006/relationships/image" Target="../media/image235.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12.svg"/><Relationship Id="rId11" Type="http://schemas.openxmlformats.org/officeDocument/2006/relationships/image" Target="../media/image234.png"/><Relationship Id="rId5" Type="http://schemas.openxmlformats.org/officeDocument/2006/relationships/image" Target="../media/image111.png"/><Relationship Id="rId15" Type="http://schemas.openxmlformats.org/officeDocument/2006/relationships/image" Target="../media/image238.png"/><Relationship Id="rId10" Type="http://schemas.openxmlformats.org/officeDocument/2006/relationships/image" Target="../media/image233.svg"/><Relationship Id="rId4" Type="http://schemas.openxmlformats.org/officeDocument/2006/relationships/image" Target="../media/image83.svg"/><Relationship Id="rId9" Type="http://schemas.openxmlformats.org/officeDocument/2006/relationships/image" Target="../media/image232.png"/><Relationship Id="rId14" Type="http://schemas.openxmlformats.org/officeDocument/2006/relationships/image" Target="../media/image237.png"/></Relationships>
</file>

<file path=ppt/slides/_rels/slide32.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2.sv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svg"/><Relationship Id="rId9" Type="http://schemas.openxmlformats.org/officeDocument/2006/relationships/image" Target="../media/image245.png"/><Relationship Id="rId14" Type="http://schemas.openxmlformats.org/officeDocument/2006/relationships/image" Target="../media/image250.png"/></Relationships>
</file>

<file path=ppt/slides/_rels/slide3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18" Type="http://schemas.openxmlformats.org/officeDocument/2006/relationships/image" Target="../media/image267.svg"/><Relationship Id="rId3" Type="http://schemas.openxmlformats.org/officeDocument/2006/relationships/image" Target="../media/image252.svg"/><Relationship Id="rId21" Type="http://schemas.openxmlformats.org/officeDocument/2006/relationships/image" Target="../media/image268.png"/><Relationship Id="rId7" Type="http://schemas.openxmlformats.org/officeDocument/2006/relationships/image" Target="../media/image256.png"/><Relationship Id="rId12" Type="http://schemas.openxmlformats.org/officeDocument/2006/relationships/image" Target="../media/image261.svg"/><Relationship Id="rId17" Type="http://schemas.openxmlformats.org/officeDocument/2006/relationships/image" Target="../media/image266.png"/><Relationship Id="rId25" Type="http://schemas.openxmlformats.org/officeDocument/2006/relationships/image" Target="../media/image272.png"/><Relationship Id="rId2" Type="http://schemas.openxmlformats.org/officeDocument/2006/relationships/image" Target="../media/image251.png"/><Relationship Id="rId16" Type="http://schemas.openxmlformats.org/officeDocument/2006/relationships/image" Target="../media/image265.svg"/><Relationship Id="rId20" Type="http://schemas.openxmlformats.org/officeDocument/2006/relationships/image" Target="../media/image233.svg"/><Relationship Id="rId1" Type="http://schemas.openxmlformats.org/officeDocument/2006/relationships/slideLayout" Target="../slideLayouts/slideLayout4.xml"/><Relationship Id="rId6" Type="http://schemas.openxmlformats.org/officeDocument/2006/relationships/image" Target="../media/image255.png"/><Relationship Id="rId11" Type="http://schemas.openxmlformats.org/officeDocument/2006/relationships/image" Target="../media/image260.png"/><Relationship Id="rId24" Type="http://schemas.openxmlformats.org/officeDocument/2006/relationships/image" Target="../media/image271.png"/><Relationship Id="rId5" Type="http://schemas.openxmlformats.org/officeDocument/2006/relationships/image" Target="../media/image254.png"/><Relationship Id="rId15" Type="http://schemas.openxmlformats.org/officeDocument/2006/relationships/image" Target="../media/image264.png"/><Relationship Id="rId23" Type="http://schemas.openxmlformats.org/officeDocument/2006/relationships/image" Target="../media/image270.png"/><Relationship Id="rId10" Type="http://schemas.openxmlformats.org/officeDocument/2006/relationships/image" Target="../media/image259.png"/><Relationship Id="rId19" Type="http://schemas.openxmlformats.org/officeDocument/2006/relationships/image" Target="../media/image232.pn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3.svg"/><Relationship Id="rId22" Type="http://schemas.openxmlformats.org/officeDocument/2006/relationships/image" Target="../media/image269.png"/></Relationships>
</file>

<file path=ppt/slides/_rels/slide35.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4.png"/></Relationships>
</file>

<file path=ppt/slides/_rels/slide37.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30.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notesSlide" Target="../notesSlides/notesSlide18.xml"/><Relationship Id="rId1" Type="http://schemas.openxmlformats.org/officeDocument/2006/relationships/slideLayout" Target="../slideLayouts/slideLayout96.xml"/><Relationship Id="rId6" Type="http://schemas.openxmlformats.org/officeDocument/2006/relationships/image" Target="../media/image276.png"/><Relationship Id="rId11" Type="http://schemas.openxmlformats.org/officeDocument/2006/relationships/image" Target="../media/image281.jpeg"/><Relationship Id="rId5" Type="http://schemas.openxmlformats.org/officeDocument/2006/relationships/image" Target="../media/image275.png"/><Relationship Id="rId10" Type="http://schemas.openxmlformats.org/officeDocument/2006/relationships/image" Target="../media/image280.jpeg"/><Relationship Id="rId4" Type="http://schemas.openxmlformats.org/officeDocument/2006/relationships/image" Target="../media/image231.svg"/><Relationship Id="rId9" Type="http://schemas.openxmlformats.org/officeDocument/2006/relationships/image" Target="../media/image27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5.svg"/><Relationship Id="rId2" Type="http://schemas.openxmlformats.org/officeDocument/2006/relationships/image" Target="../media/image284.png"/><Relationship Id="rId1" Type="http://schemas.openxmlformats.org/officeDocument/2006/relationships/slideLayout" Target="../slideLayouts/slideLayout4.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image" Target="../media/image291.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image" Target="../media/image29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4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4.xml"/><Relationship Id="rId4" Type="http://schemas.openxmlformats.org/officeDocument/2006/relationships/image" Target="../media/image302.jpeg"/></Relationships>
</file>

<file path=ppt/slides/_rels/slide46.xml.rels><?xml version="1.0" encoding="UTF-8" standalone="yes"?>
<Relationships xmlns="http://schemas.openxmlformats.org/package/2006/relationships"><Relationship Id="rId3" Type="http://schemas.openxmlformats.org/officeDocument/2006/relationships/image" Target="../media/image304.svg"/><Relationship Id="rId2" Type="http://schemas.openxmlformats.org/officeDocument/2006/relationships/image" Target="../media/image303.png"/><Relationship Id="rId1" Type="http://schemas.openxmlformats.org/officeDocument/2006/relationships/slideLayout" Target="../slideLayouts/slideLayout4.xml"/><Relationship Id="rId6" Type="http://schemas.openxmlformats.org/officeDocument/2006/relationships/image" Target="../media/image306.jpeg"/><Relationship Id="rId5" Type="http://schemas.openxmlformats.org/officeDocument/2006/relationships/image" Target="../media/image305.png"/><Relationship Id="rId4" Type="http://schemas.openxmlformats.org/officeDocument/2006/relationships/image" Target="../media/image154.png"/></Relationships>
</file>

<file path=ppt/slides/_rels/slide4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3.png"/><Relationship Id="rId7" Type="http://schemas.openxmlformats.org/officeDocument/2006/relationships/image" Target="../media/image309.jpeg"/><Relationship Id="rId2" Type="http://schemas.openxmlformats.org/officeDocument/2006/relationships/image" Target="../media/image307.jpe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308.png"/><Relationship Id="rId4" Type="http://schemas.openxmlformats.org/officeDocument/2006/relationships/image" Target="../media/image304.svg"/></Relationships>
</file>

<file path=ppt/slides/_rels/slide4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17.svg"/><Relationship Id="rId4" Type="http://schemas.openxmlformats.org/officeDocument/2006/relationships/image" Target="../media/image183.png"/></Relationships>
</file>

<file path=ppt/slides/_rels/slide59.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22.png"/><Relationship Id="rId5" Type="http://schemas.openxmlformats.org/officeDocument/2006/relationships/image" Target="../media/image321.svg"/><Relationship Id="rId4" Type="http://schemas.openxmlformats.org/officeDocument/2006/relationships/image" Target="../media/image3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04.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svg"/><Relationship Id="rId2" Type="http://schemas.openxmlformats.org/officeDocument/2006/relationships/slideLayout" Target="../slideLayouts/slideLayout4.xml"/><Relationship Id="rId16" Type="http://schemas.openxmlformats.org/officeDocument/2006/relationships/image" Target="../media/image66.svg"/><Relationship Id="rId1" Type="http://schemas.openxmlformats.org/officeDocument/2006/relationships/tags" Target="../tags/tag10.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9.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50533" y="1078582"/>
            <a:ext cx="11833411" cy="443198"/>
          </a:xfrm>
        </p:spPr>
        <p:txBody>
          <a:bodyPr/>
          <a:lstStyle/>
          <a:p>
            <a:r>
              <a:rPr lang="fr-FR">
                <a:latin typeface="Arial"/>
                <a:cs typeface="Arial"/>
              </a:rPr>
              <a:t>Bouygues Immobilier – Projet PILOTE</a:t>
            </a:r>
            <a:endParaRPr lang="fr-FR">
              <a:cs typeface="Arial"/>
            </a:endParaRPr>
          </a:p>
        </p:txBody>
      </p:sp>
      <p:sp>
        <p:nvSpPr>
          <p:cNvPr id="3" name="Sous-titre 2"/>
          <p:cNvSpPr>
            <a:spLocks noGrp="1"/>
          </p:cNvSpPr>
          <p:nvPr>
            <p:ph type="subTitle" idx="1"/>
          </p:nvPr>
        </p:nvSpPr>
        <p:spPr>
          <a:xfrm>
            <a:off x="350533" y="1687289"/>
            <a:ext cx="11349854" cy="554511"/>
          </a:xfrm>
        </p:spPr>
        <p:txBody>
          <a:bodyPr/>
          <a:lstStyle/>
          <a:p>
            <a:r>
              <a:rPr lang="fr-FR"/>
              <a:t>18 octobre 2023</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E036AA-9D1A-3662-99A1-9410B56F7DD8}"/>
              </a:ext>
            </a:extLst>
          </p:cNvPr>
          <p:cNvSpPr>
            <a:spLocks noGrp="1"/>
          </p:cNvSpPr>
          <p:nvPr>
            <p:ph type="title"/>
          </p:nvPr>
        </p:nvSpPr>
        <p:spPr>
          <a:xfrm>
            <a:off x="396654" y="292153"/>
            <a:ext cx="10465309" cy="855425"/>
          </a:xfrm>
        </p:spPr>
        <p:txBody>
          <a:bodyPr/>
          <a:lstStyle/>
          <a:p>
            <a:r>
              <a:rPr lang="fr-FR"/>
              <a:t>Planning prévisionnel de notre intervention</a:t>
            </a:r>
          </a:p>
        </p:txBody>
      </p:sp>
      <p:graphicFrame>
        <p:nvGraphicFramePr>
          <p:cNvPr id="6" name="Tableau 6">
            <a:extLst>
              <a:ext uri="{FF2B5EF4-FFF2-40B4-BE49-F238E27FC236}">
                <a16:creationId xmlns:a16="http://schemas.microsoft.com/office/drawing/2014/main" id="{EBD6A9B2-4E33-DFDF-7EC8-45836395FBB4}"/>
              </a:ext>
            </a:extLst>
          </p:cNvPr>
          <p:cNvGraphicFramePr>
            <a:graphicFrameLocks noGrp="1"/>
          </p:cNvGraphicFramePr>
          <p:nvPr/>
        </p:nvGraphicFramePr>
        <p:xfrm>
          <a:off x="758502" y="758482"/>
          <a:ext cx="11098538" cy="6035510"/>
        </p:xfrm>
        <a:graphic>
          <a:graphicData uri="http://schemas.openxmlformats.org/drawingml/2006/table">
            <a:tbl>
              <a:tblPr firstRow="1" bandRow="1">
                <a:tableStyleId>{793D81CF-94F2-401A-BA57-92F5A7B2D0C5}</a:tableStyleId>
              </a:tblPr>
              <a:tblGrid>
                <a:gridCol w="1233170">
                  <a:extLst>
                    <a:ext uri="{9D8B030D-6E8A-4147-A177-3AD203B41FA5}">
                      <a16:colId xmlns:a16="http://schemas.microsoft.com/office/drawing/2014/main" val="570240437"/>
                    </a:ext>
                  </a:extLst>
                </a:gridCol>
                <a:gridCol w="1233171">
                  <a:extLst>
                    <a:ext uri="{9D8B030D-6E8A-4147-A177-3AD203B41FA5}">
                      <a16:colId xmlns:a16="http://schemas.microsoft.com/office/drawing/2014/main" val="1647158666"/>
                    </a:ext>
                  </a:extLst>
                </a:gridCol>
                <a:gridCol w="1233171">
                  <a:extLst>
                    <a:ext uri="{9D8B030D-6E8A-4147-A177-3AD203B41FA5}">
                      <a16:colId xmlns:a16="http://schemas.microsoft.com/office/drawing/2014/main" val="1624772299"/>
                    </a:ext>
                  </a:extLst>
                </a:gridCol>
                <a:gridCol w="1233171">
                  <a:extLst>
                    <a:ext uri="{9D8B030D-6E8A-4147-A177-3AD203B41FA5}">
                      <a16:colId xmlns:a16="http://schemas.microsoft.com/office/drawing/2014/main" val="4034456399"/>
                    </a:ext>
                  </a:extLst>
                </a:gridCol>
                <a:gridCol w="1233171">
                  <a:extLst>
                    <a:ext uri="{9D8B030D-6E8A-4147-A177-3AD203B41FA5}">
                      <a16:colId xmlns:a16="http://schemas.microsoft.com/office/drawing/2014/main" val="3654599352"/>
                    </a:ext>
                  </a:extLst>
                </a:gridCol>
                <a:gridCol w="1233171">
                  <a:extLst>
                    <a:ext uri="{9D8B030D-6E8A-4147-A177-3AD203B41FA5}">
                      <a16:colId xmlns:a16="http://schemas.microsoft.com/office/drawing/2014/main" val="3996944369"/>
                    </a:ext>
                  </a:extLst>
                </a:gridCol>
                <a:gridCol w="1233171">
                  <a:extLst>
                    <a:ext uri="{9D8B030D-6E8A-4147-A177-3AD203B41FA5}">
                      <a16:colId xmlns:a16="http://schemas.microsoft.com/office/drawing/2014/main" val="3262521488"/>
                    </a:ext>
                  </a:extLst>
                </a:gridCol>
                <a:gridCol w="1233171">
                  <a:extLst>
                    <a:ext uri="{9D8B030D-6E8A-4147-A177-3AD203B41FA5}">
                      <a16:colId xmlns:a16="http://schemas.microsoft.com/office/drawing/2014/main" val="2990049982"/>
                    </a:ext>
                  </a:extLst>
                </a:gridCol>
                <a:gridCol w="1233171">
                  <a:extLst>
                    <a:ext uri="{9D8B030D-6E8A-4147-A177-3AD203B41FA5}">
                      <a16:colId xmlns:a16="http://schemas.microsoft.com/office/drawing/2014/main" val="2709005835"/>
                    </a:ext>
                  </a:extLst>
                </a:gridCol>
              </a:tblGrid>
              <a:tr h="234764">
                <a:tc>
                  <a:txBody>
                    <a:bodyPr/>
                    <a:lstStyle/>
                    <a:p>
                      <a:pPr algn="ctr"/>
                      <a:r>
                        <a:rPr lang="fr-FR" sz="900"/>
                        <a:t>M1</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M2</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M3</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M4</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M5</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M6</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M7</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M8</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fr-FR" sz="900"/>
                        <a:t>M9</a:t>
                      </a:r>
                    </a:p>
                  </a:txBody>
                  <a:tcPr>
                    <a:lnL w="12700" cap="flat" cmpd="sng" algn="ctr">
                      <a:solidFill>
                        <a:srgbClr val="B4C5EE"/>
                      </a:solidFill>
                      <a:prstDash val="solid"/>
                      <a:round/>
                      <a:headEnd type="none" w="med" len="med"/>
                      <a:tailEnd type="none" w="med" len="med"/>
                    </a:lnL>
                    <a:lnR w="12700" cap="flat" cmpd="sng" algn="ctr">
                      <a:solidFill>
                        <a:srgbClr val="B4C5EE"/>
                      </a:solidFill>
                      <a:prstDash val="solid"/>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2505633472"/>
                  </a:ext>
                </a:extLst>
              </a:tr>
              <a:tr h="5800746">
                <a:tc>
                  <a:txBody>
                    <a:bodyPr/>
                    <a:lstStyle/>
                    <a:p>
                      <a:endParaRPr lang="fr-FR" sz="1400" b="0" i="0" u="none" strike="noStrike" cap="none">
                        <a:solidFill>
                          <a:schemeClr val="dk1"/>
                        </a:solidFill>
                        <a:latin typeface="+mn-lt"/>
                        <a:ea typeface="+mn-ea"/>
                        <a:cs typeface="+mn-cs"/>
                        <a:sym typeface="Arial"/>
                      </a:endParaRP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solidFill>
                        <a:srgbClr val="B4C5EE"/>
                      </a:solidFill>
                      <a:prstDash val="sysDash"/>
                      <a:round/>
                      <a:headEnd type="none" w="med" len="med"/>
                      <a:tailEnd type="none" w="med" len="med"/>
                    </a:lnL>
                    <a:lnR w="12700" cap="flat" cmpd="sng" algn="ctr">
                      <a:solidFill>
                        <a:srgbClr val="B4C5EE"/>
                      </a:solidFill>
                      <a:prstDash val="sysDash"/>
                      <a:round/>
                      <a:headEnd type="none" w="med" len="med"/>
                      <a:tailEnd type="none" w="med" len="med"/>
                    </a:lnR>
                    <a:lnT w="12700" cap="flat" cmpd="sng" algn="ctr">
                      <a:solidFill>
                        <a:srgbClr val="B4C5EE"/>
                      </a:solidFill>
                      <a:prstDash val="solid"/>
                      <a:round/>
                      <a:headEnd type="none" w="med" len="med"/>
                      <a:tailEnd type="none" w="med" len="med"/>
                    </a:lnT>
                    <a:lnB w="12700" cap="flat" cmpd="sng" algn="ctr">
                      <a:solidFill>
                        <a:srgbClr val="B4C5EE"/>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228227"/>
                  </a:ext>
                </a:extLst>
              </a:tr>
            </a:tbl>
          </a:graphicData>
        </a:graphic>
      </p:graphicFrame>
      <p:sp>
        <p:nvSpPr>
          <p:cNvPr id="66" name="Rectangle 65">
            <a:extLst>
              <a:ext uri="{FF2B5EF4-FFF2-40B4-BE49-F238E27FC236}">
                <a16:creationId xmlns:a16="http://schemas.microsoft.com/office/drawing/2014/main" id="{D357803E-EC74-2C16-356E-08008A1EDE3B}"/>
              </a:ext>
            </a:extLst>
          </p:cNvPr>
          <p:cNvSpPr/>
          <p:nvPr/>
        </p:nvSpPr>
        <p:spPr>
          <a:xfrm>
            <a:off x="334960" y="1266960"/>
            <a:ext cx="11522075" cy="4322326"/>
          </a:xfrm>
          <a:prstGeom prst="rect">
            <a:avLst/>
          </a:prstGeom>
          <a:solidFill>
            <a:schemeClr val="bg1">
              <a:lumMod val="95000"/>
              <a:alpha val="60000"/>
            </a:schemeClr>
          </a:solidFill>
          <a:ln w="9525">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t"/>
          <a:lstStyle/>
          <a:p>
            <a:pPr algn="ctr"/>
            <a:r>
              <a:rPr lang="fr-FR" sz="900" b="1" cap="all">
                <a:solidFill>
                  <a:srgbClr val="44398A"/>
                </a:solidFill>
              </a:rPr>
              <a:t>Travaux menés auprès des Agences Pilote</a:t>
            </a:r>
          </a:p>
          <a:p>
            <a:pPr algn="ctr"/>
            <a:endParaRPr lang="fr-FR" sz="800" b="1" cap="all">
              <a:solidFill>
                <a:srgbClr val="44398A"/>
              </a:solidFill>
            </a:endParaRPr>
          </a:p>
          <a:p>
            <a:endParaRPr lang="fr-FR" sz="800" b="1">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p:txBody>
      </p:sp>
      <p:sp>
        <p:nvSpPr>
          <p:cNvPr id="10" name="Rectangle : coins arrondis 9">
            <a:extLst>
              <a:ext uri="{FF2B5EF4-FFF2-40B4-BE49-F238E27FC236}">
                <a16:creationId xmlns:a16="http://schemas.microsoft.com/office/drawing/2014/main" id="{7504A477-8F4D-57DB-B365-43BFF709C2AB}"/>
              </a:ext>
            </a:extLst>
          </p:cNvPr>
          <p:cNvSpPr/>
          <p:nvPr/>
        </p:nvSpPr>
        <p:spPr>
          <a:xfrm>
            <a:off x="758501" y="1319995"/>
            <a:ext cx="1800363" cy="216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b="1"/>
              <a:t>Cadrage</a:t>
            </a:r>
          </a:p>
        </p:txBody>
      </p:sp>
      <p:sp>
        <p:nvSpPr>
          <p:cNvPr id="47" name="Rectangle : coins arrondis 46">
            <a:extLst>
              <a:ext uri="{FF2B5EF4-FFF2-40B4-BE49-F238E27FC236}">
                <a16:creationId xmlns:a16="http://schemas.microsoft.com/office/drawing/2014/main" id="{327CA1C4-1999-FF94-4668-4DBB4801AA24}"/>
              </a:ext>
            </a:extLst>
          </p:cNvPr>
          <p:cNvSpPr/>
          <p:nvPr/>
        </p:nvSpPr>
        <p:spPr>
          <a:xfrm>
            <a:off x="758501" y="1560304"/>
            <a:ext cx="432000" cy="144000"/>
          </a:xfrm>
          <a:prstGeom prst="roundRect">
            <a:avLst>
              <a:gd name="adj" fmla="val 50000"/>
            </a:avLst>
          </a:prstGeom>
          <a:solidFill>
            <a:schemeClr val="bg1"/>
          </a:solidFill>
          <a:ln w="6350">
            <a:solidFill>
              <a:srgbClr val="44398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a:solidFill>
                  <a:srgbClr val="44398A"/>
                </a:solidFill>
              </a:rPr>
              <a:t>KICK OFF</a:t>
            </a:r>
          </a:p>
        </p:txBody>
      </p:sp>
      <p:sp>
        <p:nvSpPr>
          <p:cNvPr id="27" name="Rectangle : coins arrondis 26">
            <a:extLst>
              <a:ext uri="{FF2B5EF4-FFF2-40B4-BE49-F238E27FC236}">
                <a16:creationId xmlns:a16="http://schemas.microsoft.com/office/drawing/2014/main" id="{75601404-79B8-BD17-FC98-77A31CDBACD0}"/>
              </a:ext>
            </a:extLst>
          </p:cNvPr>
          <p:cNvSpPr/>
          <p:nvPr/>
        </p:nvSpPr>
        <p:spPr>
          <a:xfrm>
            <a:off x="765400" y="1743836"/>
            <a:ext cx="2443849" cy="161742"/>
          </a:xfrm>
          <a:prstGeom prst="roundRect">
            <a:avLst>
              <a:gd name="adj" fmla="val 50000"/>
            </a:avLst>
          </a:prstGeom>
          <a:solidFill>
            <a:schemeClr val="bg1"/>
          </a:solidFill>
          <a:ln w="6350">
            <a:solidFill>
              <a:srgbClr val="44398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44398A"/>
                </a:solidFill>
              </a:rPr>
              <a:t>montée en compétences de l’équipe</a:t>
            </a:r>
          </a:p>
        </p:txBody>
      </p:sp>
      <p:sp>
        <p:nvSpPr>
          <p:cNvPr id="39" name="Rectangle : coins arrondis 38">
            <a:extLst>
              <a:ext uri="{FF2B5EF4-FFF2-40B4-BE49-F238E27FC236}">
                <a16:creationId xmlns:a16="http://schemas.microsoft.com/office/drawing/2014/main" id="{A54C9A3D-3B7F-D337-3816-4046329BD333}"/>
              </a:ext>
            </a:extLst>
          </p:cNvPr>
          <p:cNvSpPr/>
          <p:nvPr/>
        </p:nvSpPr>
        <p:spPr>
          <a:xfrm>
            <a:off x="1208218" y="1564078"/>
            <a:ext cx="1368000" cy="144000"/>
          </a:xfrm>
          <a:prstGeom prst="roundRect">
            <a:avLst>
              <a:gd name="adj" fmla="val 50000"/>
            </a:avLst>
          </a:prstGeom>
          <a:solidFill>
            <a:schemeClr val="bg1"/>
          </a:solidFill>
          <a:ln w="6350">
            <a:solidFill>
              <a:srgbClr val="44398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44398A"/>
                </a:solidFill>
              </a:rPr>
              <a:t>Entretiens de cadrage</a:t>
            </a:r>
          </a:p>
        </p:txBody>
      </p:sp>
      <p:grpSp>
        <p:nvGrpSpPr>
          <p:cNvPr id="137" name="Groupe 136">
            <a:extLst>
              <a:ext uri="{FF2B5EF4-FFF2-40B4-BE49-F238E27FC236}">
                <a16:creationId xmlns:a16="http://schemas.microsoft.com/office/drawing/2014/main" id="{8A1791CB-7FD7-6A7A-5301-374ED563D5B9}"/>
              </a:ext>
            </a:extLst>
          </p:cNvPr>
          <p:cNvGrpSpPr/>
          <p:nvPr/>
        </p:nvGrpSpPr>
        <p:grpSpPr>
          <a:xfrm>
            <a:off x="2579845" y="1290423"/>
            <a:ext cx="3168659" cy="415498"/>
            <a:chOff x="3612106" y="1948158"/>
            <a:chExt cx="3168659" cy="415498"/>
          </a:xfrm>
        </p:grpSpPr>
        <p:pic>
          <p:nvPicPr>
            <p:cNvPr id="72" name="Graphique 71" descr="Document avec un remplissage uni">
              <a:extLst>
                <a:ext uri="{FF2B5EF4-FFF2-40B4-BE49-F238E27FC236}">
                  <a16:creationId xmlns:a16="http://schemas.microsoft.com/office/drawing/2014/main" id="{BBC5058A-E023-97B1-E2DA-9B3750B50BD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12106" y="1992314"/>
              <a:ext cx="206507" cy="206507"/>
            </a:xfrm>
            <a:prstGeom prst="rect">
              <a:avLst/>
            </a:prstGeom>
          </p:spPr>
        </p:pic>
        <p:sp>
          <p:nvSpPr>
            <p:cNvPr id="73" name="ZoneTexte 72">
              <a:extLst>
                <a:ext uri="{FF2B5EF4-FFF2-40B4-BE49-F238E27FC236}">
                  <a16:creationId xmlns:a16="http://schemas.microsoft.com/office/drawing/2014/main" id="{A7FC423A-7298-D871-0683-CFCBFE851570}"/>
                </a:ext>
              </a:extLst>
            </p:cNvPr>
            <p:cNvSpPr txBox="1"/>
            <p:nvPr/>
          </p:nvSpPr>
          <p:spPr>
            <a:xfrm>
              <a:off x="3768386" y="1948158"/>
              <a:ext cx="3012379"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700" i="1"/>
                <a:t>Note de diagnostic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700" i="1"/>
                <a:t>Note de cadrage dont macro plan de conduite du changement (planning, formation, accompagnement, animation et communication)</a:t>
              </a:r>
            </a:p>
          </p:txBody>
        </p:sp>
      </p:grpSp>
      <p:sp>
        <p:nvSpPr>
          <p:cNvPr id="107" name="ZoneTexte 106">
            <a:extLst>
              <a:ext uri="{FF2B5EF4-FFF2-40B4-BE49-F238E27FC236}">
                <a16:creationId xmlns:a16="http://schemas.microsoft.com/office/drawing/2014/main" id="{825D81D2-3C93-5B76-831B-9C0CF705A771}"/>
              </a:ext>
            </a:extLst>
          </p:cNvPr>
          <p:cNvSpPr txBox="1"/>
          <p:nvPr/>
        </p:nvSpPr>
        <p:spPr>
          <a:xfrm>
            <a:off x="2786351" y="2344380"/>
            <a:ext cx="444352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700" i="1"/>
              <a:t>Cartographie des populations, usages et formalisation des macro-processus actuels et cibles</a:t>
            </a:r>
          </a:p>
        </p:txBody>
      </p:sp>
      <p:sp>
        <p:nvSpPr>
          <p:cNvPr id="111" name="Rectangle : coins arrondis 110">
            <a:extLst>
              <a:ext uri="{FF2B5EF4-FFF2-40B4-BE49-F238E27FC236}">
                <a16:creationId xmlns:a16="http://schemas.microsoft.com/office/drawing/2014/main" id="{C094C4AF-1345-8EFE-FD2E-07F1C54A252E}"/>
              </a:ext>
            </a:extLst>
          </p:cNvPr>
          <p:cNvSpPr/>
          <p:nvPr/>
        </p:nvSpPr>
        <p:spPr>
          <a:xfrm>
            <a:off x="1475682" y="2377150"/>
            <a:ext cx="1115411" cy="144000"/>
          </a:xfrm>
          <a:prstGeom prst="roundRect">
            <a:avLst>
              <a:gd name="adj" fmla="val 50000"/>
            </a:avLst>
          </a:prstGeom>
          <a:solidFill>
            <a:schemeClr val="bg1"/>
          </a:solidFill>
          <a:ln w="6350">
            <a:solidFill>
              <a:srgbClr val="257A9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57A9D"/>
                </a:solidFill>
              </a:rPr>
              <a:t>Cartographie</a:t>
            </a:r>
          </a:p>
        </p:txBody>
      </p:sp>
      <p:sp>
        <p:nvSpPr>
          <p:cNvPr id="12" name="Rectangle : coins arrondis 11">
            <a:extLst>
              <a:ext uri="{FF2B5EF4-FFF2-40B4-BE49-F238E27FC236}">
                <a16:creationId xmlns:a16="http://schemas.microsoft.com/office/drawing/2014/main" id="{F988FF79-EEF8-FD96-CDC3-BA296E570AC0}"/>
              </a:ext>
            </a:extLst>
          </p:cNvPr>
          <p:cNvSpPr/>
          <p:nvPr/>
        </p:nvSpPr>
        <p:spPr>
          <a:xfrm>
            <a:off x="2033387" y="3190949"/>
            <a:ext cx="8280418" cy="180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b="1"/>
              <a:t>Accompagnement des deux agences pilotes &amp; déploiement (vision pour 1 agence)</a:t>
            </a:r>
          </a:p>
        </p:txBody>
      </p:sp>
      <p:sp>
        <p:nvSpPr>
          <p:cNvPr id="169" name="Rectangle : coins arrondis 168">
            <a:extLst>
              <a:ext uri="{FF2B5EF4-FFF2-40B4-BE49-F238E27FC236}">
                <a16:creationId xmlns:a16="http://schemas.microsoft.com/office/drawing/2014/main" id="{D65ED8ED-5329-D8A6-7DFB-12CA35E767A4}"/>
              </a:ext>
            </a:extLst>
          </p:cNvPr>
          <p:cNvSpPr/>
          <p:nvPr/>
        </p:nvSpPr>
        <p:spPr>
          <a:xfrm>
            <a:off x="2340225" y="3388120"/>
            <a:ext cx="1345453" cy="216000"/>
          </a:xfrm>
          <a:prstGeom prst="roundRect">
            <a:avLst>
              <a:gd name="adj" fmla="val 50000"/>
            </a:avLst>
          </a:prstGeom>
          <a:solidFill>
            <a:schemeClr val="bg1"/>
          </a:solidFill>
          <a:ln w="6350">
            <a:solidFill>
              <a:srgbClr val="203F8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03F8D"/>
                </a:solidFill>
              </a:rPr>
              <a:t>Partage d’Informations autour du projet</a:t>
            </a:r>
          </a:p>
        </p:txBody>
      </p:sp>
      <p:grpSp>
        <p:nvGrpSpPr>
          <p:cNvPr id="43" name="Groupe 42">
            <a:extLst>
              <a:ext uri="{FF2B5EF4-FFF2-40B4-BE49-F238E27FC236}">
                <a16:creationId xmlns:a16="http://schemas.microsoft.com/office/drawing/2014/main" id="{7661C8FD-1D64-AED5-D70E-F7A5ADDAF1DF}"/>
              </a:ext>
            </a:extLst>
          </p:cNvPr>
          <p:cNvGrpSpPr/>
          <p:nvPr/>
        </p:nvGrpSpPr>
        <p:grpSpPr>
          <a:xfrm>
            <a:off x="9037034" y="3191294"/>
            <a:ext cx="1250393" cy="205220"/>
            <a:chOff x="10750624" y="3384579"/>
            <a:chExt cx="1250393" cy="205220"/>
          </a:xfrm>
        </p:grpSpPr>
        <p:sp>
          <p:nvSpPr>
            <p:cNvPr id="184" name="ZoneTexte 183">
              <a:extLst>
                <a:ext uri="{FF2B5EF4-FFF2-40B4-BE49-F238E27FC236}">
                  <a16:creationId xmlns:a16="http://schemas.microsoft.com/office/drawing/2014/main" id="{5225BF8A-EB19-F2BA-21E8-811E791835E1}"/>
                </a:ext>
              </a:extLst>
            </p:cNvPr>
            <p:cNvSpPr txBox="1"/>
            <p:nvPr/>
          </p:nvSpPr>
          <p:spPr>
            <a:xfrm>
              <a:off x="10841505" y="3384579"/>
              <a:ext cx="1159512" cy="205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1" i="0" u="none" strike="noStrike" kern="0" cap="none" spc="0" normalizeH="0" baseline="0" noProof="0">
                  <a:ln>
                    <a:noFill/>
                  </a:ln>
                  <a:solidFill>
                    <a:schemeClr val="bg1"/>
                  </a:solidFill>
                  <a:effectLst/>
                  <a:uLnTx/>
                  <a:uFillTx/>
                  <a:latin typeface="Arial"/>
                  <a:ea typeface="+mn-ea"/>
                  <a:cs typeface="Arial"/>
                  <a:sym typeface="Arial"/>
                </a:rPr>
                <a:t>Fonctionnement</a:t>
              </a:r>
              <a:r>
                <a:rPr lang="fr-FR" sz="700" b="1">
                  <a:solidFill>
                    <a:schemeClr val="bg1"/>
                  </a:solidFill>
                  <a:ea typeface="+mn-ea"/>
                </a:rPr>
                <a:t> A</a:t>
              </a:r>
              <a:r>
                <a:rPr kumimoji="0" lang="fr-FR" sz="700" b="1" i="0" u="none" strike="noStrike" kern="0" cap="none" spc="0" normalizeH="0" baseline="0" noProof="0" err="1">
                  <a:ln>
                    <a:noFill/>
                  </a:ln>
                  <a:solidFill>
                    <a:schemeClr val="bg1"/>
                  </a:solidFill>
                  <a:effectLst/>
                  <a:uLnTx/>
                  <a:uFillTx/>
                  <a:latin typeface="Arial"/>
                  <a:ea typeface="+mn-ea"/>
                  <a:cs typeface="Arial"/>
                  <a:sym typeface="Arial"/>
                </a:rPr>
                <a:t>gile</a:t>
              </a:r>
              <a:endParaRPr kumimoji="0" lang="fr-FR" sz="700" b="1"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85" name="Freeform 29">
              <a:extLst>
                <a:ext uri="{FF2B5EF4-FFF2-40B4-BE49-F238E27FC236}">
                  <a16:creationId xmlns:a16="http://schemas.microsoft.com/office/drawing/2014/main" id="{7127893C-7171-3477-BB23-83C275FDE74D}"/>
                </a:ext>
              </a:extLst>
            </p:cNvPr>
            <p:cNvSpPr>
              <a:spLocks noEditPoints="1"/>
            </p:cNvSpPr>
            <p:nvPr/>
          </p:nvSpPr>
          <p:spPr bwMode="auto">
            <a:xfrm>
              <a:off x="10750624" y="3410540"/>
              <a:ext cx="147364" cy="153298"/>
            </a:xfrm>
            <a:custGeom>
              <a:avLst/>
              <a:gdLst/>
              <a:ahLst/>
              <a:cxnLst>
                <a:cxn ang="0">
                  <a:pos x="244" y="92"/>
                </a:cxn>
                <a:cxn ang="0">
                  <a:pos x="232" y="92"/>
                </a:cxn>
                <a:cxn ang="0">
                  <a:pos x="225" y="92"/>
                </a:cxn>
                <a:cxn ang="0">
                  <a:pos x="192" y="92"/>
                </a:cxn>
                <a:cxn ang="0">
                  <a:pos x="180" y="80"/>
                </a:cxn>
                <a:cxn ang="0">
                  <a:pos x="192" y="68"/>
                </a:cxn>
                <a:cxn ang="0">
                  <a:pos x="213" y="68"/>
                </a:cxn>
                <a:cxn ang="0">
                  <a:pos x="128" y="24"/>
                </a:cxn>
                <a:cxn ang="0">
                  <a:pos x="24" y="128"/>
                </a:cxn>
                <a:cxn ang="0">
                  <a:pos x="12" y="140"/>
                </a:cxn>
                <a:cxn ang="0">
                  <a:pos x="0" y="128"/>
                </a:cxn>
                <a:cxn ang="0">
                  <a:pos x="128" y="0"/>
                </a:cxn>
                <a:cxn ang="0">
                  <a:pos x="232" y="54"/>
                </a:cxn>
                <a:cxn ang="0">
                  <a:pos x="232" y="32"/>
                </a:cxn>
                <a:cxn ang="0">
                  <a:pos x="244" y="20"/>
                </a:cxn>
                <a:cxn ang="0">
                  <a:pos x="256" y="32"/>
                </a:cxn>
                <a:cxn ang="0">
                  <a:pos x="256" y="80"/>
                </a:cxn>
                <a:cxn ang="0">
                  <a:pos x="244" y="92"/>
                </a:cxn>
                <a:cxn ang="0">
                  <a:pos x="12" y="164"/>
                </a:cxn>
                <a:cxn ang="0">
                  <a:pos x="64" y="164"/>
                </a:cxn>
                <a:cxn ang="0">
                  <a:pos x="76" y="176"/>
                </a:cxn>
                <a:cxn ang="0">
                  <a:pos x="64" y="188"/>
                </a:cxn>
                <a:cxn ang="0">
                  <a:pos x="43" y="188"/>
                </a:cxn>
                <a:cxn ang="0">
                  <a:pos x="128" y="232"/>
                </a:cxn>
                <a:cxn ang="0">
                  <a:pos x="232" y="128"/>
                </a:cxn>
                <a:cxn ang="0">
                  <a:pos x="244" y="116"/>
                </a:cxn>
                <a:cxn ang="0">
                  <a:pos x="256" y="128"/>
                </a:cxn>
                <a:cxn ang="0">
                  <a:pos x="128" y="256"/>
                </a:cxn>
                <a:cxn ang="0">
                  <a:pos x="24" y="202"/>
                </a:cxn>
                <a:cxn ang="0">
                  <a:pos x="24" y="224"/>
                </a:cxn>
                <a:cxn ang="0">
                  <a:pos x="12" y="236"/>
                </a:cxn>
                <a:cxn ang="0">
                  <a:pos x="0" y="224"/>
                </a:cxn>
                <a:cxn ang="0">
                  <a:pos x="0" y="176"/>
                </a:cxn>
                <a:cxn ang="0">
                  <a:pos x="12" y="164"/>
                </a:cxn>
              </a:cxnLst>
              <a:rect l="0" t="0" r="r" b="b"/>
              <a:pathLst>
                <a:path w="256" h="256">
                  <a:moveTo>
                    <a:pt x="244" y="92"/>
                  </a:moveTo>
                  <a:cubicBezTo>
                    <a:pt x="232" y="92"/>
                    <a:pt x="232" y="92"/>
                    <a:pt x="232" y="92"/>
                  </a:cubicBezTo>
                  <a:cubicBezTo>
                    <a:pt x="225" y="92"/>
                    <a:pt x="225" y="92"/>
                    <a:pt x="225" y="92"/>
                  </a:cubicBezTo>
                  <a:cubicBezTo>
                    <a:pt x="192" y="92"/>
                    <a:pt x="192" y="92"/>
                    <a:pt x="192" y="92"/>
                  </a:cubicBezTo>
                  <a:cubicBezTo>
                    <a:pt x="185" y="92"/>
                    <a:pt x="180" y="87"/>
                    <a:pt x="180" y="80"/>
                  </a:cubicBezTo>
                  <a:cubicBezTo>
                    <a:pt x="180" y="73"/>
                    <a:pt x="185" y="68"/>
                    <a:pt x="192" y="68"/>
                  </a:cubicBezTo>
                  <a:cubicBezTo>
                    <a:pt x="213" y="68"/>
                    <a:pt x="213" y="68"/>
                    <a:pt x="213" y="68"/>
                  </a:cubicBezTo>
                  <a:cubicBezTo>
                    <a:pt x="194" y="41"/>
                    <a:pt x="163" y="24"/>
                    <a:pt x="128" y="24"/>
                  </a:cubicBezTo>
                  <a:cubicBezTo>
                    <a:pt x="71" y="24"/>
                    <a:pt x="24" y="71"/>
                    <a:pt x="24" y="128"/>
                  </a:cubicBezTo>
                  <a:cubicBezTo>
                    <a:pt x="24" y="135"/>
                    <a:pt x="19" y="140"/>
                    <a:pt x="12" y="140"/>
                  </a:cubicBezTo>
                  <a:cubicBezTo>
                    <a:pt x="5" y="140"/>
                    <a:pt x="0" y="135"/>
                    <a:pt x="0" y="128"/>
                  </a:cubicBezTo>
                  <a:cubicBezTo>
                    <a:pt x="0" y="57"/>
                    <a:pt x="57" y="0"/>
                    <a:pt x="128" y="0"/>
                  </a:cubicBezTo>
                  <a:cubicBezTo>
                    <a:pt x="171" y="0"/>
                    <a:pt x="209" y="21"/>
                    <a:pt x="232" y="54"/>
                  </a:cubicBezTo>
                  <a:cubicBezTo>
                    <a:pt x="232" y="32"/>
                    <a:pt x="232" y="32"/>
                    <a:pt x="232" y="32"/>
                  </a:cubicBezTo>
                  <a:cubicBezTo>
                    <a:pt x="232" y="25"/>
                    <a:pt x="237" y="20"/>
                    <a:pt x="244" y="20"/>
                  </a:cubicBezTo>
                  <a:cubicBezTo>
                    <a:pt x="251" y="20"/>
                    <a:pt x="256" y="25"/>
                    <a:pt x="256" y="32"/>
                  </a:cubicBezTo>
                  <a:cubicBezTo>
                    <a:pt x="256" y="80"/>
                    <a:pt x="256" y="80"/>
                    <a:pt x="256" y="80"/>
                  </a:cubicBezTo>
                  <a:cubicBezTo>
                    <a:pt x="256" y="87"/>
                    <a:pt x="251" y="92"/>
                    <a:pt x="244" y="92"/>
                  </a:cubicBezTo>
                  <a:moveTo>
                    <a:pt x="12" y="164"/>
                  </a:moveTo>
                  <a:cubicBezTo>
                    <a:pt x="64" y="164"/>
                    <a:pt x="64" y="164"/>
                    <a:pt x="64" y="164"/>
                  </a:cubicBezTo>
                  <a:cubicBezTo>
                    <a:pt x="71" y="164"/>
                    <a:pt x="76" y="169"/>
                    <a:pt x="76" y="176"/>
                  </a:cubicBezTo>
                  <a:cubicBezTo>
                    <a:pt x="76" y="183"/>
                    <a:pt x="71" y="188"/>
                    <a:pt x="64" y="188"/>
                  </a:cubicBezTo>
                  <a:cubicBezTo>
                    <a:pt x="43" y="188"/>
                    <a:pt x="43" y="188"/>
                    <a:pt x="43" y="188"/>
                  </a:cubicBezTo>
                  <a:cubicBezTo>
                    <a:pt x="62" y="215"/>
                    <a:pt x="93" y="232"/>
                    <a:pt x="128" y="232"/>
                  </a:cubicBezTo>
                  <a:cubicBezTo>
                    <a:pt x="185" y="232"/>
                    <a:pt x="232" y="185"/>
                    <a:pt x="232" y="128"/>
                  </a:cubicBezTo>
                  <a:cubicBezTo>
                    <a:pt x="232" y="121"/>
                    <a:pt x="237" y="116"/>
                    <a:pt x="244" y="116"/>
                  </a:cubicBezTo>
                  <a:cubicBezTo>
                    <a:pt x="251" y="116"/>
                    <a:pt x="256" y="121"/>
                    <a:pt x="256" y="128"/>
                  </a:cubicBezTo>
                  <a:cubicBezTo>
                    <a:pt x="256" y="199"/>
                    <a:pt x="199" y="256"/>
                    <a:pt x="128" y="256"/>
                  </a:cubicBezTo>
                  <a:cubicBezTo>
                    <a:pt x="85" y="256"/>
                    <a:pt x="47" y="235"/>
                    <a:pt x="24" y="202"/>
                  </a:cubicBezTo>
                  <a:cubicBezTo>
                    <a:pt x="24" y="224"/>
                    <a:pt x="24" y="224"/>
                    <a:pt x="24" y="224"/>
                  </a:cubicBezTo>
                  <a:cubicBezTo>
                    <a:pt x="24" y="231"/>
                    <a:pt x="19" y="236"/>
                    <a:pt x="12" y="236"/>
                  </a:cubicBezTo>
                  <a:cubicBezTo>
                    <a:pt x="5" y="236"/>
                    <a:pt x="0" y="231"/>
                    <a:pt x="0" y="224"/>
                  </a:cubicBezTo>
                  <a:cubicBezTo>
                    <a:pt x="0" y="176"/>
                    <a:pt x="0" y="176"/>
                    <a:pt x="0" y="176"/>
                  </a:cubicBezTo>
                  <a:cubicBezTo>
                    <a:pt x="0" y="169"/>
                    <a:pt x="5" y="164"/>
                    <a:pt x="12" y="16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chemeClr val="bg1"/>
                </a:solidFill>
                <a:effectLst/>
                <a:uLnTx/>
                <a:uFillTx/>
                <a:latin typeface="Arial"/>
                <a:ea typeface="+mn-ea"/>
                <a:cs typeface="Arial"/>
                <a:sym typeface="Arial"/>
              </a:endParaRPr>
            </a:p>
          </p:txBody>
        </p:sp>
      </p:grpSp>
      <p:sp>
        <p:nvSpPr>
          <p:cNvPr id="83" name="Rectangle 82">
            <a:extLst>
              <a:ext uri="{FF2B5EF4-FFF2-40B4-BE49-F238E27FC236}">
                <a16:creationId xmlns:a16="http://schemas.microsoft.com/office/drawing/2014/main" id="{CE537251-FE23-AF44-EE78-37E2C4365E50}"/>
              </a:ext>
            </a:extLst>
          </p:cNvPr>
          <p:cNvSpPr/>
          <p:nvPr/>
        </p:nvSpPr>
        <p:spPr>
          <a:xfrm>
            <a:off x="334962" y="5613311"/>
            <a:ext cx="11522075" cy="1162423"/>
          </a:xfrm>
          <a:prstGeom prst="rect">
            <a:avLst/>
          </a:prstGeom>
          <a:solidFill>
            <a:schemeClr val="bg1">
              <a:lumMod val="95000"/>
              <a:alpha val="60000"/>
            </a:schemeClr>
          </a:solidFill>
          <a:ln w="952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t"/>
          <a:lstStyle/>
          <a:p>
            <a:pPr algn="ctr"/>
            <a:r>
              <a:rPr lang="fr-FR" sz="800" b="1" cap="all">
                <a:solidFill>
                  <a:schemeClr val="accent1"/>
                </a:solidFill>
              </a:rPr>
              <a:t>Travaux complémentaires</a:t>
            </a:r>
            <a:endParaRPr lang="fr-FR" sz="800" b="1">
              <a:solidFill>
                <a:schemeClr val="accent1"/>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a:p>
            <a:endParaRPr lang="fr-FR" sz="1200">
              <a:solidFill>
                <a:srgbClr val="44398A"/>
              </a:solidFill>
            </a:endParaRPr>
          </a:p>
        </p:txBody>
      </p:sp>
      <p:sp>
        <p:nvSpPr>
          <p:cNvPr id="187" name="Rectangle : coins arrondis 186">
            <a:extLst>
              <a:ext uri="{FF2B5EF4-FFF2-40B4-BE49-F238E27FC236}">
                <a16:creationId xmlns:a16="http://schemas.microsoft.com/office/drawing/2014/main" id="{284CB166-3025-6CE3-9BC4-04D7BAA74E8C}"/>
              </a:ext>
            </a:extLst>
          </p:cNvPr>
          <p:cNvSpPr/>
          <p:nvPr/>
        </p:nvSpPr>
        <p:spPr>
          <a:xfrm>
            <a:off x="6186762" y="5671532"/>
            <a:ext cx="4032000" cy="216000"/>
          </a:xfrm>
          <a:prstGeom prst="roundRect">
            <a:avLst>
              <a:gd name="adj" fmla="val 50000"/>
            </a:avLst>
          </a:prstGeom>
          <a:solidFill>
            <a:schemeClr val="accent4">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b="1">
                <a:solidFill>
                  <a:schemeClr val="bg1"/>
                </a:solidFill>
              </a:rPr>
              <a:t>Actions d’accompagnement du changement hors agences pilotes</a:t>
            </a:r>
          </a:p>
        </p:txBody>
      </p:sp>
      <p:sp>
        <p:nvSpPr>
          <p:cNvPr id="13" name="Rectangle : coins arrondis 12">
            <a:extLst>
              <a:ext uri="{FF2B5EF4-FFF2-40B4-BE49-F238E27FC236}">
                <a16:creationId xmlns:a16="http://schemas.microsoft.com/office/drawing/2014/main" id="{940BCE20-800E-CC03-F1F0-FC54366C5DDF}"/>
              </a:ext>
            </a:extLst>
          </p:cNvPr>
          <p:cNvSpPr/>
          <p:nvPr/>
        </p:nvSpPr>
        <p:spPr>
          <a:xfrm>
            <a:off x="6172532" y="5911557"/>
            <a:ext cx="4032000" cy="144000"/>
          </a:xfrm>
          <a:prstGeom prst="roundRect">
            <a:avLst>
              <a:gd name="adj" fmla="val 50000"/>
            </a:avLst>
          </a:prstGeom>
          <a:solidFill>
            <a:schemeClr val="bg1">
              <a:alpha val="60000"/>
            </a:schemeClr>
          </a:solidFill>
          <a:ln w="6350">
            <a:solidFill>
              <a:srgbClr val="26AAA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6AAAF"/>
                </a:solidFill>
              </a:rPr>
              <a:t>Information &amp; communication</a:t>
            </a:r>
          </a:p>
        </p:txBody>
      </p:sp>
      <p:sp>
        <p:nvSpPr>
          <p:cNvPr id="20" name="Rectangle : coins arrondis 19">
            <a:extLst>
              <a:ext uri="{FF2B5EF4-FFF2-40B4-BE49-F238E27FC236}">
                <a16:creationId xmlns:a16="http://schemas.microsoft.com/office/drawing/2014/main" id="{783755CC-4A88-8D02-260B-5F1A3347DEFB}"/>
              </a:ext>
            </a:extLst>
          </p:cNvPr>
          <p:cNvSpPr/>
          <p:nvPr/>
        </p:nvSpPr>
        <p:spPr>
          <a:xfrm>
            <a:off x="6172532" y="6086185"/>
            <a:ext cx="4014290" cy="144000"/>
          </a:xfrm>
          <a:prstGeom prst="roundRect">
            <a:avLst>
              <a:gd name="adj" fmla="val 50000"/>
            </a:avLst>
          </a:prstGeom>
          <a:solidFill>
            <a:schemeClr val="accent6">
              <a:lumMod val="20000"/>
              <a:lumOff val="80000"/>
              <a:alpha val="60000"/>
            </a:schemeClr>
          </a:solidFill>
          <a:ln w="6350">
            <a:solidFill>
              <a:srgbClr val="26AAA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6AAAF"/>
                </a:solidFill>
              </a:rPr>
              <a:t>Animation de communautés* (option)</a:t>
            </a:r>
          </a:p>
        </p:txBody>
      </p:sp>
      <p:sp>
        <p:nvSpPr>
          <p:cNvPr id="42" name="Rectangle : coins arrondis 41">
            <a:extLst>
              <a:ext uri="{FF2B5EF4-FFF2-40B4-BE49-F238E27FC236}">
                <a16:creationId xmlns:a16="http://schemas.microsoft.com/office/drawing/2014/main" id="{0BC903DD-D69B-2A22-647D-189CFFF25DF2}"/>
              </a:ext>
            </a:extLst>
          </p:cNvPr>
          <p:cNvSpPr/>
          <p:nvPr/>
        </p:nvSpPr>
        <p:spPr>
          <a:xfrm>
            <a:off x="9399410" y="6286130"/>
            <a:ext cx="1638704" cy="216000"/>
          </a:xfrm>
          <a:prstGeom prst="roundRect">
            <a:avLst>
              <a:gd name="adj" fmla="val 50000"/>
            </a:avLst>
          </a:prstGeom>
          <a:solidFill>
            <a:schemeClr val="accent5"/>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b="1"/>
              <a:t>Retour d’expérience</a:t>
            </a:r>
          </a:p>
        </p:txBody>
      </p:sp>
      <p:sp>
        <p:nvSpPr>
          <p:cNvPr id="50" name="ZoneTexte 49">
            <a:extLst>
              <a:ext uri="{FF2B5EF4-FFF2-40B4-BE49-F238E27FC236}">
                <a16:creationId xmlns:a16="http://schemas.microsoft.com/office/drawing/2014/main" id="{4D09B1CB-7843-12B8-C7E5-7A43569CC6DD}"/>
              </a:ext>
            </a:extLst>
          </p:cNvPr>
          <p:cNvSpPr txBox="1"/>
          <p:nvPr/>
        </p:nvSpPr>
        <p:spPr>
          <a:xfrm>
            <a:off x="10997576" y="5872649"/>
            <a:ext cx="900000"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700" i="1"/>
              <a:t>Dossier de recommandations de généralisation</a:t>
            </a:r>
          </a:p>
        </p:txBody>
      </p:sp>
      <p:grpSp>
        <p:nvGrpSpPr>
          <p:cNvPr id="56" name="Groupe 55">
            <a:extLst>
              <a:ext uri="{FF2B5EF4-FFF2-40B4-BE49-F238E27FC236}">
                <a16:creationId xmlns:a16="http://schemas.microsoft.com/office/drawing/2014/main" id="{D90F8437-7F92-BF01-580C-D7649C769D62}"/>
              </a:ext>
            </a:extLst>
          </p:cNvPr>
          <p:cNvGrpSpPr/>
          <p:nvPr/>
        </p:nvGrpSpPr>
        <p:grpSpPr>
          <a:xfrm>
            <a:off x="11105074" y="6519582"/>
            <a:ext cx="503012" cy="200055"/>
            <a:chOff x="9916854" y="6497188"/>
            <a:chExt cx="503012" cy="200055"/>
          </a:xfrm>
        </p:grpSpPr>
        <p:sp>
          <p:nvSpPr>
            <p:cNvPr id="51" name="ZoneTexte 50">
              <a:extLst>
                <a:ext uri="{FF2B5EF4-FFF2-40B4-BE49-F238E27FC236}">
                  <a16:creationId xmlns:a16="http://schemas.microsoft.com/office/drawing/2014/main" id="{2A4B6183-EB57-50F7-4C49-A3067A9FC5A7}"/>
                </a:ext>
              </a:extLst>
            </p:cNvPr>
            <p:cNvSpPr txBox="1"/>
            <p:nvPr/>
          </p:nvSpPr>
          <p:spPr>
            <a:xfrm>
              <a:off x="10037794" y="6497188"/>
              <a:ext cx="38207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700" i="1"/>
                <a:t>REX</a:t>
              </a:r>
            </a:p>
          </p:txBody>
        </p:sp>
        <p:pic>
          <p:nvPicPr>
            <p:cNvPr id="52" name="Graphique 51" descr="Lumières allumées avec un remplissage uni">
              <a:extLst>
                <a:ext uri="{FF2B5EF4-FFF2-40B4-BE49-F238E27FC236}">
                  <a16:creationId xmlns:a16="http://schemas.microsoft.com/office/drawing/2014/main" id="{8EC2D64B-BD1B-7574-5874-6832967A35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16854" y="6500410"/>
              <a:ext cx="193611" cy="193611"/>
            </a:xfrm>
            <a:prstGeom prst="rect">
              <a:avLst/>
            </a:prstGeom>
          </p:spPr>
        </p:pic>
      </p:grpSp>
      <p:sp>
        <p:nvSpPr>
          <p:cNvPr id="53" name="Rectangle : coins arrondis 52">
            <a:extLst>
              <a:ext uri="{FF2B5EF4-FFF2-40B4-BE49-F238E27FC236}">
                <a16:creationId xmlns:a16="http://schemas.microsoft.com/office/drawing/2014/main" id="{0BCEEEC3-64B6-16F1-3D87-3568C6F84437}"/>
              </a:ext>
            </a:extLst>
          </p:cNvPr>
          <p:cNvSpPr/>
          <p:nvPr/>
        </p:nvSpPr>
        <p:spPr>
          <a:xfrm>
            <a:off x="9378201" y="6553745"/>
            <a:ext cx="720000" cy="144000"/>
          </a:xfrm>
          <a:prstGeom prst="roundRect">
            <a:avLst>
              <a:gd name="adj" fmla="val 50000"/>
            </a:avLst>
          </a:prstGeom>
          <a:solidFill>
            <a:schemeClr val="bg1"/>
          </a:solidFill>
          <a:ln w="6350">
            <a:solidFill>
              <a:srgbClr val="45D89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45D896"/>
                </a:solidFill>
              </a:rPr>
              <a:t>BILAN</a:t>
            </a:r>
          </a:p>
        </p:txBody>
      </p:sp>
      <p:sp>
        <p:nvSpPr>
          <p:cNvPr id="54" name="Rectangle : coins arrondis 53">
            <a:extLst>
              <a:ext uri="{FF2B5EF4-FFF2-40B4-BE49-F238E27FC236}">
                <a16:creationId xmlns:a16="http://schemas.microsoft.com/office/drawing/2014/main" id="{2DE24C49-463C-DA8F-63C6-CA65E2D89A36}"/>
              </a:ext>
            </a:extLst>
          </p:cNvPr>
          <p:cNvSpPr/>
          <p:nvPr/>
        </p:nvSpPr>
        <p:spPr>
          <a:xfrm>
            <a:off x="10138114" y="6553745"/>
            <a:ext cx="900000" cy="144000"/>
          </a:xfrm>
          <a:prstGeom prst="roundRect">
            <a:avLst>
              <a:gd name="adj" fmla="val 50000"/>
            </a:avLst>
          </a:prstGeom>
          <a:solidFill>
            <a:schemeClr val="bg1"/>
          </a:solidFill>
          <a:ln w="6350">
            <a:solidFill>
              <a:srgbClr val="45D89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45D896"/>
                </a:solidFill>
              </a:rPr>
              <a:t>AJUSTEMENTS</a:t>
            </a:r>
          </a:p>
        </p:txBody>
      </p:sp>
      <p:grpSp>
        <p:nvGrpSpPr>
          <p:cNvPr id="4" name="Groupe 3">
            <a:extLst>
              <a:ext uri="{FF2B5EF4-FFF2-40B4-BE49-F238E27FC236}">
                <a16:creationId xmlns:a16="http://schemas.microsoft.com/office/drawing/2014/main" id="{BDDB1824-3CF2-BFB2-70CA-B6B9DD49CAC0}"/>
              </a:ext>
            </a:extLst>
          </p:cNvPr>
          <p:cNvGrpSpPr/>
          <p:nvPr/>
        </p:nvGrpSpPr>
        <p:grpSpPr>
          <a:xfrm>
            <a:off x="1460068" y="2159868"/>
            <a:ext cx="7409879" cy="180000"/>
            <a:chOff x="2434178" y="2504965"/>
            <a:chExt cx="8034867" cy="180000"/>
          </a:xfrm>
        </p:grpSpPr>
        <p:sp>
          <p:nvSpPr>
            <p:cNvPr id="44" name="Rectangle : coins arrondis 43">
              <a:extLst>
                <a:ext uri="{FF2B5EF4-FFF2-40B4-BE49-F238E27FC236}">
                  <a16:creationId xmlns:a16="http://schemas.microsoft.com/office/drawing/2014/main" id="{9133BED9-791C-B5AD-F15D-38AD9BB74294}"/>
                </a:ext>
              </a:extLst>
            </p:cNvPr>
            <p:cNvSpPr/>
            <p:nvPr/>
          </p:nvSpPr>
          <p:spPr>
            <a:xfrm>
              <a:off x="2434178" y="2504965"/>
              <a:ext cx="3992572" cy="180000"/>
            </a:xfrm>
            <a:prstGeom prst="roundRect">
              <a:avLst>
                <a:gd name="adj" fmla="val 50000"/>
              </a:avLst>
            </a:prstGeom>
            <a:solidFill>
              <a:schemeClr val="accent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00" b="1"/>
                <a:t>Identification des rôles des collaborateurs</a:t>
              </a:r>
            </a:p>
          </p:txBody>
        </p:sp>
        <p:sp>
          <p:nvSpPr>
            <p:cNvPr id="57" name="Rectangle : coins arrondis 56">
              <a:extLst>
                <a:ext uri="{FF2B5EF4-FFF2-40B4-BE49-F238E27FC236}">
                  <a16:creationId xmlns:a16="http://schemas.microsoft.com/office/drawing/2014/main" id="{7F46D00B-32A8-0246-73F0-899B51A080E5}"/>
                </a:ext>
              </a:extLst>
            </p:cNvPr>
            <p:cNvSpPr/>
            <p:nvPr/>
          </p:nvSpPr>
          <p:spPr>
            <a:xfrm>
              <a:off x="5823712" y="2504965"/>
              <a:ext cx="4645333" cy="180000"/>
            </a:xfrm>
            <a:prstGeom prst="roundRect">
              <a:avLst>
                <a:gd name="adj" fmla="val 50000"/>
              </a:avLst>
            </a:prstGeom>
            <a:gradFill>
              <a:gsLst>
                <a:gs pos="0">
                  <a:srgbClr val="257A9D"/>
                </a:gs>
                <a:gs pos="25000">
                  <a:srgbClr val="4C92AE"/>
                </a:gs>
                <a:gs pos="50000">
                  <a:srgbClr val="69A3BB"/>
                </a:gs>
                <a:gs pos="75000">
                  <a:schemeClr val="bg1"/>
                </a:gs>
              </a:gsLst>
              <a:lin ang="0" scaled="1"/>
            </a:gra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fr-FR" sz="1000" b="1"/>
                <a:t>&amp; Analyse d’impacts</a:t>
              </a:r>
            </a:p>
          </p:txBody>
        </p:sp>
      </p:grpSp>
      <p:grpSp>
        <p:nvGrpSpPr>
          <p:cNvPr id="84" name="Groupe 83">
            <a:extLst>
              <a:ext uri="{FF2B5EF4-FFF2-40B4-BE49-F238E27FC236}">
                <a16:creationId xmlns:a16="http://schemas.microsoft.com/office/drawing/2014/main" id="{B26F546F-6993-AE4D-BC4C-4D0E2505A077}"/>
              </a:ext>
            </a:extLst>
          </p:cNvPr>
          <p:cNvGrpSpPr/>
          <p:nvPr/>
        </p:nvGrpSpPr>
        <p:grpSpPr>
          <a:xfrm>
            <a:off x="2084367" y="3364006"/>
            <a:ext cx="2765548" cy="246199"/>
            <a:chOff x="1806633" y="4450566"/>
            <a:chExt cx="2765548" cy="246199"/>
          </a:xfrm>
        </p:grpSpPr>
        <p:pic>
          <p:nvPicPr>
            <p:cNvPr id="11" name="Graphique 10" descr="Fusée avec un remplissage uni">
              <a:extLst>
                <a:ext uri="{FF2B5EF4-FFF2-40B4-BE49-F238E27FC236}">
                  <a16:creationId xmlns:a16="http://schemas.microsoft.com/office/drawing/2014/main" id="{9B503E0A-97F8-6DE3-9C77-BAD181DB2DF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06633" y="4477443"/>
              <a:ext cx="219322" cy="219322"/>
            </a:xfrm>
            <a:prstGeom prst="rect">
              <a:avLst/>
            </a:prstGeom>
          </p:spPr>
        </p:pic>
        <p:sp>
          <p:nvSpPr>
            <p:cNvPr id="14" name="ZoneTexte 13">
              <a:extLst>
                <a:ext uri="{FF2B5EF4-FFF2-40B4-BE49-F238E27FC236}">
                  <a16:creationId xmlns:a16="http://schemas.microsoft.com/office/drawing/2014/main" id="{81D69CD6-957B-16F2-7C94-BF58DDE7ACE1}"/>
                </a:ext>
              </a:extLst>
            </p:cNvPr>
            <p:cNvSpPr txBox="1"/>
            <p:nvPr/>
          </p:nvSpPr>
          <p:spPr>
            <a:xfrm>
              <a:off x="3250478" y="4450566"/>
              <a:ext cx="1321703" cy="215444"/>
            </a:xfrm>
            <a:prstGeom prst="rect">
              <a:avLst/>
            </a:prstGeom>
            <a:noFill/>
          </p:spPr>
          <p:txBody>
            <a:bodyPr wrap="square">
              <a:spAutoFit/>
            </a:bodyPr>
            <a:lstStyle/>
            <a:p>
              <a:pPr algn="ctr"/>
              <a:r>
                <a:rPr lang="fr-FR" sz="800">
                  <a:highlight>
                    <a:srgbClr val="B4C5EE"/>
                  </a:highlight>
                </a:rPr>
                <a:t>Lancement / </a:t>
              </a:r>
              <a:r>
                <a:rPr lang="fr-FR" sz="800" err="1">
                  <a:highlight>
                    <a:srgbClr val="B4C5EE"/>
                  </a:highlight>
                </a:rPr>
                <a:t>kickoff</a:t>
              </a:r>
              <a:endParaRPr lang="fr-FR" sz="800">
                <a:highlight>
                  <a:srgbClr val="B4C5EE"/>
                </a:highlight>
              </a:endParaRPr>
            </a:p>
          </p:txBody>
        </p:sp>
      </p:grpSp>
      <p:sp>
        <p:nvSpPr>
          <p:cNvPr id="21" name="Rectangle : coins arrondis 20">
            <a:extLst>
              <a:ext uri="{FF2B5EF4-FFF2-40B4-BE49-F238E27FC236}">
                <a16:creationId xmlns:a16="http://schemas.microsoft.com/office/drawing/2014/main" id="{4479FB47-DA46-C7D2-40BE-BDC1B2A64BBD}"/>
              </a:ext>
            </a:extLst>
          </p:cNvPr>
          <p:cNvSpPr/>
          <p:nvPr/>
        </p:nvSpPr>
        <p:spPr>
          <a:xfrm>
            <a:off x="2251464" y="3652453"/>
            <a:ext cx="972000" cy="216000"/>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Création du plan et supports </a:t>
            </a:r>
            <a:r>
              <a:rPr lang="fr-FR" sz="600" b="1" cap="all" err="1">
                <a:solidFill>
                  <a:schemeClr val="tx1">
                    <a:lumMod val="65000"/>
                    <a:lumOff val="35000"/>
                  </a:schemeClr>
                </a:solidFill>
              </a:rPr>
              <a:t>accpt</a:t>
            </a:r>
            <a:endParaRPr lang="fr-FR" sz="600" b="1" cap="all">
              <a:solidFill>
                <a:schemeClr val="tx1">
                  <a:lumMod val="65000"/>
                  <a:lumOff val="35000"/>
                </a:schemeClr>
              </a:solidFill>
            </a:endParaRPr>
          </a:p>
        </p:txBody>
      </p:sp>
      <p:sp>
        <p:nvSpPr>
          <p:cNvPr id="25" name="Rectangle : coins arrondis 24">
            <a:extLst>
              <a:ext uri="{FF2B5EF4-FFF2-40B4-BE49-F238E27FC236}">
                <a16:creationId xmlns:a16="http://schemas.microsoft.com/office/drawing/2014/main" id="{F53DC4D8-DEB7-01F3-526D-6160CF2FD869}"/>
              </a:ext>
            </a:extLst>
          </p:cNvPr>
          <p:cNvSpPr/>
          <p:nvPr/>
        </p:nvSpPr>
        <p:spPr>
          <a:xfrm>
            <a:off x="1875282" y="2550260"/>
            <a:ext cx="1188000" cy="144000"/>
          </a:xfrm>
          <a:prstGeom prst="roundRect">
            <a:avLst>
              <a:gd name="adj" fmla="val 50000"/>
            </a:avLst>
          </a:prstGeom>
          <a:solidFill>
            <a:schemeClr val="bg1"/>
          </a:solidFill>
          <a:ln w="6350">
            <a:solidFill>
              <a:srgbClr val="257A9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57A9D"/>
                </a:solidFill>
              </a:rPr>
              <a:t>Recueil des changements</a:t>
            </a:r>
          </a:p>
        </p:txBody>
      </p:sp>
      <p:sp>
        <p:nvSpPr>
          <p:cNvPr id="29" name="Rectangle : coins arrondis 28">
            <a:extLst>
              <a:ext uri="{FF2B5EF4-FFF2-40B4-BE49-F238E27FC236}">
                <a16:creationId xmlns:a16="http://schemas.microsoft.com/office/drawing/2014/main" id="{571BBCB2-1677-9F9C-90D6-34D901E53D77}"/>
              </a:ext>
            </a:extLst>
          </p:cNvPr>
          <p:cNvSpPr/>
          <p:nvPr/>
        </p:nvSpPr>
        <p:spPr>
          <a:xfrm>
            <a:off x="2122958" y="2938753"/>
            <a:ext cx="1129628" cy="164058"/>
          </a:xfrm>
          <a:prstGeom prst="roundRect">
            <a:avLst>
              <a:gd name="adj" fmla="val 50000"/>
            </a:avLst>
          </a:prstGeom>
          <a:solidFill>
            <a:schemeClr val="bg1"/>
          </a:solidFill>
          <a:ln w="6350">
            <a:solidFill>
              <a:srgbClr val="257A9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257A9D"/>
                </a:solidFill>
              </a:rPr>
              <a:t>Note de diagnostic</a:t>
            </a:r>
          </a:p>
        </p:txBody>
      </p:sp>
      <p:grpSp>
        <p:nvGrpSpPr>
          <p:cNvPr id="2" name="Groupe 1">
            <a:extLst>
              <a:ext uri="{FF2B5EF4-FFF2-40B4-BE49-F238E27FC236}">
                <a16:creationId xmlns:a16="http://schemas.microsoft.com/office/drawing/2014/main" id="{F3E47557-80EF-3603-10C4-A56D22C4408B}"/>
              </a:ext>
            </a:extLst>
          </p:cNvPr>
          <p:cNvGrpSpPr/>
          <p:nvPr/>
        </p:nvGrpSpPr>
        <p:grpSpPr>
          <a:xfrm>
            <a:off x="6345265" y="1866205"/>
            <a:ext cx="1911775" cy="215444"/>
            <a:chOff x="1540958" y="2782894"/>
            <a:chExt cx="1911775" cy="215444"/>
          </a:xfrm>
        </p:grpSpPr>
        <p:pic>
          <p:nvPicPr>
            <p:cNvPr id="5" name="Graphique 4" descr="Réunion avec un remplissage uni">
              <a:extLst>
                <a:ext uri="{FF2B5EF4-FFF2-40B4-BE49-F238E27FC236}">
                  <a16:creationId xmlns:a16="http://schemas.microsoft.com/office/drawing/2014/main" id="{A1B26EDA-F7D5-D22E-B9D8-D7E63636C5DC}"/>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40958" y="2811805"/>
              <a:ext cx="180000" cy="180000"/>
            </a:xfrm>
            <a:prstGeom prst="rect">
              <a:avLst/>
            </a:prstGeom>
          </p:spPr>
        </p:pic>
        <p:sp>
          <p:nvSpPr>
            <p:cNvPr id="19" name="ZoneTexte 18">
              <a:extLst>
                <a:ext uri="{FF2B5EF4-FFF2-40B4-BE49-F238E27FC236}">
                  <a16:creationId xmlns:a16="http://schemas.microsoft.com/office/drawing/2014/main" id="{4DE87E23-EC7F-4546-311F-D8E80121F9A7}"/>
                </a:ext>
              </a:extLst>
            </p:cNvPr>
            <p:cNvSpPr txBox="1"/>
            <p:nvPr/>
          </p:nvSpPr>
          <p:spPr>
            <a:xfrm>
              <a:off x="1654884" y="2782894"/>
              <a:ext cx="1797849" cy="215444"/>
            </a:xfrm>
            <a:prstGeom prst="rect">
              <a:avLst/>
            </a:prstGeom>
            <a:noFill/>
          </p:spPr>
          <p:txBody>
            <a:bodyPr wrap="square">
              <a:spAutoFit/>
            </a:bodyPr>
            <a:lstStyle/>
            <a:p>
              <a:r>
                <a:rPr lang="fr-FR" sz="800">
                  <a:highlight>
                    <a:srgbClr val="C9C4E6"/>
                  </a:highlight>
                </a:rPr>
                <a:t>Option : Atelier Mise à jour Vision</a:t>
              </a:r>
            </a:p>
          </p:txBody>
        </p:sp>
      </p:grpSp>
      <p:pic>
        <p:nvPicPr>
          <p:cNvPr id="22" name="Graphique 21" descr="Réunion avec un remplissage uni">
            <a:extLst>
              <a:ext uri="{FF2B5EF4-FFF2-40B4-BE49-F238E27FC236}">
                <a16:creationId xmlns:a16="http://schemas.microsoft.com/office/drawing/2014/main" id="{1C7FCEE2-0C64-6729-7019-80EF22CFB60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81231" y="1910097"/>
            <a:ext cx="180000" cy="180000"/>
          </a:xfrm>
          <a:prstGeom prst="rect">
            <a:avLst/>
          </a:prstGeom>
        </p:spPr>
      </p:pic>
      <p:pic>
        <p:nvPicPr>
          <p:cNvPr id="24" name="Graphique 23" descr="Réunion avec un remplissage uni">
            <a:extLst>
              <a:ext uri="{FF2B5EF4-FFF2-40B4-BE49-F238E27FC236}">
                <a16:creationId xmlns:a16="http://schemas.microsoft.com/office/drawing/2014/main" id="{FF89F458-7EDD-AEB3-0300-44260F997E4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710648" y="1907959"/>
            <a:ext cx="180000" cy="180000"/>
          </a:xfrm>
          <a:prstGeom prst="rect">
            <a:avLst/>
          </a:prstGeom>
        </p:spPr>
      </p:pic>
      <p:sp>
        <p:nvSpPr>
          <p:cNvPr id="26" name="ZoneTexte 25">
            <a:extLst>
              <a:ext uri="{FF2B5EF4-FFF2-40B4-BE49-F238E27FC236}">
                <a16:creationId xmlns:a16="http://schemas.microsoft.com/office/drawing/2014/main" id="{63F75FD0-4852-C70C-20A6-A4BD2B1D6A01}"/>
              </a:ext>
            </a:extLst>
          </p:cNvPr>
          <p:cNvSpPr txBox="1"/>
          <p:nvPr/>
        </p:nvSpPr>
        <p:spPr>
          <a:xfrm>
            <a:off x="1859083" y="1885630"/>
            <a:ext cx="1080000" cy="215444"/>
          </a:xfrm>
          <a:prstGeom prst="rect">
            <a:avLst/>
          </a:prstGeom>
          <a:noFill/>
        </p:spPr>
        <p:txBody>
          <a:bodyPr wrap="square">
            <a:spAutoFit/>
          </a:bodyPr>
          <a:lstStyle/>
          <a:p>
            <a:r>
              <a:rPr lang="fr-FR" sz="800">
                <a:highlight>
                  <a:srgbClr val="C9C4E6"/>
                </a:highlight>
              </a:rPr>
              <a:t>Ateliers vision</a:t>
            </a:r>
          </a:p>
        </p:txBody>
      </p:sp>
      <p:sp>
        <p:nvSpPr>
          <p:cNvPr id="86" name="ZoneTexte 85">
            <a:extLst>
              <a:ext uri="{FF2B5EF4-FFF2-40B4-BE49-F238E27FC236}">
                <a16:creationId xmlns:a16="http://schemas.microsoft.com/office/drawing/2014/main" id="{9D3DEA9A-4B13-139F-D137-72C76A247DD4}"/>
              </a:ext>
            </a:extLst>
          </p:cNvPr>
          <p:cNvSpPr txBox="1"/>
          <p:nvPr/>
        </p:nvSpPr>
        <p:spPr>
          <a:xfrm>
            <a:off x="2687557" y="2700365"/>
            <a:ext cx="1221569" cy="215444"/>
          </a:xfrm>
          <a:prstGeom prst="rect">
            <a:avLst/>
          </a:prstGeom>
          <a:noFill/>
        </p:spPr>
        <p:txBody>
          <a:bodyPr wrap="square">
            <a:spAutoFit/>
          </a:bodyPr>
          <a:lstStyle/>
          <a:p>
            <a:r>
              <a:rPr lang="fr-FR" sz="800">
                <a:highlight>
                  <a:srgbClr val="99D1E7"/>
                </a:highlight>
              </a:rPr>
              <a:t>Ateliers collectifs</a:t>
            </a:r>
          </a:p>
        </p:txBody>
      </p:sp>
      <p:pic>
        <p:nvPicPr>
          <p:cNvPr id="88" name="Graphique 87" descr="Réunion avec un remplissage uni">
            <a:extLst>
              <a:ext uri="{FF2B5EF4-FFF2-40B4-BE49-F238E27FC236}">
                <a16:creationId xmlns:a16="http://schemas.microsoft.com/office/drawing/2014/main" id="{8442A910-AC61-0B2D-04AA-296FF0F4AE9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37338" y="2701104"/>
            <a:ext cx="180000" cy="180000"/>
          </a:xfrm>
          <a:prstGeom prst="rect">
            <a:avLst/>
          </a:prstGeom>
        </p:spPr>
      </p:pic>
      <p:pic>
        <p:nvPicPr>
          <p:cNvPr id="90" name="Graphique 89" descr="Réunion avec un remplissage uni">
            <a:extLst>
              <a:ext uri="{FF2B5EF4-FFF2-40B4-BE49-F238E27FC236}">
                <a16:creationId xmlns:a16="http://schemas.microsoft.com/office/drawing/2014/main" id="{5E4896AD-4021-010E-5B39-D06BA47C2A72}"/>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495214" y="2701104"/>
            <a:ext cx="180000" cy="180000"/>
          </a:xfrm>
          <a:prstGeom prst="rect">
            <a:avLst/>
          </a:prstGeom>
        </p:spPr>
      </p:pic>
      <p:pic>
        <p:nvPicPr>
          <p:cNvPr id="94" name="Graphique 93" descr="Carte au trésor avec un remplissage uni">
            <a:extLst>
              <a:ext uri="{FF2B5EF4-FFF2-40B4-BE49-F238E27FC236}">
                <a16:creationId xmlns:a16="http://schemas.microsoft.com/office/drawing/2014/main" id="{815B89D9-ACDD-7436-CBAF-E7C5C5E2ACF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53233" y="2353255"/>
            <a:ext cx="180000" cy="180000"/>
          </a:xfrm>
          <a:prstGeom prst="rect">
            <a:avLst/>
          </a:prstGeom>
        </p:spPr>
      </p:pic>
      <p:pic>
        <p:nvPicPr>
          <p:cNvPr id="96" name="Graphique 95" descr="Recherche de dossiers avec un remplissage uni">
            <a:extLst>
              <a:ext uri="{FF2B5EF4-FFF2-40B4-BE49-F238E27FC236}">
                <a16:creationId xmlns:a16="http://schemas.microsoft.com/office/drawing/2014/main" id="{3B6F6D84-CBB9-6286-4992-F9C9E4AFB6B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298342" y="2851885"/>
            <a:ext cx="216000" cy="216000"/>
          </a:xfrm>
          <a:prstGeom prst="rect">
            <a:avLst/>
          </a:prstGeom>
        </p:spPr>
      </p:pic>
      <p:sp>
        <p:nvSpPr>
          <p:cNvPr id="97" name="ZoneTexte 96">
            <a:extLst>
              <a:ext uri="{FF2B5EF4-FFF2-40B4-BE49-F238E27FC236}">
                <a16:creationId xmlns:a16="http://schemas.microsoft.com/office/drawing/2014/main" id="{9D055258-B946-CF11-ABBE-B4BC742F90F1}"/>
              </a:ext>
            </a:extLst>
          </p:cNvPr>
          <p:cNvSpPr txBox="1"/>
          <p:nvPr/>
        </p:nvSpPr>
        <p:spPr>
          <a:xfrm>
            <a:off x="5989011" y="2805997"/>
            <a:ext cx="1249852"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700" i="1"/>
              <a:t>Dossier d’analyse d’impacts – Consultation</a:t>
            </a:r>
          </a:p>
        </p:txBody>
      </p:sp>
      <p:pic>
        <p:nvPicPr>
          <p:cNvPr id="98" name="Graphique 97" descr="Recherche de dossiers avec un remplissage uni">
            <a:extLst>
              <a:ext uri="{FF2B5EF4-FFF2-40B4-BE49-F238E27FC236}">
                <a16:creationId xmlns:a16="http://schemas.microsoft.com/office/drawing/2014/main" id="{BB67993D-139C-E8E4-18DA-BDDC72E9F08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857932" y="2851885"/>
            <a:ext cx="216000" cy="216000"/>
          </a:xfrm>
          <a:prstGeom prst="rect">
            <a:avLst/>
          </a:prstGeom>
        </p:spPr>
      </p:pic>
      <p:sp>
        <p:nvSpPr>
          <p:cNvPr id="99" name="ZoneTexte 98">
            <a:extLst>
              <a:ext uri="{FF2B5EF4-FFF2-40B4-BE49-F238E27FC236}">
                <a16:creationId xmlns:a16="http://schemas.microsoft.com/office/drawing/2014/main" id="{78FB8C06-7563-774E-65D7-9B828EB49B01}"/>
              </a:ext>
            </a:extLst>
          </p:cNvPr>
          <p:cNvSpPr txBox="1"/>
          <p:nvPr/>
        </p:nvSpPr>
        <p:spPr>
          <a:xfrm>
            <a:off x="7329744" y="2805997"/>
            <a:ext cx="1198523"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700" i="1"/>
              <a:t>Dossier d’analyse d’impacts – Réalisation</a:t>
            </a:r>
          </a:p>
        </p:txBody>
      </p:sp>
      <p:pic>
        <p:nvPicPr>
          <p:cNvPr id="100" name="Graphique 99" descr="Recherche de dossiers avec un remplissage uni">
            <a:extLst>
              <a:ext uri="{FF2B5EF4-FFF2-40B4-BE49-F238E27FC236}">
                <a16:creationId xmlns:a16="http://schemas.microsoft.com/office/drawing/2014/main" id="{6782C19F-ED95-94D2-1C5A-547E1231C09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74928" y="2851885"/>
            <a:ext cx="216000" cy="216000"/>
          </a:xfrm>
          <a:prstGeom prst="rect">
            <a:avLst/>
          </a:prstGeom>
        </p:spPr>
      </p:pic>
      <p:pic>
        <p:nvPicPr>
          <p:cNvPr id="103" name="Graphique 102" descr="Toque d'étudiant avec un remplissage uni">
            <a:extLst>
              <a:ext uri="{FF2B5EF4-FFF2-40B4-BE49-F238E27FC236}">
                <a16:creationId xmlns:a16="http://schemas.microsoft.com/office/drawing/2014/main" id="{9D58B31F-85AD-05EB-5088-3863FEA3F0A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74501" y="1910950"/>
            <a:ext cx="180731" cy="180731"/>
          </a:xfrm>
          <a:prstGeom prst="rect">
            <a:avLst/>
          </a:prstGeom>
        </p:spPr>
      </p:pic>
      <p:sp>
        <p:nvSpPr>
          <p:cNvPr id="106" name="ZoneTexte 105">
            <a:extLst>
              <a:ext uri="{FF2B5EF4-FFF2-40B4-BE49-F238E27FC236}">
                <a16:creationId xmlns:a16="http://schemas.microsoft.com/office/drawing/2014/main" id="{A9B93AEA-C829-3C68-345E-4686CE945DE7}"/>
              </a:ext>
            </a:extLst>
          </p:cNvPr>
          <p:cNvSpPr txBox="1"/>
          <p:nvPr/>
        </p:nvSpPr>
        <p:spPr>
          <a:xfrm>
            <a:off x="633338" y="2040469"/>
            <a:ext cx="682326" cy="338554"/>
          </a:xfrm>
          <a:prstGeom prst="rect">
            <a:avLst/>
          </a:prstGeom>
          <a:noFill/>
        </p:spPr>
        <p:txBody>
          <a:bodyPr wrap="square">
            <a:spAutoFit/>
          </a:bodyPr>
          <a:lstStyle/>
          <a:p>
            <a:pPr algn="ctr"/>
            <a:r>
              <a:rPr lang="fr-FR" sz="800">
                <a:highlight>
                  <a:srgbClr val="C9C4E6"/>
                </a:highlight>
              </a:rPr>
              <a:t>Formation éditeur</a:t>
            </a:r>
          </a:p>
        </p:txBody>
      </p:sp>
      <p:grpSp>
        <p:nvGrpSpPr>
          <p:cNvPr id="147" name="Groupe 146">
            <a:extLst>
              <a:ext uri="{FF2B5EF4-FFF2-40B4-BE49-F238E27FC236}">
                <a16:creationId xmlns:a16="http://schemas.microsoft.com/office/drawing/2014/main" id="{184B1EB6-F890-964C-9224-A26D1EF2BEBF}"/>
              </a:ext>
            </a:extLst>
          </p:cNvPr>
          <p:cNvGrpSpPr/>
          <p:nvPr/>
        </p:nvGrpSpPr>
        <p:grpSpPr>
          <a:xfrm>
            <a:off x="1407707" y="1045744"/>
            <a:ext cx="565376" cy="206327"/>
            <a:chOff x="1769362" y="1905095"/>
            <a:chExt cx="565376" cy="206327"/>
          </a:xfrm>
        </p:grpSpPr>
        <p:pic>
          <p:nvPicPr>
            <p:cNvPr id="145" name="Graphique 144" descr="Étoile avec un remplissage uni">
              <a:extLst>
                <a:ext uri="{FF2B5EF4-FFF2-40B4-BE49-F238E27FC236}">
                  <a16:creationId xmlns:a16="http://schemas.microsoft.com/office/drawing/2014/main" id="{7705317A-FA73-A20F-750F-D2294E2D39C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769362" y="1905095"/>
              <a:ext cx="179802" cy="179802"/>
            </a:xfrm>
            <a:prstGeom prst="rect">
              <a:avLst/>
            </a:prstGeom>
          </p:spPr>
        </p:pic>
        <p:sp>
          <p:nvSpPr>
            <p:cNvPr id="146" name="ZoneTexte 145">
              <a:extLst>
                <a:ext uri="{FF2B5EF4-FFF2-40B4-BE49-F238E27FC236}">
                  <a16:creationId xmlns:a16="http://schemas.microsoft.com/office/drawing/2014/main" id="{79E04D3C-813F-8ECD-48D5-B9C0F55EB455}"/>
                </a:ext>
              </a:extLst>
            </p:cNvPr>
            <p:cNvSpPr txBox="1"/>
            <p:nvPr/>
          </p:nvSpPr>
          <p:spPr>
            <a:xfrm>
              <a:off x="1866738" y="1911367"/>
              <a:ext cx="468000" cy="20005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700">
                  <a:solidFill>
                    <a:schemeClr val="accent3"/>
                  </a:solidFill>
                </a:rPr>
                <a:t>COPIL</a:t>
              </a:r>
            </a:p>
          </p:txBody>
        </p:sp>
      </p:grpSp>
      <p:pic>
        <p:nvPicPr>
          <p:cNvPr id="149" name="Graphique 148" descr="Étoile avec un remplissage uni">
            <a:extLst>
              <a:ext uri="{FF2B5EF4-FFF2-40B4-BE49-F238E27FC236}">
                <a16:creationId xmlns:a16="http://schemas.microsoft.com/office/drawing/2014/main" id="{76B2A2AA-485C-85FC-AB46-50CFD3278D22}"/>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277363" y="1045744"/>
            <a:ext cx="179802" cy="179802"/>
          </a:xfrm>
          <a:prstGeom prst="rect">
            <a:avLst/>
          </a:prstGeom>
        </p:spPr>
      </p:pic>
      <p:pic>
        <p:nvPicPr>
          <p:cNvPr id="152" name="Graphique 151" descr="Étoile avec un remplissage uni">
            <a:extLst>
              <a:ext uri="{FF2B5EF4-FFF2-40B4-BE49-F238E27FC236}">
                <a16:creationId xmlns:a16="http://schemas.microsoft.com/office/drawing/2014/main" id="{2DD8E337-9F9A-D992-C0BE-EBB4F22E5AFC}"/>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147019" y="1045744"/>
            <a:ext cx="179802" cy="179802"/>
          </a:xfrm>
          <a:prstGeom prst="rect">
            <a:avLst/>
          </a:prstGeom>
        </p:spPr>
      </p:pic>
      <p:pic>
        <p:nvPicPr>
          <p:cNvPr id="158" name="Graphique 157" descr="Étoile avec un remplissage uni">
            <a:extLst>
              <a:ext uri="{FF2B5EF4-FFF2-40B4-BE49-F238E27FC236}">
                <a16:creationId xmlns:a16="http://schemas.microsoft.com/office/drawing/2014/main" id="{F089F65F-12AC-6AFD-5ADC-FAEABBD35A46}"/>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016675" y="1045744"/>
            <a:ext cx="179802" cy="179802"/>
          </a:xfrm>
          <a:prstGeom prst="rect">
            <a:avLst/>
          </a:prstGeom>
        </p:spPr>
      </p:pic>
      <p:pic>
        <p:nvPicPr>
          <p:cNvPr id="161" name="Graphique 160" descr="Étoile avec un remplissage uni">
            <a:extLst>
              <a:ext uri="{FF2B5EF4-FFF2-40B4-BE49-F238E27FC236}">
                <a16:creationId xmlns:a16="http://schemas.microsoft.com/office/drawing/2014/main" id="{64318A8B-7C73-DB0E-0BAF-26C445AEAABC}"/>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886331" y="1045744"/>
            <a:ext cx="179802" cy="179802"/>
          </a:xfrm>
          <a:prstGeom prst="rect">
            <a:avLst/>
          </a:prstGeom>
        </p:spPr>
      </p:pic>
      <p:pic>
        <p:nvPicPr>
          <p:cNvPr id="164" name="Graphique 163" descr="Étoile avec un remplissage uni">
            <a:extLst>
              <a:ext uri="{FF2B5EF4-FFF2-40B4-BE49-F238E27FC236}">
                <a16:creationId xmlns:a16="http://schemas.microsoft.com/office/drawing/2014/main" id="{2BA38952-FCF0-FCB7-0130-D630001720FE}"/>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755987" y="1045744"/>
            <a:ext cx="179802" cy="179802"/>
          </a:xfrm>
          <a:prstGeom prst="rect">
            <a:avLst/>
          </a:prstGeom>
        </p:spPr>
      </p:pic>
      <p:pic>
        <p:nvPicPr>
          <p:cNvPr id="41" name="Graphique 40" descr="Badge Tick1 avec un remplissage uni">
            <a:extLst>
              <a:ext uri="{FF2B5EF4-FFF2-40B4-BE49-F238E27FC236}">
                <a16:creationId xmlns:a16="http://schemas.microsoft.com/office/drawing/2014/main" id="{817B063F-F47A-4513-3F29-C45CBDA4122B}"/>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523731" y="1045610"/>
            <a:ext cx="144000" cy="144000"/>
          </a:xfrm>
          <a:prstGeom prst="rect">
            <a:avLst/>
          </a:prstGeom>
        </p:spPr>
      </p:pic>
      <p:pic>
        <p:nvPicPr>
          <p:cNvPr id="45" name="Graphique 44" descr="Badge Tick1 avec un remplissage uni">
            <a:extLst>
              <a:ext uri="{FF2B5EF4-FFF2-40B4-BE49-F238E27FC236}">
                <a16:creationId xmlns:a16="http://schemas.microsoft.com/office/drawing/2014/main" id="{B3606FA7-0620-136E-91F1-994BA501E8E9}"/>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585452" y="1075211"/>
            <a:ext cx="144000" cy="144000"/>
          </a:xfrm>
          <a:prstGeom prst="rect">
            <a:avLst/>
          </a:prstGeom>
        </p:spPr>
      </p:pic>
      <p:pic>
        <p:nvPicPr>
          <p:cNvPr id="64" name="Graphique 63" descr="Badge Tick1 avec un remplissage uni">
            <a:extLst>
              <a:ext uri="{FF2B5EF4-FFF2-40B4-BE49-F238E27FC236}">
                <a16:creationId xmlns:a16="http://schemas.microsoft.com/office/drawing/2014/main" id="{1C5664D0-C2CC-3116-84F0-FBAA84D8683B}"/>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429001" y="1036216"/>
            <a:ext cx="144000" cy="144000"/>
          </a:xfrm>
          <a:prstGeom prst="rect">
            <a:avLst/>
          </a:prstGeom>
        </p:spPr>
      </p:pic>
      <p:pic>
        <p:nvPicPr>
          <p:cNvPr id="65" name="Graphique 64" descr="Badge Tick1 avec un remplissage uni">
            <a:extLst>
              <a:ext uri="{FF2B5EF4-FFF2-40B4-BE49-F238E27FC236}">
                <a16:creationId xmlns:a16="http://schemas.microsoft.com/office/drawing/2014/main" id="{A343FEEB-0F7C-8F8C-8FC9-D644DD6E4544}"/>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187710" y="1036794"/>
            <a:ext cx="144000" cy="144000"/>
          </a:xfrm>
          <a:prstGeom prst="rect">
            <a:avLst/>
          </a:prstGeom>
        </p:spPr>
      </p:pic>
      <p:sp>
        <p:nvSpPr>
          <p:cNvPr id="67" name="ZoneTexte 66">
            <a:extLst>
              <a:ext uri="{FF2B5EF4-FFF2-40B4-BE49-F238E27FC236}">
                <a16:creationId xmlns:a16="http://schemas.microsoft.com/office/drawing/2014/main" id="{CEA6DC08-FBCB-5563-0B1F-CC0069B5E8BA}"/>
              </a:ext>
            </a:extLst>
          </p:cNvPr>
          <p:cNvSpPr txBox="1"/>
          <p:nvPr/>
        </p:nvSpPr>
        <p:spPr>
          <a:xfrm>
            <a:off x="3428222" y="2805997"/>
            <a:ext cx="129620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700" i="1"/>
              <a:t>Dossier d’analyse d’impacts globale par agence</a:t>
            </a:r>
          </a:p>
        </p:txBody>
      </p:sp>
      <p:sp>
        <p:nvSpPr>
          <p:cNvPr id="71" name="ZoneTexte 70">
            <a:extLst>
              <a:ext uri="{FF2B5EF4-FFF2-40B4-BE49-F238E27FC236}">
                <a16:creationId xmlns:a16="http://schemas.microsoft.com/office/drawing/2014/main" id="{0C3BC323-B032-07F3-AF41-385A851635F5}"/>
              </a:ext>
            </a:extLst>
          </p:cNvPr>
          <p:cNvSpPr txBox="1"/>
          <p:nvPr/>
        </p:nvSpPr>
        <p:spPr>
          <a:xfrm>
            <a:off x="4816301" y="2805997"/>
            <a:ext cx="1068124"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700" i="1"/>
              <a:t>Dossier d’analyse d’impacts conception</a:t>
            </a:r>
          </a:p>
        </p:txBody>
      </p:sp>
      <p:sp>
        <p:nvSpPr>
          <p:cNvPr id="76" name="Rectangle : coins arrondis 75">
            <a:extLst>
              <a:ext uri="{FF2B5EF4-FFF2-40B4-BE49-F238E27FC236}">
                <a16:creationId xmlns:a16="http://schemas.microsoft.com/office/drawing/2014/main" id="{2FC1AB8F-DD94-4EA2-CB2B-0C148B99E52D}"/>
              </a:ext>
            </a:extLst>
          </p:cNvPr>
          <p:cNvSpPr/>
          <p:nvPr/>
        </p:nvSpPr>
        <p:spPr>
          <a:xfrm>
            <a:off x="3250861" y="3664569"/>
            <a:ext cx="3273427" cy="181469"/>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Accompagnement  / APPROPRIATION conception</a:t>
            </a:r>
          </a:p>
        </p:txBody>
      </p:sp>
      <p:sp>
        <p:nvSpPr>
          <p:cNvPr id="77" name="Rectangle : coins arrondis 76">
            <a:extLst>
              <a:ext uri="{FF2B5EF4-FFF2-40B4-BE49-F238E27FC236}">
                <a16:creationId xmlns:a16="http://schemas.microsoft.com/office/drawing/2014/main" id="{0CA95DD1-BF9A-F02F-7035-FB52FA7B1C0B}"/>
              </a:ext>
            </a:extLst>
          </p:cNvPr>
          <p:cNvSpPr/>
          <p:nvPr/>
        </p:nvSpPr>
        <p:spPr>
          <a:xfrm>
            <a:off x="3209249" y="5262664"/>
            <a:ext cx="7360459" cy="206687"/>
          </a:xfrm>
          <a:prstGeom prst="roundRect">
            <a:avLst>
              <a:gd name="adj" fmla="val 50000"/>
            </a:avLst>
          </a:prstGeom>
          <a:solidFill>
            <a:schemeClr val="accent3">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accent3"/>
                </a:solidFill>
              </a:rPr>
              <a:t>Récolte des retours, analyse et Mise à jour des actions d’accompagnement</a:t>
            </a:r>
          </a:p>
        </p:txBody>
      </p:sp>
      <p:pic>
        <p:nvPicPr>
          <p:cNvPr id="87" name="Graphique 86" descr="Recherche de dossiers avec un remplissage uni">
            <a:extLst>
              <a:ext uri="{FF2B5EF4-FFF2-40B4-BE49-F238E27FC236}">
                <a16:creationId xmlns:a16="http://schemas.microsoft.com/office/drawing/2014/main" id="{705B01E3-6D1B-9077-755F-E4A592BA088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672707" y="2851885"/>
            <a:ext cx="216000" cy="216000"/>
          </a:xfrm>
          <a:prstGeom prst="rect">
            <a:avLst/>
          </a:prstGeom>
        </p:spPr>
      </p:pic>
      <p:sp>
        <p:nvSpPr>
          <p:cNvPr id="93" name="Rectangle 92">
            <a:extLst>
              <a:ext uri="{FF2B5EF4-FFF2-40B4-BE49-F238E27FC236}">
                <a16:creationId xmlns:a16="http://schemas.microsoft.com/office/drawing/2014/main" id="{ED4EDD3A-4176-99EB-EA12-1CC24ACF08C8}"/>
              </a:ext>
            </a:extLst>
          </p:cNvPr>
          <p:cNvSpPr/>
          <p:nvPr/>
        </p:nvSpPr>
        <p:spPr>
          <a:xfrm>
            <a:off x="6641799" y="3796749"/>
            <a:ext cx="1211968" cy="307777"/>
          </a:xfrm>
          <a:prstGeom prst="rect">
            <a:avLst/>
          </a:prstGeom>
          <a:noFill/>
        </p:spPr>
        <p:txBody>
          <a:bodyPr wrap="square" rtlCol="0">
            <a:spAutoFit/>
          </a:bodyPr>
          <a:lstStyle/>
          <a:p>
            <a:r>
              <a:rPr lang="fr-FR" sz="700" i="1">
                <a:solidFill>
                  <a:srgbClr val="000000"/>
                </a:solidFill>
                <a:latin typeface="Arial"/>
                <a:cs typeface="Arial"/>
              </a:rPr>
              <a:t>Rex dont bilan recette et rex change agence 1 +2</a:t>
            </a:r>
          </a:p>
        </p:txBody>
      </p:sp>
      <p:pic>
        <p:nvPicPr>
          <p:cNvPr id="110" name="Graphique 109" descr="Recherche de dossiers avec un remplissage uni">
            <a:extLst>
              <a:ext uri="{FF2B5EF4-FFF2-40B4-BE49-F238E27FC236}">
                <a16:creationId xmlns:a16="http://schemas.microsoft.com/office/drawing/2014/main" id="{F3AF28CA-3368-1DB3-962B-3A30C205B0C8}"/>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501690" y="3832470"/>
            <a:ext cx="216000" cy="216000"/>
          </a:xfrm>
          <a:prstGeom prst="rect">
            <a:avLst/>
          </a:prstGeom>
        </p:spPr>
      </p:pic>
      <p:sp>
        <p:nvSpPr>
          <p:cNvPr id="116" name="Rectangle 115">
            <a:extLst>
              <a:ext uri="{FF2B5EF4-FFF2-40B4-BE49-F238E27FC236}">
                <a16:creationId xmlns:a16="http://schemas.microsoft.com/office/drawing/2014/main" id="{8B75AD5D-C175-8F83-389E-DC8567191329}"/>
              </a:ext>
            </a:extLst>
          </p:cNvPr>
          <p:cNvSpPr/>
          <p:nvPr/>
        </p:nvSpPr>
        <p:spPr>
          <a:xfrm>
            <a:off x="9283016" y="4239316"/>
            <a:ext cx="1211968" cy="307777"/>
          </a:xfrm>
          <a:prstGeom prst="rect">
            <a:avLst/>
          </a:prstGeom>
          <a:noFill/>
        </p:spPr>
        <p:txBody>
          <a:bodyPr wrap="square" rtlCol="0">
            <a:spAutoFit/>
          </a:bodyPr>
          <a:lstStyle/>
          <a:p>
            <a:r>
              <a:rPr lang="fr-FR" sz="700" i="1">
                <a:solidFill>
                  <a:srgbClr val="000000"/>
                </a:solidFill>
                <a:latin typeface="Arial"/>
                <a:cs typeface="Arial"/>
              </a:rPr>
              <a:t>Rex dont bilan recette et rex change agence 1+ 2</a:t>
            </a:r>
          </a:p>
        </p:txBody>
      </p:sp>
      <p:pic>
        <p:nvPicPr>
          <p:cNvPr id="117" name="Graphique 116" descr="Recherche de dossiers avec un remplissage uni">
            <a:extLst>
              <a:ext uri="{FF2B5EF4-FFF2-40B4-BE49-F238E27FC236}">
                <a16:creationId xmlns:a16="http://schemas.microsoft.com/office/drawing/2014/main" id="{1725ED23-6BF0-03A5-8B7B-D5A9C5320FCA}"/>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157852" y="4300922"/>
            <a:ext cx="216000" cy="216000"/>
          </a:xfrm>
          <a:prstGeom prst="rect">
            <a:avLst/>
          </a:prstGeom>
        </p:spPr>
      </p:pic>
      <p:sp>
        <p:nvSpPr>
          <p:cNvPr id="122" name="Rectangle 121">
            <a:extLst>
              <a:ext uri="{FF2B5EF4-FFF2-40B4-BE49-F238E27FC236}">
                <a16:creationId xmlns:a16="http://schemas.microsoft.com/office/drawing/2014/main" id="{4D64785D-46CF-995C-9609-AB9AC14D588C}"/>
              </a:ext>
            </a:extLst>
          </p:cNvPr>
          <p:cNvSpPr/>
          <p:nvPr/>
        </p:nvSpPr>
        <p:spPr>
          <a:xfrm>
            <a:off x="10723279" y="4801473"/>
            <a:ext cx="1206190" cy="307777"/>
          </a:xfrm>
          <a:prstGeom prst="rect">
            <a:avLst/>
          </a:prstGeom>
          <a:noFill/>
        </p:spPr>
        <p:txBody>
          <a:bodyPr wrap="square" rtlCol="0">
            <a:spAutoFit/>
          </a:bodyPr>
          <a:lstStyle/>
          <a:p>
            <a:r>
              <a:rPr lang="fr-FR" sz="700" i="1">
                <a:solidFill>
                  <a:srgbClr val="000000"/>
                </a:solidFill>
                <a:latin typeface="Arial"/>
                <a:cs typeface="Arial"/>
              </a:rPr>
              <a:t>Rex dont bilan recette et rex change agence 1+2</a:t>
            </a:r>
          </a:p>
        </p:txBody>
      </p:sp>
      <p:pic>
        <p:nvPicPr>
          <p:cNvPr id="123" name="Graphique 122" descr="Recherche de dossiers avec un remplissage uni">
            <a:extLst>
              <a:ext uri="{FF2B5EF4-FFF2-40B4-BE49-F238E27FC236}">
                <a16:creationId xmlns:a16="http://schemas.microsoft.com/office/drawing/2014/main" id="{F89E6FE0-948C-0038-DD88-885BD16203C9}"/>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0572675" y="4863573"/>
            <a:ext cx="216000" cy="216000"/>
          </a:xfrm>
          <a:prstGeom prst="rect">
            <a:avLst/>
          </a:prstGeom>
        </p:spPr>
      </p:pic>
      <p:pic>
        <p:nvPicPr>
          <p:cNvPr id="124" name="Graphique 123" descr="Chat avec un remplissage uni">
            <a:extLst>
              <a:ext uri="{FF2B5EF4-FFF2-40B4-BE49-F238E27FC236}">
                <a16:creationId xmlns:a16="http://schemas.microsoft.com/office/drawing/2014/main" id="{BABC0140-58EC-32E2-87D4-A7CEB8AADEFC}"/>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479192" y="4145038"/>
            <a:ext cx="377882" cy="377882"/>
          </a:xfrm>
          <a:prstGeom prst="rect">
            <a:avLst/>
          </a:prstGeom>
        </p:spPr>
      </p:pic>
      <p:pic>
        <p:nvPicPr>
          <p:cNvPr id="125" name="Graphique 124" descr="Lumières allumées avec un remplissage uni">
            <a:extLst>
              <a:ext uri="{FF2B5EF4-FFF2-40B4-BE49-F238E27FC236}">
                <a16:creationId xmlns:a16="http://schemas.microsoft.com/office/drawing/2014/main" id="{43D8CFDE-3BDA-98D7-9F3E-8395D8CF3B72}"/>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953250" y="3559917"/>
            <a:ext cx="357685" cy="357685"/>
          </a:xfrm>
          <a:prstGeom prst="rect">
            <a:avLst/>
          </a:prstGeom>
        </p:spPr>
      </p:pic>
      <p:pic>
        <p:nvPicPr>
          <p:cNvPr id="126" name="Graphique 125" descr="Crayon avec un remplissage uni">
            <a:extLst>
              <a:ext uri="{FF2B5EF4-FFF2-40B4-BE49-F238E27FC236}">
                <a16:creationId xmlns:a16="http://schemas.microsoft.com/office/drawing/2014/main" id="{A2627A74-48F2-C5A2-C1DF-7283C8440592}"/>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991107" y="4730247"/>
            <a:ext cx="261465" cy="261465"/>
          </a:xfrm>
          <a:prstGeom prst="rect">
            <a:avLst/>
          </a:prstGeom>
        </p:spPr>
      </p:pic>
      <p:pic>
        <p:nvPicPr>
          <p:cNvPr id="127" name="Graphique 126" descr="Dossier ouvert avec un remplissage uni">
            <a:extLst>
              <a:ext uri="{FF2B5EF4-FFF2-40B4-BE49-F238E27FC236}">
                <a16:creationId xmlns:a16="http://schemas.microsoft.com/office/drawing/2014/main" id="{33FE31A9-A788-E143-3080-805915C4F447}"/>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123259" y="6301576"/>
            <a:ext cx="173261" cy="173261"/>
          </a:xfrm>
          <a:prstGeom prst="rect">
            <a:avLst/>
          </a:prstGeom>
        </p:spPr>
      </p:pic>
      <p:sp>
        <p:nvSpPr>
          <p:cNvPr id="128" name="Rectangle : coins arrondis 127">
            <a:extLst>
              <a:ext uri="{FF2B5EF4-FFF2-40B4-BE49-F238E27FC236}">
                <a16:creationId xmlns:a16="http://schemas.microsoft.com/office/drawing/2014/main" id="{26824F06-066A-1E3C-E9AE-268E00D0DB23}"/>
              </a:ext>
            </a:extLst>
          </p:cNvPr>
          <p:cNvSpPr/>
          <p:nvPr/>
        </p:nvSpPr>
        <p:spPr>
          <a:xfrm>
            <a:off x="3244510" y="3886975"/>
            <a:ext cx="3279778" cy="206687"/>
          </a:xfrm>
          <a:prstGeom prst="roundRect">
            <a:avLst>
              <a:gd name="adj" fmla="val 50000"/>
            </a:avLst>
          </a:prstGeom>
          <a:solidFill>
            <a:schemeClr val="bg1"/>
          </a:solid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FORMATION et recette conception (2 semaines par version)</a:t>
            </a:r>
          </a:p>
        </p:txBody>
      </p:sp>
      <p:sp>
        <p:nvSpPr>
          <p:cNvPr id="129" name="Rectangle : coins arrondis 128">
            <a:extLst>
              <a:ext uri="{FF2B5EF4-FFF2-40B4-BE49-F238E27FC236}">
                <a16:creationId xmlns:a16="http://schemas.microsoft.com/office/drawing/2014/main" id="{5F9B2B97-E276-B956-D3DA-2BFFFEE43CBA}"/>
              </a:ext>
            </a:extLst>
          </p:cNvPr>
          <p:cNvSpPr/>
          <p:nvPr/>
        </p:nvSpPr>
        <p:spPr>
          <a:xfrm>
            <a:off x="4912425" y="4222567"/>
            <a:ext cx="972000" cy="216000"/>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Création du plan et supports </a:t>
            </a:r>
            <a:r>
              <a:rPr lang="fr-FR" sz="600" b="1" cap="all" err="1">
                <a:solidFill>
                  <a:schemeClr val="tx1">
                    <a:lumMod val="65000"/>
                    <a:lumOff val="35000"/>
                  </a:schemeClr>
                </a:solidFill>
              </a:rPr>
              <a:t>accpt</a:t>
            </a:r>
            <a:endParaRPr lang="fr-FR" sz="600" b="1" cap="all">
              <a:solidFill>
                <a:schemeClr val="tx1">
                  <a:lumMod val="65000"/>
                  <a:lumOff val="35000"/>
                </a:schemeClr>
              </a:solidFill>
            </a:endParaRPr>
          </a:p>
        </p:txBody>
      </p:sp>
      <p:sp>
        <p:nvSpPr>
          <p:cNvPr id="131" name="Rectangle : coins arrondis 130">
            <a:extLst>
              <a:ext uri="{FF2B5EF4-FFF2-40B4-BE49-F238E27FC236}">
                <a16:creationId xmlns:a16="http://schemas.microsoft.com/office/drawing/2014/main" id="{A3F6065B-3634-B33C-E7A5-AE48091A3B69}"/>
              </a:ext>
            </a:extLst>
          </p:cNvPr>
          <p:cNvSpPr/>
          <p:nvPr/>
        </p:nvSpPr>
        <p:spPr>
          <a:xfrm>
            <a:off x="6266863" y="4756097"/>
            <a:ext cx="972000" cy="216000"/>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Création du plan et supports </a:t>
            </a:r>
            <a:r>
              <a:rPr lang="fr-FR" sz="600" b="1" cap="all" err="1">
                <a:solidFill>
                  <a:schemeClr val="tx1">
                    <a:lumMod val="65000"/>
                    <a:lumOff val="35000"/>
                  </a:schemeClr>
                </a:solidFill>
              </a:rPr>
              <a:t>accpt</a:t>
            </a:r>
            <a:endParaRPr lang="fr-FR" sz="600" b="1" cap="all">
              <a:solidFill>
                <a:schemeClr val="tx1">
                  <a:lumMod val="65000"/>
                  <a:lumOff val="35000"/>
                </a:schemeClr>
              </a:solidFill>
            </a:endParaRPr>
          </a:p>
        </p:txBody>
      </p:sp>
      <p:sp>
        <p:nvSpPr>
          <p:cNvPr id="8" name="Rectangle : coins arrondis 7">
            <a:extLst>
              <a:ext uri="{FF2B5EF4-FFF2-40B4-BE49-F238E27FC236}">
                <a16:creationId xmlns:a16="http://schemas.microsoft.com/office/drawing/2014/main" id="{4A6295E7-9BCF-37F2-40C7-E75157E97562}"/>
              </a:ext>
            </a:extLst>
          </p:cNvPr>
          <p:cNvSpPr/>
          <p:nvPr/>
        </p:nvSpPr>
        <p:spPr>
          <a:xfrm>
            <a:off x="3228354" y="1743836"/>
            <a:ext cx="7272000" cy="162000"/>
          </a:xfrm>
          <a:prstGeom prst="roundRect">
            <a:avLst>
              <a:gd name="adj" fmla="val 50000"/>
            </a:avLst>
          </a:prstGeom>
          <a:solidFill>
            <a:schemeClr val="bg1"/>
          </a:solidFill>
          <a:ln w="952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rgbClr val="44398A"/>
                </a:solidFill>
              </a:rPr>
              <a:t>Appropriation continue de l’outil </a:t>
            </a:r>
          </a:p>
        </p:txBody>
      </p:sp>
      <p:sp>
        <p:nvSpPr>
          <p:cNvPr id="16" name="Rectangle : coins arrondis 15">
            <a:extLst>
              <a:ext uri="{FF2B5EF4-FFF2-40B4-BE49-F238E27FC236}">
                <a16:creationId xmlns:a16="http://schemas.microsoft.com/office/drawing/2014/main" id="{D0B9E475-FF8E-CCEC-8B24-59B24E6FCC84}"/>
              </a:ext>
            </a:extLst>
          </p:cNvPr>
          <p:cNvSpPr/>
          <p:nvPr/>
        </p:nvSpPr>
        <p:spPr>
          <a:xfrm>
            <a:off x="5884425" y="4217144"/>
            <a:ext cx="3273427" cy="181469"/>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Accompagnement  / APPROPRIATION consultation</a:t>
            </a:r>
          </a:p>
        </p:txBody>
      </p:sp>
      <p:sp>
        <p:nvSpPr>
          <p:cNvPr id="23" name="Rectangle : coins arrondis 22">
            <a:extLst>
              <a:ext uri="{FF2B5EF4-FFF2-40B4-BE49-F238E27FC236}">
                <a16:creationId xmlns:a16="http://schemas.microsoft.com/office/drawing/2014/main" id="{838104A3-0AC6-6EC3-E60B-6782A56A8A24}"/>
              </a:ext>
            </a:extLst>
          </p:cNvPr>
          <p:cNvSpPr/>
          <p:nvPr/>
        </p:nvSpPr>
        <p:spPr>
          <a:xfrm>
            <a:off x="5878074" y="4439550"/>
            <a:ext cx="3279778" cy="206687"/>
          </a:xfrm>
          <a:prstGeom prst="roundRect">
            <a:avLst>
              <a:gd name="adj" fmla="val 50000"/>
            </a:avLst>
          </a:prstGeom>
          <a:solidFill>
            <a:schemeClr val="bg1"/>
          </a:solid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FORMATION et recette consultation (2 semaines par version)</a:t>
            </a:r>
          </a:p>
        </p:txBody>
      </p:sp>
      <p:sp>
        <p:nvSpPr>
          <p:cNvPr id="28" name="Rectangle : coins arrondis 27">
            <a:extLst>
              <a:ext uri="{FF2B5EF4-FFF2-40B4-BE49-F238E27FC236}">
                <a16:creationId xmlns:a16="http://schemas.microsoft.com/office/drawing/2014/main" id="{C0198B35-83B1-F1C1-C6CB-74E1CFE15ED4}"/>
              </a:ext>
            </a:extLst>
          </p:cNvPr>
          <p:cNvSpPr/>
          <p:nvPr/>
        </p:nvSpPr>
        <p:spPr>
          <a:xfrm>
            <a:off x="7296281" y="4756097"/>
            <a:ext cx="3273427" cy="181469"/>
          </a:xfrm>
          <a:prstGeom prst="roundRect">
            <a:avLst>
              <a:gd name="adj" fmla="val 50000"/>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Accompagnement  / APPROPRIATION réalisation</a:t>
            </a:r>
          </a:p>
        </p:txBody>
      </p:sp>
      <p:sp>
        <p:nvSpPr>
          <p:cNvPr id="30" name="Rectangle : coins arrondis 29">
            <a:extLst>
              <a:ext uri="{FF2B5EF4-FFF2-40B4-BE49-F238E27FC236}">
                <a16:creationId xmlns:a16="http://schemas.microsoft.com/office/drawing/2014/main" id="{D4358CDD-AB33-EB52-1CBC-15893D805463}"/>
              </a:ext>
            </a:extLst>
          </p:cNvPr>
          <p:cNvSpPr/>
          <p:nvPr/>
        </p:nvSpPr>
        <p:spPr>
          <a:xfrm>
            <a:off x="7289930" y="4978503"/>
            <a:ext cx="3279778" cy="206687"/>
          </a:xfrm>
          <a:prstGeom prst="roundRect">
            <a:avLst>
              <a:gd name="adj" fmla="val 50000"/>
            </a:avLst>
          </a:prstGeom>
          <a:solidFill>
            <a:schemeClr val="bg1"/>
          </a:solid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cap="all">
                <a:solidFill>
                  <a:schemeClr val="tx1">
                    <a:lumMod val="65000"/>
                    <a:lumOff val="35000"/>
                  </a:schemeClr>
                </a:solidFill>
              </a:rPr>
              <a:t>FORMATION et recette réalisation  (2 semaines par version)</a:t>
            </a:r>
          </a:p>
        </p:txBody>
      </p:sp>
    </p:spTree>
    <p:extLst>
      <p:ext uri="{BB962C8B-B14F-4D97-AF65-F5344CB8AC3E}">
        <p14:creationId xmlns:p14="http://schemas.microsoft.com/office/powerpoint/2010/main" val="338462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38E1F-D790-758F-601A-258A1750DD61}"/>
              </a:ext>
            </a:extLst>
          </p:cNvPr>
          <p:cNvSpPr>
            <a:spLocks noGrp="1"/>
          </p:cNvSpPr>
          <p:nvPr>
            <p:ph type="title"/>
          </p:nvPr>
        </p:nvSpPr>
        <p:spPr>
          <a:xfrm>
            <a:off x="396654" y="292153"/>
            <a:ext cx="10939939" cy="407795"/>
          </a:xfrm>
        </p:spPr>
        <p:txBody>
          <a:bodyPr/>
          <a:lstStyle/>
          <a:p>
            <a:r>
              <a:rPr lang="fr-FR"/>
              <a:t>Notre proposition permet d’adapter l’accompagnement des pilotes en fonction des spécificités des populations concernées</a:t>
            </a:r>
          </a:p>
        </p:txBody>
      </p:sp>
      <p:sp>
        <p:nvSpPr>
          <p:cNvPr id="10" name="Rectangle : coins arrondis 9">
            <a:extLst>
              <a:ext uri="{FF2B5EF4-FFF2-40B4-BE49-F238E27FC236}">
                <a16:creationId xmlns:a16="http://schemas.microsoft.com/office/drawing/2014/main" id="{D9D5E7DD-9D4D-E6E0-2A3F-15F72EFC7D84}"/>
              </a:ext>
            </a:extLst>
          </p:cNvPr>
          <p:cNvSpPr/>
          <p:nvPr/>
        </p:nvSpPr>
        <p:spPr>
          <a:xfrm>
            <a:off x="632154" y="3185511"/>
            <a:ext cx="3600000" cy="483853"/>
          </a:xfrm>
          <a:prstGeom prst="roundRect">
            <a:avLst>
              <a:gd name="adj" fmla="val 50000"/>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1600" b="1" err="1"/>
              <a:t>Pré-conception</a:t>
            </a:r>
            <a:r>
              <a:rPr lang="fr-FR" sz="1600" b="1"/>
              <a:t> + Conception</a:t>
            </a:r>
          </a:p>
        </p:txBody>
      </p:sp>
      <p:grpSp>
        <p:nvGrpSpPr>
          <p:cNvPr id="11" name="Groupe 10">
            <a:extLst>
              <a:ext uri="{FF2B5EF4-FFF2-40B4-BE49-F238E27FC236}">
                <a16:creationId xmlns:a16="http://schemas.microsoft.com/office/drawing/2014/main" id="{36312D9D-D9FF-D760-6734-025B02D2E8A1}"/>
              </a:ext>
            </a:extLst>
          </p:cNvPr>
          <p:cNvGrpSpPr>
            <a:grpSpLocks noChangeAspect="1"/>
          </p:cNvGrpSpPr>
          <p:nvPr/>
        </p:nvGrpSpPr>
        <p:grpSpPr>
          <a:xfrm>
            <a:off x="396655" y="3063647"/>
            <a:ext cx="657272" cy="657272"/>
            <a:chOff x="7025410" y="1452629"/>
            <a:chExt cx="432000" cy="432000"/>
          </a:xfrm>
        </p:grpSpPr>
        <p:sp>
          <p:nvSpPr>
            <p:cNvPr id="15" name="Ellipse 14">
              <a:extLst>
                <a:ext uri="{FF2B5EF4-FFF2-40B4-BE49-F238E27FC236}">
                  <a16:creationId xmlns:a16="http://schemas.microsoft.com/office/drawing/2014/main" id="{3F163B7A-9AB1-53A4-5BA8-77E726250369}"/>
                </a:ext>
              </a:extLst>
            </p:cNvPr>
            <p:cNvSpPr/>
            <p:nvPr/>
          </p:nvSpPr>
          <p:spPr>
            <a:xfrm>
              <a:off x="7025410" y="145262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Graphique 15" descr="Lumières allumées avec un remplissage uni">
              <a:extLst>
                <a:ext uri="{FF2B5EF4-FFF2-40B4-BE49-F238E27FC236}">
                  <a16:creationId xmlns:a16="http://schemas.microsoft.com/office/drawing/2014/main" id="{D1B36251-827C-9CC7-4EB1-370CD8D8084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68092" y="1491756"/>
              <a:ext cx="357685" cy="357685"/>
            </a:xfrm>
            <a:prstGeom prst="rect">
              <a:avLst/>
            </a:prstGeom>
          </p:spPr>
        </p:pic>
      </p:grpSp>
      <p:sp>
        <p:nvSpPr>
          <p:cNvPr id="21" name="Rectangle : coins arrondis 20">
            <a:extLst>
              <a:ext uri="{FF2B5EF4-FFF2-40B4-BE49-F238E27FC236}">
                <a16:creationId xmlns:a16="http://schemas.microsoft.com/office/drawing/2014/main" id="{B8D87F6A-C442-8125-7B39-BA43CB451DB0}"/>
              </a:ext>
            </a:extLst>
          </p:cNvPr>
          <p:cNvSpPr/>
          <p:nvPr/>
        </p:nvSpPr>
        <p:spPr>
          <a:xfrm>
            <a:off x="4459508" y="3185510"/>
            <a:ext cx="3600000" cy="483853"/>
          </a:xfrm>
          <a:prstGeom prst="roundRect">
            <a:avLst>
              <a:gd name="adj" fmla="val 50000"/>
            </a:avLst>
          </a:prstGeom>
          <a:solidFill>
            <a:srgbClr val="FAC07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t>Consultation</a:t>
            </a:r>
          </a:p>
        </p:txBody>
      </p:sp>
      <p:grpSp>
        <p:nvGrpSpPr>
          <p:cNvPr id="102" name="Groupe 101">
            <a:extLst>
              <a:ext uri="{FF2B5EF4-FFF2-40B4-BE49-F238E27FC236}">
                <a16:creationId xmlns:a16="http://schemas.microsoft.com/office/drawing/2014/main" id="{AC31A526-645E-A689-9661-B225D2CC151D}"/>
              </a:ext>
            </a:extLst>
          </p:cNvPr>
          <p:cNvGrpSpPr/>
          <p:nvPr/>
        </p:nvGrpSpPr>
        <p:grpSpPr>
          <a:xfrm>
            <a:off x="4419928" y="3098800"/>
            <a:ext cx="657272" cy="657272"/>
            <a:chOff x="4532052" y="2959152"/>
            <a:chExt cx="657272" cy="657272"/>
          </a:xfrm>
        </p:grpSpPr>
        <p:sp>
          <p:nvSpPr>
            <p:cNvPr id="22" name="Ellipse 21">
              <a:extLst>
                <a:ext uri="{FF2B5EF4-FFF2-40B4-BE49-F238E27FC236}">
                  <a16:creationId xmlns:a16="http://schemas.microsoft.com/office/drawing/2014/main" id="{054FE204-939B-A301-215E-60A88A73D4C4}"/>
                </a:ext>
              </a:extLst>
            </p:cNvPr>
            <p:cNvSpPr/>
            <p:nvPr/>
          </p:nvSpPr>
          <p:spPr>
            <a:xfrm>
              <a:off x="4532052" y="2959152"/>
              <a:ext cx="657272" cy="6572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Graphique 40" descr="Chat avec un remplissage uni">
              <a:extLst>
                <a:ext uri="{FF2B5EF4-FFF2-40B4-BE49-F238E27FC236}">
                  <a16:creationId xmlns:a16="http://schemas.microsoft.com/office/drawing/2014/main" id="{16040E17-661B-009A-ED74-87D9FDBBBE4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99609" y="3032229"/>
              <a:ext cx="487662" cy="487662"/>
            </a:xfrm>
            <a:prstGeom prst="rect">
              <a:avLst/>
            </a:prstGeom>
          </p:spPr>
        </p:pic>
      </p:grpSp>
      <p:sp>
        <p:nvSpPr>
          <p:cNvPr id="43" name="Rectangle : coins arrondis 42">
            <a:extLst>
              <a:ext uri="{FF2B5EF4-FFF2-40B4-BE49-F238E27FC236}">
                <a16:creationId xmlns:a16="http://schemas.microsoft.com/office/drawing/2014/main" id="{967141B9-163C-CFBA-BAF5-06DE3F50E17F}"/>
              </a:ext>
            </a:extLst>
          </p:cNvPr>
          <p:cNvSpPr/>
          <p:nvPr/>
        </p:nvSpPr>
        <p:spPr>
          <a:xfrm>
            <a:off x="8296573" y="3185511"/>
            <a:ext cx="3600000" cy="483853"/>
          </a:xfrm>
          <a:prstGeom prst="roundRect">
            <a:avLst>
              <a:gd name="adj" fmla="val 50000"/>
            </a:avLst>
          </a:prstGeom>
          <a:solidFill>
            <a:srgbClr val="FCD5A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solidFill>
                  <a:schemeClr val="bg1"/>
                </a:solidFill>
              </a:rPr>
              <a:t>Réalisation</a:t>
            </a:r>
          </a:p>
        </p:txBody>
      </p:sp>
      <p:grpSp>
        <p:nvGrpSpPr>
          <p:cNvPr id="103" name="Groupe 102">
            <a:extLst>
              <a:ext uri="{FF2B5EF4-FFF2-40B4-BE49-F238E27FC236}">
                <a16:creationId xmlns:a16="http://schemas.microsoft.com/office/drawing/2014/main" id="{BFE47317-C1E4-375E-1293-CD7417FF2434}"/>
              </a:ext>
            </a:extLst>
          </p:cNvPr>
          <p:cNvGrpSpPr/>
          <p:nvPr/>
        </p:nvGrpSpPr>
        <p:grpSpPr>
          <a:xfrm>
            <a:off x="8182345" y="3098800"/>
            <a:ext cx="657272" cy="657272"/>
            <a:chOff x="8421560" y="2959152"/>
            <a:chExt cx="657272" cy="657272"/>
          </a:xfrm>
        </p:grpSpPr>
        <p:sp>
          <p:nvSpPr>
            <p:cNvPr id="44" name="Ellipse 43">
              <a:extLst>
                <a:ext uri="{FF2B5EF4-FFF2-40B4-BE49-F238E27FC236}">
                  <a16:creationId xmlns:a16="http://schemas.microsoft.com/office/drawing/2014/main" id="{85564A80-40E5-2D74-E916-F50D43D05CEE}"/>
                </a:ext>
              </a:extLst>
            </p:cNvPr>
            <p:cNvSpPr/>
            <p:nvPr/>
          </p:nvSpPr>
          <p:spPr>
            <a:xfrm>
              <a:off x="8421560" y="2959152"/>
              <a:ext cx="657272" cy="6572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Graphique 46" descr="Crayon avec un remplissage uni">
              <a:extLst>
                <a:ext uri="{FF2B5EF4-FFF2-40B4-BE49-F238E27FC236}">
                  <a16:creationId xmlns:a16="http://schemas.microsoft.com/office/drawing/2014/main" id="{A81AF45C-A6A4-56DC-9311-39A43BBEEC8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555325" y="3055290"/>
              <a:ext cx="483854" cy="483854"/>
            </a:xfrm>
            <a:prstGeom prst="rect">
              <a:avLst/>
            </a:prstGeom>
          </p:spPr>
        </p:pic>
      </p:grpSp>
      <p:sp>
        <p:nvSpPr>
          <p:cNvPr id="48" name="Rectangle 47">
            <a:extLst>
              <a:ext uri="{FF2B5EF4-FFF2-40B4-BE49-F238E27FC236}">
                <a16:creationId xmlns:a16="http://schemas.microsoft.com/office/drawing/2014/main" id="{0B58425E-C943-348E-0A14-C90725AA504F}"/>
              </a:ext>
            </a:extLst>
          </p:cNvPr>
          <p:cNvSpPr/>
          <p:nvPr/>
        </p:nvSpPr>
        <p:spPr>
          <a:xfrm>
            <a:off x="520633" y="3719019"/>
            <a:ext cx="3600000" cy="2890258"/>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just"/>
            <a:endParaRPr lang="fr-FR" sz="1200">
              <a:solidFill>
                <a:schemeClr val="tx1">
                  <a:lumMod val="65000"/>
                  <a:lumOff val="35000"/>
                </a:schemeClr>
              </a:solidFill>
            </a:endParaRPr>
          </a:p>
          <a:p>
            <a:pPr marL="285750" indent="-285750" algn="just">
              <a:buFont typeface="Arial" panose="020B0604020202020204" pitchFamily="34" charset="0"/>
              <a:buChar char="•"/>
            </a:pPr>
            <a:r>
              <a:rPr lang="fr-FR" sz="1200" b="1">
                <a:solidFill>
                  <a:schemeClr val="tx1">
                    <a:lumMod val="65000"/>
                    <a:lumOff val="35000"/>
                  </a:schemeClr>
                </a:solidFill>
              </a:rPr>
              <a:t>Une grande diversité des métiers </a:t>
            </a:r>
            <a:r>
              <a:rPr lang="fr-FR" sz="1200">
                <a:solidFill>
                  <a:schemeClr val="tx1">
                    <a:lumMod val="65000"/>
                    <a:lumOff val="35000"/>
                  </a:schemeClr>
                </a:solidFill>
              </a:rPr>
              <a:t>sur cette phase (RP, RC, architectes, …) et </a:t>
            </a:r>
            <a:r>
              <a:rPr lang="fr-FR" sz="1200" b="1">
                <a:solidFill>
                  <a:schemeClr val="tx1">
                    <a:lumMod val="65000"/>
                    <a:lumOff val="35000"/>
                  </a:schemeClr>
                </a:solidFill>
              </a:rPr>
              <a:t>des cas d’usage </a:t>
            </a:r>
            <a:r>
              <a:rPr lang="fr-FR" sz="1200">
                <a:solidFill>
                  <a:schemeClr val="tx1">
                    <a:lumMod val="65000"/>
                    <a:lumOff val="35000"/>
                  </a:schemeClr>
                </a:solidFill>
              </a:rPr>
              <a:t>(Maquette 3D et Visionneuse, Indicateurs IPC…).</a:t>
            </a:r>
          </a:p>
          <a:p>
            <a:pPr algn="just"/>
            <a:endParaRPr lang="fr-FR" sz="1200">
              <a:solidFill>
                <a:schemeClr val="tx1">
                  <a:lumMod val="65000"/>
                  <a:lumOff val="35000"/>
                </a:schemeClr>
              </a:solidFill>
            </a:endParaRPr>
          </a:p>
          <a:p>
            <a:pPr marL="285750" indent="-285750" algn="just">
              <a:buFont typeface="Arial" panose="020B0604020202020204" pitchFamily="34" charset="0"/>
              <a:buChar char="•"/>
            </a:pPr>
            <a:r>
              <a:rPr lang="fr-FR" sz="1200" b="1">
                <a:solidFill>
                  <a:schemeClr val="tx1">
                    <a:lumMod val="65000"/>
                    <a:lumOff val="35000"/>
                  </a:schemeClr>
                </a:solidFill>
              </a:rPr>
              <a:t>Un outil BIM très apprécié </a:t>
            </a:r>
            <a:r>
              <a:rPr lang="fr-FR" sz="1200">
                <a:solidFill>
                  <a:schemeClr val="tx1">
                    <a:lumMod val="65000"/>
                    <a:lumOff val="35000"/>
                  </a:schemeClr>
                </a:solidFill>
              </a:rPr>
              <a:t>donc potentiellement plus de résistance au changement.</a:t>
            </a:r>
          </a:p>
          <a:p>
            <a:pPr algn="just"/>
            <a:endParaRPr lang="fr-FR" sz="1200">
              <a:solidFill>
                <a:schemeClr val="tx1">
                  <a:lumMod val="65000"/>
                  <a:lumOff val="35000"/>
                </a:schemeClr>
              </a:solidFill>
            </a:endParaRPr>
          </a:p>
        </p:txBody>
      </p:sp>
      <p:sp>
        <p:nvSpPr>
          <p:cNvPr id="50" name="Rectangle 49">
            <a:extLst>
              <a:ext uri="{FF2B5EF4-FFF2-40B4-BE49-F238E27FC236}">
                <a16:creationId xmlns:a16="http://schemas.microsoft.com/office/drawing/2014/main" id="{BBD211D4-50FA-77C0-C973-42C685AA94B4}"/>
              </a:ext>
            </a:extLst>
          </p:cNvPr>
          <p:cNvSpPr/>
          <p:nvPr/>
        </p:nvSpPr>
        <p:spPr>
          <a:xfrm>
            <a:off x="4427674" y="3719017"/>
            <a:ext cx="3600000" cy="2890258"/>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fr-FR" sz="1200">
              <a:solidFill>
                <a:schemeClr val="tx1">
                  <a:lumMod val="65000"/>
                  <a:lumOff val="35000"/>
                </a:schemeClr>
              </a:solidFill>
            </a:endParaRPr>
          </a:p>
          <a:p>
            <a:pPr marL="285750" indent="-285750" algn="just">
              <a:buFont typeface="Arial" panose="020B0604020202020204" pitchFamily="34" charset="0"/>
              <a:buChar char="•"/>
            </a:pPr>
            <a:r>
              <a:rPr lang="fr-FR" sz="1200" b="1">
                <a:solidFill>
                  <a:schemeClr val="tx1">
                    <a:lumMod val="65000"/>
                    <a:lumOff val="35000"/>
                  </a:schemeClr>
                </a:solidFill>
              </a:rPr>
              <a:t>Peu de métiers embarqués </a:t>
            </a:r>
            <a:r>
              <a:rPr lang="fr-FR" sz="1200">
                <a:solidFill>
                  <a:schemeClr val="tx1">
                    <a:lumMod val="65000"/>
                    <a:lumOff val="35000"/>
                  </a:schemeClr>
                </a:solidFill>
              </a:rPr>
              <a:t>en agence (uniquement 2 RT + 3 HA), avec </a:t>
            </a:r>
            <a:r>
              <a:rPr lang="fr-FR" sz="1200" b="1">
                <a:solidFill>
                  <a:schemeClr val="tx1">
                    <a:lumMod val="65000"/>
                    <a:lumOff val="35000"/>
                  </a:schemeClr>
                </a:solidFill>
              </a:rPr>
              <a:t>peu de cas d’usage outil </a:t>
            </a:r>
            <a:r>
              <a:rPr lang="fr-FR" sz="1200">
                <a:solidFill>
                  <a:schemeClr val="tx1">
                    <a:lumMod val="65000"/>
                    <a:lumOff val="35000"/>
                  </a:schemeClr>
                </a:solidFill>
              </a:rPr>
              <a:t>(uniquement les référentiels entreprises et la consultation achat)</a:t>
            </a:r>
          </a:p>
          <a:p>
            <a:pPr algn="just"/>
            <a:endParaRPr lang="fr-FR" sz="1200">
              <a:solidFill>
                <a:schemeClr val="tx1">
                  <a:lumMod val="65000"/>
                  <a:lumOff val="35000"/>
                </a:schemeClr>
              </a:solidFill>
            </a:endParaRPr>
          </a:p>
          <a:p>
            <a:pPr marL="285750" indent="-285750" algn="just">
              <a:buFont typeface="Arial" panose="020B0604020202020204" pitchFamily="34" charset="0"/>
              <a:buChar char="•"/>
            </a:pPr>
            <a:r>
              <a:rPr lang="fr-FR" sz="1200">
                <a:solidFill>
                  <a:schemeClr val="tx1">
                    <a:lumMod val="65000"/>
                    <a:lumOff val="35000"/>
                  </a:schemeClr>
                </a:solidFill>
              </a:rPr>
              <a:t>Mais une collaboration avec de </a:t>
            </a:r>
            <a:r>
              <a:rPr lang="fr-FR" sz="1200" b="1">
                <a:solidFill>
                  <a:schemeClr val="tx1">
                    <a:lumMod val="65000"/>
                    <a:lumOff val="35000"/>
                  </a:schemeClr>
                </a:solidFill>
              </a:rPr>
              <a:t>nombreux partenaires</a:t>
            </a:r>
            <a:r>
              <a:rPr lang="fr-FR" sz="1200">
                <a:solidFill>
                  <a:schemeClr val="tx1">
                    <a:lumMod val="65000"/>
                    <a:lumOff val="35000"/>
                  </a:schemeClr>
                </a:solidFill>
              </a:rPr>
              <a:t>, ~300 dès le pilote </a:t>
            </a:r>
          </a:p>
          <a:p>
            <a:pPr marL="285750" indent="-285750" algn="just">
              <a:buFont typeface="Arial" panose="020B0604020202020204" pitchFamily="34" charset="0"/>
              <a:buChar char="•"/>
            </a:pPr>
            <a:endParaRPr lang="fr-FR" sz="1200">
              <a:solidFill>
                <a:schemeClr val="tx1">
                  <a:lumMod val="65000"/>
                  <a:lumOff val="35000"/>
                </a:schemeClr>
              </a:solidFill>
            </a:endParaRPr>
          </a:p>
          <a:p>
            <a:pPr marL="285750" indent="-285750" algn="just">
              <a:buFont typeface="Arial" panose="020B0604020202020204" pitchFamily="34" charset="0"/>
              <a:buChar char="•"/>
            </a:pPr>
            <a:endParaRPr lang="fr-FR" sz="1200">
              <a:solidFill>
                <a:schemeClr val="tx1">
                  <a:lumMod val="65000"/>
                  <a:lumOff val="35000"/>
                </a:schemeClr>
              </a:solidFill>
            </a:endParaRPr>
          </a:p>
        </p:txBody>
      </p:sp>
      <p:sp>
        <p:nvSpPr>
          <p:cNvPr id="69" name="Rectangle 68">
            <a:extLst>
              <a:ext uri="{FF2B5EF4-FFF2-40B4-BE49-F238E27FC236}">
                <a16:creationId xmlns:a16="http://schemas.microsoft.com/office/drawing/2014/main" id="{2421D6C7-1157-5E81-F9CA-9E41C4882681}"/>
              </a:ext>
            </a:extLst>
          </p:cNvPr>
          <p:cNvSpPr/>
          <p:nvPr/>
        </p:nvSpPr>
        <p:spPr>
          <a:xfrm>
            <a:off x="8296573" y="3719017"/>
            <a:ext cx="3600000" cy="2890258"/>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endParaRPr lang="fr-FR" sz="1200" b="1">
              <a:solidFill>
                <a:schemeClr val="tx1">
                  <a:lumMod val="65000"/>
                  <a:lumOff val="35000"/>
                </a:schemeClr>
              </a:solidFill>
            </a:endParaRPr>
          </a:p>
          <a:p>
            <a:pPr marL="285750" indent="-285750" algn="just">
              <a:buFont typeface="Arial" panose="020B0604020202020204" pitchFamily="34" charset="0"/>
              <a:buChar char="•"/>
            </a:pPr>
            <a:r>
              <a:rPr lang="fr-FR" sz="1200" b="1">
                <a:solidFill>
                  <a:schemeClr val="tx1">
                    <a:lumMod val="65000"/>
                    <a:lumOff val="35000"/>
                  </a:schemeClr>
                </a:solidFill>
              </a:rPr>
              <a:t>Une plus grande homogénéité des métiers concernés : </a:t>
            </a:r>
            <a:r>
              <a:rPr lang="fr-FR" sz="1200">
                <a:solidFill>
                  <a:schemeClr val="tx1">
                    <a:lumMod val="65000"/>
                    <a:lumOff val="35000"/>
                  </a:schemeClr>
                </a:solidFill>
              </a:rPr>
              <a:t>principalement des cas d’usage outil pour les </a:t>
            </a:r>
            <a:r>
              <a:rPr lang="fr-FR" sz="1200" err="1">
                <a:solidFill>
                  <a:schemeClr val="tx1">
                    <a:lumMod val="65000"/>
                    <a:lumOff val="35000"/>
                  </a:schemeClr>
                </a:solidFill>
              </a:rPr>
              <a:t>MOEx</a:t>
            </a:r>
            <a:r>
              <a:rPr lang="fr-FR" sz="1200">
                <a:solidFill>
                  <a:schemeClr val="tx1">
                    <a:lumMod val="65000"/>
                    <a:lumOff val="35000"/>
                  </a:schemeClr>
                </a:solidFill>
              </a:rPr>
              <a:t> et RT</a:t>
            </a:r>
          </a:p>
          <a:p>
            <a:pPr algn="just"/>
            <a:endParaRPr lang="fr-FR" sz="1200">
              <a:solidFill>
                <a:schemeClr val="tx1">
                  <a:lumMod val="65000"/>
                  <a:lumOff val="35000"/>
                </a:schemeClr>
              </a:solidFill>
            </a:endParaRPr>
          </a:p>
          <a:p>
            <a:pPr marL="285750" indent="-285750" algn="just">
              <a:buFont typeface="Arial" panose="020B0604020202020204" pitchFamily="34" charset="0"/>
              <a:buChar char="•"/>
            </a:pPr>
            <a:r>
              <a:rPr lang="fr-FR" sz="1200">
                <a:solidFill>
                  <a:schemeClr val="tx1">
                    <a:lumMod val="65000"/>
                    <a:lumOff val="35000"/>
                  </a:schemeClr>
                </a:solidFill>
              </a:rPr>
              <a:t>Mais une population très opérationnelle &amp; </a:t>
            </a:r>
            <a:r>
              <a:rPr lang="fr-FR" sz="1200" b="1">
                <a:solidFill>
                  <a:schemeClr val="tx1">
                    <a:lumMod val="65000"/>
                    <a:lumOff val="35000"/>
                  </a:schemeClr>
                </a:solidFill>
              </a:rPr>
              <a:t>locale</a:t>
            </a:r>
            <a:r>
              <a:rPr lang="fr-FR" sz="1200">
                <a:solidFill>
                  <a:schemeClr val="tx1">
                    <a:lumMod val="65000"/>
                    <a:lumOff val="35000"/>
                  </a:schemeClr>
                </a:solidFill>
              </a:rPr>
              <a:t> (</a:t>
            </a:r>
            <a:r>
              <a:rPr lang="fr-FR" sz="1200" err="1">
                <a:solidFill>
                  <a:schemeClr val="tx1">
                    <a:lumMod val="65000"/>
                    <a:lumOff val="35000"/>
                  </a:schemeClr>
                </a:solidFill>
              </a:rPr>
              <a:t>MOEx</a:t>
            </a:r>
            <a:r>
              <a:rPr lang="fr-FR" sz="1200">
                <a:solidFill>
                  <a:schemeClr val="tx1">
                    <a:lumMod val="65000"/>
                    <a:lumOff val="35000"/>
                  </a:schemeClr>
                </a:solidFill>
              </a:rPr>
              <a:t> + RT) à accompagner, avec un fort enjeu d’identification des résistances au changement pour préparer la généralisation</a:t>
            </a:r>
          </a:p>
        </p:txBody>
      </p:sp>
      <p:sp>
        <p:nvSpPr>
          <p:cNvPr id="88" name="Ellipse 87">
            <a:extLst>
              <a:ext uri="{FF2B5EF4-FFF2-40B4-BE49-F238E27FC236}">
                <a16:creationId xmlns:a16="http://schemas.microsoft.com/office/drawing/2014/main" id="{965BD668-54AF-1981-346E-7423370EBEFC}"/>
              </a:ext>
            </a:extLst>
          </p:cNvPr>
          <p:cNvSpPr/>
          <p:nvPr/>
        </p:nvSpPr>
        <p:spPr>
          <a:xfrm>
            <a:off x="5683508" y="1258113"/>
            <a:ext cx="1152000" cy="115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Ellipse 88">
            <a:extLst>
              <a:ext uri="{FF2B5EF4-FFF2-40B4-BE49-F238E27FC236}">
                <a16:creationId xmlns:a16="http://schemas.microsoft.com/office/drawing/2014/main" id="{D5174E9F-FA44-98B1-261A-E8D6CFE7C42D}"/>
              </a:ext>
            </a:extLst>
          </p:cNvPr>
          <p:cNvSpPr/>
          <p:nvPr/>
        </p:nvSpPr>
        <p:spPr>
          <a:xfrm>
            <a:off x="5863508" y="1618113"/>
            <a:ext cx="792000" cy="792000"/>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Ellipse 89">
            <a:extLst>
              <a:ext uri="{FF2B5EF4-FFF2-40B4-BE49-F238E27FC236}">
                <a16:creationId xmlns:a16="http://schemas.microsoft.com/office/drawing/2014/main" id="{37AFEC77-A396-9319-9FCB-7FEF98EDD9E4}"/>
              </a:ext>
            </a:extLst>
          </p:cNvPr>
          <p:cNvSpPr/>
          <p:nvPr/>
        </p:nvSpPr>
        <p:spPr>
          <a:xfrm>
            <a:off x="6043508" y="1978113"/>
            <a:ext cx="432000" cy="432000"/>
          </a:xfrm>
          <a:prstGeom prst="ellipse">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FC4F41F4-EAF7-87E8-E158-7E8D3B8DB689}"/>
              </a:ext>
            </a:extLst>
          </p:cNvPr>
          <p:cNvSpPr txBox="1"/>
          <p:nvPr/>
        </p:nvSpPr>
        <p:spPr>
          <a:xfrm>
            <a:off x="6916176" y="2049227"/>
            <a:ext cx="3451895" cy="276999"/>
          </a:xfrm>
          <a:prstGeom prst="rect">
            <a:avLst/>
          </a:prstGeom>
          <a:noFill/>
        </p:spPr>
        <p:txBody>
          <a:bodyPr wrap="square">
            <a:spAutoFit/>
          </a:bodyPr>
          <a:lstStyle/>
          <a:p>
            <a:r>
              <a:rPr lang="fr-FR" sz="1200">
                <a:solidFill>
                  <a:schemeClr val="tx1">
                    <a:lumMod val="65000"/>
                    <a:lumOff val="35000"/>
                  </a:schemeClr>
                </a:solidFill>
              </a:rPr>
              <a:t>Les équipes des agences pilote</a:t>
            </a:r>
          </a:p>
        </p:txBody>
      </p:sp>
      <p:sp>
        <p:nvSpPr>
          <p:cNvPr id="92" name="ZoneTexte 91">
            <a:extLst>
              <a:ext uri="{FF2B5EF4-FFF2-40B4-BE49-F238E27FC236}">
                <a16:creationId xmlns:a16="http://schemas.microsoft.com/office/drawing/2014/main" id="{199FAF35-D9B3-EAA5-DC3A-0F4588DBEF17}"/>
              </a:ext>
            </a:extLst>
          </p:cNvPr>
          <p:cNvSpPr txBox="1"/>
          <p:nvPr/>
        </p:nvSpPr>
        <p:spPr>
          <a:xfrm>
            <a:off x="6916176" y="1680991"/>
            <a:ext cx="4565236" cy="276999"/>
          </a:xfrm>
          <a:prstGeom prst="rect">
            <a:avLst/>
          </a:prstGeom>
          <a:noFill/>
        </p:spPr>
        <p:txBody>
          <a:bodyPr wrap="square">
            <a:spAutoFit/>
          </a:bodyPr>
          <a:lstStyle/>
          <a:p>
            <a:r>
              <a:rPr lang="fr-FR" sz="1200">
                <a:solidFill>
                  <a:schemeClr val="tx1">
                    <a:lumMod val="65000"/>
                    <a:lumOff val="35000"/>
                  </a:schemeClr>
                </a:solidFill>
              </a:rPr>
              <a:t>Les équipes impactées par le projet (hors pilote)</a:t>
            </a:r>
          </a:p>
        </p:txBody>
      </p:sp>
      <p:sp>
        <p:nvSpPr>
          <p:cNvPr id="93" name="ZoneTexte 92">
            <a:extLst>
              <a:ext uri="{FF2B5EF4-FFF2-40B4-BE49-F238E27FC236}">
                <a16:creationId xmlns:a16="http://schemas.microsoft.com/office/drawing/2014/main" id="{BAAB5633-69BE-2C8A-E522-EA962D414D12}"/>
              </a:ext>
            </a:extLst>
          </p:cNvPr>
          <p:cNvSpPr txBox="1"/>
          <p:nvPr/>
        </p:nvSpPr>
        <p:spPr>
          <a:xfrm>
            <a:off x="6916176" y="1169348"/>
            <a:ext cx="4975095" cy="461665"/>
          </a:xfrm>
          <a:prstGeom prst="rect">
            <a:avLst/>
          </a:prstGeom>
          <a:noFill/>
        </p:spPr>
        <p:txBody>
          <a:bodyPr wrap="square">
            <a:spAutoFit/>
          </a:bodyPr>
          <a:lstStyle/>
          <a:p>
            <a:r>
              <a:rPr lang="fr-FR" sz="1200">
                <a:solidFill>
                  <a:schemeClr val="tx1">
                    <a:lumMod val="65000"/>
                    <a:lumOff val="35000"/>
                  </a:schemeClr>
                </a:solidFill>
              </a:rPr>
              <a:t>Les équipes Bouygues immobilier non impactées directement par le projet </a:t>
            </a:r>
          </a:p>
        </p:txBody>
      </p:sp>
      <p:pic>
        <p:nvPicPr>
          <p:cNvPr id="94" name="Graphique 93" descr="Flèche vers la droite avec un remplissage uni">
            <a:extLst>
              <a:ext uri="{FF2B5EF4-FFF2-40B4-BE49-F238E27FC236}">
                <a16:creationId xmlns:a16="http://schemas.microsoft.com/office/drawing/2014/main" id="{9D926461-ECE8-7CE9-3527-F98355DDDF8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85465" y="1188404"/>
            <a:ext cx="509141" cy="437714"/>
          </a:xfrm>
          <a:prstGeom prst="rect">
            <a:avLst/>
          </a:prstGeom>
        </p:spPr>
      </p:pic>
      <p:pic>
        <p:nvPicPr>
          <p:cNvPr id="95" name="Graphique 94" descr="Flèche vers la droite avec un remplissage uni">
            <a:extLst>
              <a:ext uri="{FF2B5EF4-FFF2-40B4-BE49-F238E27FC236}">
                <a16:creationId xmlns:a16="http://schemas.microsoft.com/office/drawing/2014/main" id="{DD158E8E-BCC7-7387-21C1-276A6CE4CF2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26651" y="1600833"/>
            <a:ext cx="467955" cy="437714"/>
          </a:xfrm>
          <a:prstGeom prst="rect">
            <a:avLst/>
          </a:prstGeom>
        </p:spPr>
      </p:pic>
      <p:pic>
        <p:nvPicPr>
          <p:cNvPr id="97" name="Graphique 96" descr="Flèche vers la droite avec un remplissage uni">
            <a:extLst>
              <a:ext uri="{FF2B5EF4-FFF2-40B4-BE49-F238E27FC236}">
                <a16:creationId xmlns:a16="http://schemas.microsoft.com/office/drawing/2014/main" id="{9F21911B-699A-93E6-5DC3-7DC17253DF11}"/>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370969" y="2007795"/>
            <a:ext cx="623637" cy="437714"/>
          </a:xfrm>
          <a:prstGeom prst="rect">
            <a:avLst/>
          </a:prstGeom>
        </p:spPr>
      </p:pic>
      <p:sp>
        <p:nvSpPr>
          <p:cNvPr id="98" name="Rectangle 97">
            <a:extLst>
              <a:ext uri="{FF2B5EF4-FFF2-40B4-BE49-F238E27FC236}">
                <a16:creationId xmlns:a16="http://schemas.microsoft.com/office/drawing/2014/main" id="{B6ABBE41-D7F7-DF7B-965C-F7A7E31AEE1D}"/>
              </a:ext>
            </a:extLst>
          </p:cNvPr>
          <p:cNvSpPr/>
          <p:nvPr/>
        </p:nvSpPr>
        <p:spPr>
          <a:xfrm>
            <a:off x="5863508" y="1975297"/>
            <a:ext cx="3709768" cy="461741"/>
          </a:xfrm>
          <a:prstGeom prst="rect">
            <a:avLst/>
          </a:prstGeom>
          <a:noFill/>
          <a:ln>
            <a:solidFill>
              <a:srgbClr val="D6D2E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a:extLst>
              <a:ext uri="{FF2B5EF4-FFF2-40B4-BE49-F238E27FC236}">
                <a16:creationId xmlns:a16="http://schemas.microsoft.com/office/drawing/2014/main" id="{3E9D1F6B-3A19-BE7F-0927-EC5519941250}"/>
              </a:ext>
            </a:extLst>
          </p:cNvPr>
          <p:cNvSpPr/>
          <p:nvPr/>
        </p:nvSpPr>
        <p:spPr>
          <a:xfrm>
            <a:off x="9238805" y="2056857"/>
            <a:ext cx="1220500" cy="322096"/>
          </a:xfrm>
          <a:prstGeom prst="rect">
            <a:avLst/>
          </a:prstGeom>
          <a:solidFill>
            <a:srgbClr val="D6D2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Notre focus</a:t>
            </a:r>
          </a:p>
        </p:txBody>
      </p:sp>
      <p:sp>
        <p:nvSpPr>
          <p:cNvPr id="71" name="Rectangle 70">
            <a:extLst>
              <a:ext uri="{FF2B5EF4-FFF2-40B4-BE49-F238E27FC236}">
                <a16:creationId xmlns:a16="http://schemas.microsoft.com/office/drawing/2014/main" id="{35F6755D-3DE9-480C-16DE-C0F28FA07564}"/>
              </a:ext>
            </a:extLst>
          </p:cNvPr>
          <p:cNvSpPr/>
          <p:nvPr/>
        </p:nvSpPr>
        <p:spPr>
          <a:xfrm>
            <a:off x="5587729" y="1619274"/>
            <a:ext cx="4975095" cy="974587"/>
          </a:xfrm>
          <a:prstGeom prst="rect">
            <a:avLst/>
          </a:prstGeom>
          <a:noFill/>
          <a:ln>
            <a:solidFill>
              <a:srgbClr val="8479C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A633A225-B9C1-1E30-C9BC-CE16F43E1A9E}"/>
              </a:ext>
            </a:extLst>
          </p:cNvPr>
          <p:cNvSpPr/>
          <p:nvPr/>
        </p:nvSpPr>
        <p:spPr>
          <a:xfrm>
            <a:off x="10363870" y="1647508"/>
            <a:ext cx="1799299" cy="310825"/>
          </a:xfrm>
          <a:prstGeom prst="rect">
            <a:avLst/>
          </a:prstGeom>
          <a:solidFill>
            <a:srgbClr val="8479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Notre objectif final</a:t>
            </a:r>
          </a:p>
        </p:txBody>
      </p:sp>
      <p:sp>
        <p:nvSpPr>
          <p:cNvPr id="100" name="Rectangle 99">
            <a:extLst>
              <a:ext uri="{FF2B5EF4-FFF2-40B4-BE49-F238E27FC236}">
                <a16:creationId xmlns:a16="http://schemas.microsoft.com/office/drawing/2014/main" id="{76BBC59E-FD40-6EA6-F3A8-D98CEEB9961E}"/>
              </a:ext>
            </a:extLst>
          </p:cNvPr>
          <p:cNvSpPr/>
          <p:nvPr/>
        </p:nvSpPr>
        <p:spPr>
          <a:xfrm>
            <a:off x="469734" y="1169348"/>
            <a:ext cx="4975095" cy="1439240"/>
          </a:xfrm>
          <a:prstGeom prst="rect">
            <a:avLst/>
          </a:prstGeom>
          <a:solidFill>
            <a:schemeClr val="bg2">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a:solidFill>
                  <a:schemeClr val="tx1">
                    <a:lumMod val="65000"/>
                    <a:lumOff val="35000"/>
                  </a:schemeClr>
                </a:solidFill>
              </a:rPr>
              <a:t>Notre focalisation se fera sur l’accompagnement des collaborateurs des agences pilote afin de capitaliser sur leurs retours pour préparer l’accompagnement du déploiement de la plateforme auprès de l’ensemble des collaborateurs concernés.</a:t>
            </a:r>
          </a:p>
        </p:txBody>
      </p:sp>
      <p:sp>
        <p:nvSpPr>
          <p:cNvPr id="104" name="ZoneTexte 103">
            <a:extLst>
              <a:ext uri="{FF2B5EF4-FFF2-40B4-BE49-F238E27FC236}">
                <a16:creationId xmlns:a16="http://schemas.microsoft.com/office/drawing/2014/main" id="{A1C772E0-B6B4-622B-CE63-7E906566C7B7}"/>
              </a:ext>
            </a:extLst>
          </p:cNvPr>
          <p:cNvSpPr txBox="1"/>
          <p:nvPr/>
        </p:nvSpPr>
        <p:spPr>
          <a:xfrm>
            <a:off x="396653" y="2836354"/>
            <a:ext cx="11460383" cy="276999"/>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ysClr val="windowText" lastClr="000000"/>
                </a:solidFill>
                <a:effectLst/>
                <a:uLnTx/>
                <a:uFillTx/>
                <a:ea typeface="+mn-ea"/>
              </a:rPr>
              <a:t>Nous anticipons quelques </a:t>
            </a:r>
            <a:r>
              <a:rPr kumimoji="0" lang="fr-FR" sz="1200" b="1" i="0" u="none" strike="noStrike" kern="0" cap="none" spc="0" normalizeH="0" baseline="0" noProof="0">
                <a:ln>
                  <a:noFill/>
                </a:ln>
                <a:solidFill>
                  <a:schemeClr val="accent3"/>
                </a:solidFill>
                <a:effectLst/>
                <a:uLnTx/>
                <a:uFillTx/>
                <a:ea typeface="+mn-ea"/>
              </a:rPr>
              <a:t>spécificités par phase </a:t>
            </a:r>
            <a:r>
              <a:rPr kumimoji="0" lang="fr-FR" sz="1200" b="0" i="0" u="none" strike="noStrike" kern="0" cap="none" spc="0" normalizeH="0" baseline="0" noProof="0">
                <a:ln>
                  <a:noFill/>
                </a:ln>
                <a:solidFill>
                  <a:sysClr val="windowText" lastClr="000000"/>
                </a:solidFill>
                <a:effectLst/>
                <a:uLnTx/>
                <a:uFillTx/>
                <a:ea typeface="+mn-ea"/>
              </a:rPr>
              <a:t>à approfondir lors des </a:t>
            </a:r>
            <a:r>
              <a:rPr kumimoji="0" lang="fr-FR" sz="1200" b="1" i="0" u="none" strike="noStrike" kern="0" cap="none" spc="0" normalizeH="0" baseline="0" noProof="0">
                <a:ln>
                  <a:noFill/>
                </a:ln>
                <a:solidFill>
                  <a:schemeClr val="accent3"/>
                </a:solidFill>
                <a:effectLst/>
                <a:uLnTx/>
                <a:uFillTx/>
                <a:ea typeface="+mn-ea"/>
              </a:rPr>
              <a:t>analyses d’impacts dédiées </a:t>
            </a:r>
            <a:r>
              <a:rPr kumimoji="0" lang="fr-FR" sz="1200" b="0" i="0" u="none" strike="noStrike" kern="0" cap="none" spc="0" normalizeH="0" baseline="0" noProof="0">
                <a:ln>
                  <a:noFill/>
                </a:ln>
                <a:solidFill>
                  <a:sysClr val="windowText" lastClr="000000"/>
                </a:solidFill>
                <a:effectLst/>
                <a:uLnTx/>
                <a:uFillTx/>
                <a:ea typeface="+mn-ea"/>
              </a:rPr>
              <a:t>: </a:t>
            </a:r>
            <a:endParaRPr lang="fr-FR" sz="1200" b="1">
              <a:solidFill>
                <a:schemeClr val="bg2"/>
              </a:solidFill>
              <a:ea typeface="+mn-ea"/>
            </a:endParaRPr>
          </a:p>
        </p:txBody>
      </p:sp>
      <p:sp>
        <p:nvSpPr>
          <p:cNvPr id="4" name="Rectangle 3">
            <a:extLst>
              <a:ext uri="{FF2B5EF4-FFF2-40B4-BE49-F238E27FC236}">
                <a16:creationId xmlns:a16="http://schemas.microsoft.com/office/drawing/2014/main" id="{4412FCFD-2E94-CA11-DA51-FC2BFE599A0D}"/>
              </a:ext>
            </a:extLst>
          </p:cNvPr>
          <p:cNvSpPr/>
          <p:nvPr/>
        </p:nvSpPr>
        <p:spPr>
          <a:xfrm>
            <a:off x="427032" y="5777142"/>
            <a:ext cx="11460382" cy="42958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accent3"/>
                </a:solidFill>
              </a:rPr>
              <a:t>Des populations en local comme en central</a:t>
            </a:r>
          </a:p>
        </p:txBody>
      </p:sp>
    </p:spTree>
    <p:extLst>
      <p:ext uri="{BB962C8B-B14F-4D97-AF65-F5344CB8AC3E}">
        <p14:creationId xmlns:p14="http://schemas.microsoft.com/office/powerpoint/2010/main" val="2095273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664EBE2D-744A-E4E3-FB0C-022F6A16D6B3}"/>
              </a:ext>
            </a:extLst>
          </p:cNvPr>
          <p:cNvSpPr/>
          <p:nvPr/>
        </p:nvSpPr>
        <p:spPr>
          <a:xfrm>
            <a:off x="2485688" y="859847"/>
            <a:ext cx="9371350" cy="52384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08EA40D-FB0D-5507-CD7A-24FDDD9C67B0}"/>
              </a:ext>
            </a:extLst>
          </p:cNvPr>
          <p:cNvSpPr>
            <a:spLocks noGrp="1"/>
          </p:cNvSpPr>
          <p:nvPr>
            <p:ph type="title"/>
          </p:nvPr>
        </p:nvSpPr>
        <p:spPr/>
        <p:txBody>
          <a:bodyPr/>
          <a:lstStyle/>
          <a:p>
            <a:r>
              <a:rPr lang="fr-FR">
                <a:latin typeface="Arial Black" panose="020B0A04020102020204" pitchFamily="34" charset="0"/>
              </a:rPr>
              <a:t>Exemple du vécu d’un collaborateur dans le pilote</a:t>
            </a:r>
          </a:p>
        </p:txBody>
      </p:sp>
      <p:sp>
        <p:nvSpPr>
          <p:cNvPr id="5" name="ZoneTexte 4">
            <a:extLst>
              <a:ext uri="{FF2B5EF4-FFF2-40B4-BE49-F238E27FC236}">
                <a16:creationId xmlns:a16="http://schemas.microsoft.com/office/drawing/2014/main" id="{9F5650AB-70A8-D4AE-5170-BF25FE8225A5}"/>
              </a:ext>
            </a:extLst>
          </p:cNvPr>
          <p:cNvSpPr txBox="1"/>
          <p:nvPr/>
        </p:nvSpPr>
        <p:spPr>
          <a:xfrm>
            <a:off x="2458806" y="1533494"/>
            <a:ext cx="8067427" cy="707886"/>
          </a:xfrm>
          <a:prstGeom prst="rect">
            <a:avLst/>
          </a:prstGeom>
          <a:noFill/>
          <a:ln>
            <a:solidFill>
              <a:schemeClr val="accent6"/>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b="1">
                <a:solidFill>
                  <a:schemeClr val="accent6"/>
                </a:solidFill>
              </a:rPr>
              <a:t>Une communication de lancement </a:t>
            </a:r>
            <a:r>
              <a:rPr lang="fr-FR" sz="1000"/>
              <a:t>me parvient. Il y est mention des grandes étapes et du planning du pilote, des rôles au sein des agences, des objectifs ainsi que des réponses aux questions.</a:t>
            </a:r>
          </a:p>
          <a:p>
            <a:pPr marL="171450" indent="-171450" algn="just">
              <a:buFont typeface="Arial" panose="020B0604020202020204" pitchFamily="34" charset="0"/>
              <a:buChar char="•"/>
            </a:pPr>
            <a:r>
              <a:rPr lang="fr-FR" sz="1000"/>
              <a:t>Cette communication est suivie d’un </a:t>
            </a:r>
            <a:r>
              <a:rPr lang="fr-FR" sz="1000" b="1">
                <a:solidFill>
                  <a:schemeClr val="accent6"/>
                </a:solidFill>
              </a:rPr>
              <a:t>Kick-off de lancement avec les 2 agences pilotes, </a:t>
            </a:r>
            <a:r>
              <a:rPr lang="fr-FR" sz="1000"/>
              <a:t>auquel je suis convié. Mon profil métier  et mes besoins métiers sont bien pris en compte.</a:t>
            </a:r>
          </a:p>
        </p:txBody>
      </p:sp>
      <p:sp>
        <p:nvSpPr>
          <p:cNvPr id="6" name="ZoneTexte 5">
            <a:extLst>
              <a:ext uri="{FF2B5EF4-FFF2-40B4-BE49-F238E27FC236}">
                <a16:creationId xmlns:a16="http://schemas.microsoft.com/office/drawing/2014/main" id="{06718E4F-092F-017B-43E3-06B021A8B2E4}"/>
              </a:ext>
            </a:extLst>
          </p:cNvPr>
          <p:cNvSpPr txBox="1"/>
          <p:nvPr/>
        </p:nvSpPr>
        <p:spPr>
          <a:xfrm>
            <a:off x="2458806" y="2296793"/>
            <a:ext cx="8067427" cy="861774"/>
          </a:xfrm>
          <a:prstGeom prst="rect">
            <a:avLst/>
          </a:prstGeom>
          <a:noFill/>
          <a:ln>
            <a:solidFill>
              <a:schemeClr val="accent5"/>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a:t>Je me suis portée </a:t>
            </a:r>
            <a:r>
              <a:rPr lang="fr-FR" sz="1000" b="1">
                <a:solidFill>
                  <a:schemeClr val="accent5"/>
                </a:solidFill>
              </a:rPr>
              <a:t>volontaire comme porteur d’un chantier de GO</a:t>
            </a:r>
            <a:r>
              <a:rPr lang="fr-FR" sz="1000"/>
              <a:t> et je participe aux réunions de pré-lancement. Ces échanges avec l’équipe projet me permettent de m’assurer que toutes les conditions de lancement sont bien remplies pour ma profession de RC. J’ai notamment pu vérifier avec l’équipe projet que le dépôt de documents lors de l’étape de Conception fonctionnait.</a:t>
            </a:r>
          </a:p>
          <a:p>
            <a:pPr marL="171450" indent="-171450" algn="just">
              <a:buFont typeface="Arial" panose="020B0604020202020204" pitchFamily="34" charset="0"/>
              <a:buChar char="•"/>
            </a:pPr>
            <a:r>
              <a:rPr lang="fr-FR" sz="1000"/>
              <a:t>Nous présentons ensuite à tout le monde ces conditions de lancement lors d’une séance d’informations pour indiquer que les conditions sont bien remplies, et nous </a:t>
            </a:r>
            <a:r>
              <a:rPr lang="fr-FR" sz="1000" b="1">
                <a:solidFill>
                  <a:schemeClr val="accent5"/>
                </a:solidFill>
              </a:rPr>
              <a:t>annonçons une date de formation et un début de déploiement outil pour la phase de Conception</a:t>
            </a:r>
            <a:r>
              <a:rPr lang="fr-FR" sz="1000"/>
              <a:t>.</a:t>
            </a:r>
          </a:p>
        </p:txBody>
      </p:sp>
      <p:sp>
        <p:nvSpPr>
          <p:cNvPr id="7" name="ZoneTexte 6">
            <a:extLst>
              <a:ext uri="{FF2B5EF4-FFF2-40B4-BE49-F238E27FC236}">
                <a16:creationId xmlns:a16="http://schemas.microsoft.com/office/drawing/2014/main" id="{23C9E35B-0E00-6EC4-8380-18CE5B7D6729}"/>
              </a:ext>
            </a:extLst>
          </p:cNvPr>
          <p:cNvSpPr txBox="1"/>
          <p:nvPr/>
        </p:nvSpPr>
        <p:spPr>
          <a:xfrm>
            <a:off x="2458806" y="5805512"/>
            <a:ext cx="8067427" cy="400110"/>
          </a:xfrm>
          <a:prstGeom prst="rect">
            <a:avLst/>
          </a:prstGeom>
          <a:noFill/>
          <a:ln>
            <a:solidFill>
              <a:schemeClr val="bg2"/>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a:t>L’équipe projet m’annonce que nous allons faire le point sur l’étape de Conception de ce pilote lors d’un </a:t>
            </a:r>
            <a:r>
              <a:rPr lang="fr-FR" sz="1000" b="1">
                <a:solidFill>
                  <a:schemeClr val="bg2"/>
                </a:solidFill>
              </a:rPr>
              <a:t>séminaire de REX</a:t>
            </a:r>
            <a:r>
              <a:rPr lang="fr-FR" sz="1000"/>
              <a:t>. Tous les retours sont écoutés, mauvais comme bons. On me demande notamment de me projeter dans les futurs pilotes / déploiements outils.</a:t>
            </a:r>
          </a:p>
        </p:txBody>
      </p:sp>
      <p:sp>
        <p:nvSpPr>
          <p:cNvPr id="8" name="ZoneTexte 7">
            <a:extLst>
              <a:ext uri="{FF2B5EF4-FFF2-40B4-BE49-F238E27FC236}">
                <a16:creationId xmlns:a16="http://schemas.microsoft.com/office/drawing/2014/main" id="{5E456997-77DD-F918-5884-4478544DBD31}"/>
              </a:ext>
            </a:extLst>
          </p:cNvPr>
          <p:cNvSpPr txBox="1"/>
          <p:nvPr/>
        </p:nvSpPr>
        <p:spPr>
          <a:xfrm>
            <a:off x="2458806" y="3213980"/>
            <a:ext cx="8067427" cy="553998"/>
          </a:xfrm>
          <a:prstGeom prst="rect">
            <a:avLst/>
          </a:prstGeom>
          <a:noFill/>
          <a:ln>
            <a:solidFill>
              <a:schemeClr val="accent4"/>
            </a:solidFill>
          </a:ln>
        </p:spPr>
        <p:txBody>
          <a:bodyPr wrap="square" rtlCol="0" anchor="ctr">
            <a:spAutoFit/>
          </a:bodyPr>
          <a:lstStyle/>
          <a:p>
            <a:pPr marL="171450" indent="-171450" algn="just">
              <a:buFont typeface="Arial" panose="020B0604020202020204" pitchFamily="34" charset="0"/>
              <a:buChar char="•"/>
            </a:pPr>
            <a:r>
              <a:rPr lang="fr-FR" sz="1000"/>
              <a:t>Je participe aux </a:t>
            </a:r>
            <a:r>
              <a:rPr lang="fr-FR" sz="1000" b="1">
                <a:solidFill>
                  <a:schemeClr val="accent4"/>
                </a:solidFill>
              </a:rPr>
              <a:t>formations outil </a:t>
            </a:r>
            <a:r>
              <a:rPr lang="fr-FR" sz="1000"/>
              <a:t>qui me sont proposées. Elles sont adaptées à mon agenda, claires et précises. Le formateur est pédagogue et le questionnaire d’auto-évaluation me permet de bien identifier les sujets qui restent à creuser et le sondage de satisfaction me permet de donner mon avis.</a:t>
            </a:r>
          </a:p>
        </p:txBody>
      </p:sp>
      <p:sp>
        <p:nvSpPr>
          <p:cNvPr id="10" name="ZoneTexte 9">
            <a:extLst>
              <a:ext uri="{FF2B5EF4-FFF2-40B4-BE49-F238E27FC236}">
                <a16:creationId xmlns:a16="http://schemas.microsoft.com/office/drawing/2014/main" id="{DD0A2B36-25B0-1E0B-6036-32203B47FC16}"/>
              </a:ext>
            </a:extLst>
          </p:cNvPr>
          <p:cNvSpPr txBox="1"/>
          <p:nvPr/>
        </p:nvSpPr>
        <p:spPr>
          <a:xfrm>
            <a:off x="2458806" y="5196101"/>
            <a:ext cx="8067427" cy="553998"/>
          </a:xfrm>
          <a:prstGeom prst="rect">
            <a:avLst/>
          </a:prstGeom>
          <a:noFill/>
          <a:ln>
            <a:solidFill>
              <a:schemeClr val="tx2"/>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b="1">
                <a:solidFill>
                  <a:schemeClr val="tx2"/>
                </a:solidFill>
              </a:rPr>
              <a:t>Je reçois un premier questionnaire d’auto-évaluation / baromètre de test de connaissance</a:t>
            </a:r>
            <a:r>
              <a:rPr lang="fr-FR" sz="1000"/>
              <a:t>. J’y réponds en toute objectivité en mettant en avant les sujets sur lesquels j’ai encore des difficultés. A partir de ce questionnaire, je reçois des aides supplémentaires pour progresser.</a:t>
            </a:r>
          </a:p>
        </p:txBody>
      </p:sp>
      <p:sp>
        <p:nvSpPr>
          <p:cNvPr id="11" name="ZoneTexte 10">
            <a:extLst>
              <a:ext uri="{FF2B5EF4-FFF2-40B4-BE49-F238E27FC236}">
                <a16:creationId xmlns:a16="http://schemas.microsoft.com/office/drawing/2014/main" id="{1039CB2A-67E2-660A-11B8-BA9D055F390C}"/>
              </a:ext>
            </a:extLst>
          </p:cNvPr>
          <p:cNvSpPr txBox="1"/>
          <p:nvPr/>
        </p:nvSpPr>
        <p:spPr>
          <a:xfrm>
            <a:off x="2458806" y="3823391"/>
            <a:ext cx="8067427" cy="707886"/>
          </a:xfrm>
          <a:prstGeom prst="rect">
            <a:avLst/>
          </a:prstGeom>
          <a:noFill/>
          <a:ln>
            <a:solidFill>
              <a:schemeClr val="accent3"/>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a:t>Je </a:t>
            </a:r>
            <a:r>
              <a:rPr lang="fr-FR" sz="1000" b="1">
                <a:solidFill>
                  <a:schemeClr val="accent3"/>
                </a:solidFill>
              </a:rPr>
              <a:t>monte peu à peu en compétence </a:t>
            </a:r>
            <a:r>
              <a:rPr lang="fr-FR" sz="1000"/>
              <a:t>dans l’outil avec ma production quotidienne. J’ai eu la diffusion de la bibliothèque produit à faire dans le nouvel outil et le téléversement de la maquette 3D entre autres. Je suis aidée de supports de formation, de supports d’accompagnement, et de l’équipe projet à qui je peux poser toutes mes questions. Je peux également compter sur la communauté d’ambassadeurs mis en place sur ce pilote.</a:t>
            </a:r>
            <a:endParaRPr lang="fr-FR" sz="1000" b="1">
              <a:solidFill>
                <a:schemeClr val="accent3">
                  <a:lumMod val="60000"/>
                  <a:lumOff val="40000"/>
                </a:schemeClr>
              </a:solidFill>
            </a:endParaRPr>
          </a:p>
        </p:txBody>
      </p:sp>
      <p:sp>
        <p:nvSpPr>
          <p:cNvPr id="14" name="Ellipse 13">
            <a:extLst>
              <a:ext uri="{FF2B5EF4-FFF2-40B4-BE49-F238E27FC236}">
                <a16:creationId xmlns:a16="http://schemas.microsoft.com/office/drawing/2014/main" id="{947F9A6D-0F2B-46F9-3738-3D005570BCC3}"/>
              </a:ext>
            </a:extLst>
          </p:cNvPr>
          <p:cNvSpPr/>
          <p:nvPr/>
        </p:nvSpPr>
        <p:spPr>
          <a:xfrm>
            <a:off x="2051071" y="1689771"/>
            <a:ext cx="303676" cy="303676"/>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c 14">
            <a:extLst>
              <a:ext uri="{FF2B5EF4-FFF2-40B4-BE49-F238E27FC236}">
                <a16:creationId xmlns:a16="http://schemas.microsoft.com/office/drawing/2014/main" id="{5E00A3C7-36ED-F278-5B7F-95951F913A82}"/>
              </a:ext>
            </a:extLst>
          </p:cNvPr>
          <p:cNvSpPr/>
          <p:nvPr/>
        </p:nvSpPr>
        <p:spPr>
          <a:xfrm rot="20851026">
            <a:off x="2257604" y="1657987"/>
            <a:ext cx="160811" cy="303676"/>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c 15">
            <a:extLst>
              <a:ext uri="{FF2B5EF4-FFF2-40B4-BE49-F238E27FC236}">
                <a16:creationId xmlns:a16="http://schemas.microsoft.com/office/drawing/2014/main" id="{5019FF40-EE1B-907C-7F74-A717FB812B8C}"/>
              </a:ext>
            </a:extLst>
          </p:cNvPr>
          <p:cNvSpPr/>
          <p:nvPr/>
        </p:nvSpPr>
        <p:spPr>
          <a:xfrm rot="20851026">
            <a:off x="2310917" y="1629011"/>
            <a:ext cx="115138" cy="223897"/>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a:extLst>
              <a:ext uri="{FF2B5EF4-FFF2-40B4-BE49-F238E27FC236}">
                <a16:creationId xmlns:a16="http://schemas.microsoft.com/office/drawing/2014/main" id="{182C6E25-A1C4-D75E-5381-E8F512A348DC}"/>
              </a:ext>
            </a:extLst>
          </p:cNvPr>
          <p:cNvSpPr/>
          <p:nvPr/>
        </p:nvSpPr>
        <p:spPr>
          <a:xfrm rot="10316370">
            <a:off x="1976932" y="1767242"/>
            <a:ext cx="160811" cy="303676"/>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a:extLst>
              <a:ext uri="{FF2B5EF4-FFF2-40B4-BE49-F238E27FC236}">
                <a16:creationId xmlns:a16="http://schemas.microsoft.com/office/drawing/2014/main" id="{C3F5767C-F89A-B8A9-E028-D3FD05E92BEE}"/>
              </a:ext>
            </a:extLst>
          </p:cNvPr>
          <p:cNvSpPr/>
          <p:nvPr/>
        </p:nvSpPr>
        <p:spPr>
          <a:xfrm rot="9928866">
            <a:off x="2011839" y="1807132"/>
            <a:ext cx="115138" cy="223897"/>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9" name="Groupe 18">
            <a:extLst>
              <a:ext uri="{FF2B5EF4-FFF2-40B4-BE49-F238E27FC236}">
                <a16:creationId xmlns:a16="http://schemas.microsoft.com/office/drawing/2014/main" id="{96903990-A71E-DB3C-A1C3-530019D1A46C}"/>
              </a:ext>
            </a:extLst>
          </p:cNvPr>
          <p:cNvGrpSpPr/>
          <p:nvPr/>
        </p:nvGrpSpPr>
        <p:grpSpPr>
          <a:xfrm rot="5400000">
            <a:off x="-1712513" y="3504340"/>
            <a:ext cx="5412404" cy="1259998"/>
            <a:chOff x="1438680" y="2008161"/>
            <a:chExt cx="6259782" cy="1146774"/>
          </a:xfrm>
        </p:grpSpPr>
        <p:sp>
          <p:nvSpPr>
            <p:cNvPr id="20" name="Google Shape;248;p18">
              <a:extLst>
                <a:ext uri="{FF2B5EF4-FFF2-40B4-BE49-F238E27FC236}">
                  <a16:creationId xmlns:a16="http://schemas.microsoft.com/office/drawing/2014/main" id="{FB37A66D-6B7B-6FE2-68D3-CD90D85767B8}"/>
                </a:ext>
              </a:extLst>
            </p:cNvPr>
            <p:cNvSpPr/>
            <p:nvPr/>
          </p:nvSpPr>
          <p:spPr>
            <a:xfrm>
              <a:off x="1438680" y="2008161"/>
              <a:ext cx="6259782" cy="1146774"/>
            </a:xfrm>
            <a:custGeom>
              <a:avLst/>
              <a:gdLst/>
              <a:ahLst/>
              <a:cxnLst/>
              <a:rect l="l" t="t" r="r" b="b"/>
              <a:pathLst>
                <a:path w="239174" h="43816" extrusionOk="0">
                  <a:moveTo>
                    <a:pt x="21863" y="0"/>
                  </a:moveTo>
                  <a:cubicBezTo>
                    <a:pt x="20934" y="0"/>
                    <a:pt x="20019" y="61"/>
                    <a:pt x="19122" y="179"/>
                  </a:cubicBezTo>
                  <a:cubicBezTo>
                    <a:pt x="17157" y="418"/>
                    <a:pt x="15300" y="941"/>
                    <a:pt x="13609" y="1632"/>
                  </a:cubicBezTo>
                  <a:cubicBezTo>
                    <a:pt x="11919" y="2311"/>
                    <a:pt x="10406" y="3192"/>
                    <a:pt x="9073" y="4156"/>
                  </a:cubicBezTo>
                  <a:cubicBezTo>
                    <a:pt x="6394" y="6085"/>
                    <a:pt x="4489" y="8395"/>
                    <a:pt x="3156" y="10574"/>
                  </a:cubicBezTo>
                  <a:cubicBezTo>
                    <a:pt x="1846" y="12764"/>
                    <a:pt x="1096" y="14848"/>
                    <a:pt x="667" y="16551"/>
                  </a:cubicBezTo>
                  <a:cubicBezTo>
                    <a:pt x="239" y="18277"/>
                    <a:pt x="108" y="19622"/>
                    <a:pt x="48" y="20527"/>
                  </a:cubicBezTo>
                  <a:cubicBezTo>
                    <a:pt x="12" y="20980"/>
                    <a:pt x="24" y="21325"/>
                    <a:pt x="12" y="21563"/>
                  </a:cubicBezTo>
                  <a:cubicBezTo>
                    <a:pt x="0" y="21789"/>
                    <a:pt x="0" y="21908"/>
                    <a:pt x="0" y="21908"/>
                  </a:cubicBezTo>
                  <a:lnTo>
                    <a:pt x="11264" y="21908"/>
                  </a:lnTo>
                  <a:cubicBezTo>
                    <a:pt x="11264" y="21908"/>
                    <a:pt x="11264" y="21849"/>
                    <a:pt x="11264" y="21730"/>
                  </a:cubicBezTo>
                  <a:cubicBezTo>
                    <a:pt x="11276" y="21623"/>
                    <a:pt x="11264" y="21456"/>
                    <a:pt x="11288" y="21230"/>
                  </a:cubicBezTo>
                  <a:cubicBezTo>
                    <a:pt x="11311" y="20789"/>
                    <a:pt x="11383" y="20134"/>
                    <a:pt x="11585" y="19301"/>
                  </a:cubicBezTo>
                  <a:cubicBezTo>
                    <a:pt x="11788" y="18467"/>
                    <a:pt x="12157" y="17467"/>
                    <a:pt x="12788" y="16396"/>
                  </a:cubicBezTo>
                  <a:cubicBezTo>
                    <a:pt x="13443" y="15348"/>
                    <a:pt x="14371" y="14205"/>
                    <a:pt x="15681" y="13276"/>
                  </a:cubicBezTo>
                  <a:cubicBezTo>
                    <a:pt x="16979" y="12336"/>
                    <a:pt x="18622" y="11586"/>
                    <a:pt x="20551" y="11347"/>
                  </a:cubicBezTo>
                  <a:cubicBezTo>
                    <a:pt x="20987" y="11287"/>
                    <a:pt x="21439" y="11257"/>
                    <a:pt x="21900" y="11257"/>
                  </a:cubicBezTo>
                  <a:cubicBezTo>
                    <a:pt x="22444" y="11257"/>
                    <a:pt x="23002" y="11299"/>
                    <a:pt x="23563" y="11383"/>
                  </a:cubicBezTo>
                  <a:cubicBezTo>
                    <a:pt x="24075" y="11467"/>
                    <a:pt x="24587" y="11586"/>
                    <a:pt x="25099" y="11740"/>
                  </a:cubicBezTo>
                  <a:cubicBezTo>
                    <a:pt x="25611" y="11907"/>
                    <a:pt x="26123" y="12109"/>
                    <a:pt x="26623" y="12360"/>
                  </a:cubicBezTo>
                  <a:cubicBezTo>
                    <a:pt x="27623" y="12848"/>
                    <a:pt x="28575" y="13526"/>
                    <a:pt x="29421" y="14360"/>
                  </a:cubicBezTo>
                  <a:cubicBezTo>
                    <a:pt x="30254" y="15193"/>
                    <a:pt x="30980" y="16193"/>
                    <a:pt x="31528" y="17324"/>
                  </a:cubicBezTo>
                  <a:cubicBezTo>
                    <a:pt x="32064" y="18456"/>
                    <a:pt x="32409" y="19694"/>
                    <a:pt x="32516" y="21003"/>
                  </a:cubicBezTo>
                  <a:cubicBezTo>
                    <a:pt x="32528" y="21170"/>
                    <a:pt x="32552" y="21337"/>
                    <a:pt x="32552" y="21503"/>
                  </a:cubicBezTo>
                  <a:cubicBezTo>
                    <a:pt x="32552" y="21706"/>
                    <a:pt x="32564" y="21908"/>
                    <a:pt x="32564" y="22111"/>
                  </a:cubicBezTo>
                  <a:cubicBezTo>
                    <a:pt x="32576" y="22444"/>
                    <a:pt x="32576" y="22789"/>
                    <a:pt x="32600" y="23135"/>
                  </a:cubicBezTo>
                  <a:cubicBezTo>
                    <a:pt x="32624" y="23468"/>
                    <a:pt x="32647" y="23813"/>
                    <a:pt x="32671" y="24159"/>
                  </a:cubicBezTo>
                  <a:cubicBezTo>
                    <a:pt x="32814" y="25528"/>
                    <a:pt x="33088" y="26909"/>
                    <a:pt x="33505" y="28266"/>
                  </a:cubicBezTo>
                  <a:cubicBezTo>
                    <a:pt x="34326" y="30969"/>
                    <a:pt x="35695" y="33576"/>
                    <a:pt x="37565" y="35839"/>
                  </a:cubicBezTo>
                  <a:cubicBezTo>
                    <a:pt x="39422" y="38101"/>
                    <a:pt x="41791" y="40030"/>
                    <a:pt x="44494" y="41411"/>
                  </a:cubicBezTo>
                  <a:cubicBezTo>
                    <a:pt x="47209" y="42804"/>
                    <a:pt x="50281" y="43649"/>
                    <a:pt x="53412" y="43792"/>
                  </a:cubicBezTo>
                  <a:cubicBezTo>
                    <a:pt x="53745" y="43807"/>
                    <a:pt x="54080" y="43815"/>
                    <a:pt x="54415" y="43815"/>
                  </a:cubicBezTo>
                  <a:cubicBezTo>
                    <a:pt x="57218" y="43815"/>
                    <a:pt x="60078" y="43280"/>
                    <a:pt x="62758" y="42185"/>
                  </a:cubicBezTo>
                  <a:cubicBezTo>
                    <a:pt x="65771" y="40970"/>
                    <a:pt x="68509" y="39029"/>
                    <a:pt x="70735" y="36577"/>
                  </a:cubicBezTo>
                  <a:cubicBezTo>
                    <a:pt x="72950" y="34124"/>
                    <a:pt x="74653" y="31112"/>
                    <a:pt x="75557" y="27826"/>
                  </a:cubicBezTo>
                  <a:cubicBezTo>
                    <a:pt x="76022" y="26195"/>
                    <a:pt x="76296" y="24492"/>
                    <a:pt x="76355" y="22777"/>
                  </a:cubicBezTo>
                  <a:cubicBezTo>
                    <a:pt x="76367" y="22420"/>
                    <a:pt x="76379" y="22063"/>
                    <a:pt x="76379" y="21706"/>
                  </a:cubicBezTo>
                  <a:lnTo>
                    <a:pt x="76391" y="21384"/>
                  </a:lnTo>
                  <a:cubicBezTo>
                    <a:pt x="76391" y="21289"/>
                    <a:pt x="76403" y="21182"/>
                    <a:pt x="76415" y="21075"/>
                  </a:cubicBezTo>
                  <a:cubicBezTo>
                    <a:pt x="76439" y="20658"/>
                    <a:pt x="76510" y="20241"/>
                    <a:pt x="76581" y="19825"/>
                  </a:cubicBezTo>
                  <a:cubicBezTo>
                    <a:pt x="76903" y="18182"/>
                    <a:pt x="77629" y="16598"/>
                    <a:pt x="78713" y="15253"/>
                  </a:cubicBezTo>
                  <a:cubicBezTo>
                    <a:pt x="79784" y="13907"/>
                    <a:pt x="81201" y="12824"/>
                    <a:pt x="82796" y="12133"/>
                  </a:cubicBezTo>
                  <a:cubicBezTo>
                    <a:pt x="84116" y="11562"/>
                    <a:pt x="85557" y="11260"/>
                    <a:pt x="87020" y="11260"/>
                  </a:cubicBezTo>
                  <a:cubicBezTo>
                    <a:pt x="87326" y="11260"/>
                    <a:pt x="87633" y="11273"/>
                    <a:pt x="87940" y="11300"/>
                  </a:cubicBezTo>
                  <a:cubicBezTo>
                    <a:pt x="89702" y="11443"/>
                    <a:pt x="91417" y="12038"/>
                    <a:pt x="92905" y="13026"/>
                  </a:cubicBezTo>
                  <a:cubicBezTo>
                    <a:pt x="93655" y="13526"/>
                    <a:pt x="94334" y="14122"/>
                    <a:pt x="94941" y="14776"/>
                  </a:cubicBezTo>
                  <a:cubicBezTo>
                    <a:pt x="95536" y="15455"/>
                    <a:pt x="96072" y="16193"/>
                    <a:pt x="96477" y="16991"/>
                  </a:cubicBezTo>
                  <a:lnTo>
                    <a:pt x="96632" y="17289"/>
                  </a:lnTo>
                  <a:lnTo>
                    <a:pt x="96763" y="17598"/>
                  </a:lnTo>
                  <a:cubicBezTo>
                    <a:pt x="96870" y="17801"/>
                    <a:pt x="96941" y="18015"/>
                    <a:pt x="97024" y="18217"/>
                  </a:cubicBezTo>
                  <a:cubicBezTo>
                    <a:pt x="97167" y="18646"/>
                    <a:pt x="97310" y="19075"/>
                    <a:pt x="97405" y="19515"/>
                  </a:cubicBezTo>
                  <a:cubicBezTo>
                    <a:pt x="97513" y="19956"/>
                    <a:pt x="97572" y="20396"/>
                    <a:pt x="97632" y="20849"/>
                  </a:cubicBezTo>
                  <a:cubicBezTo>
                    <a:pt x="97632" y="21075"/>
                    <a:pt x="97667" y="21301"/>
                    <a:pt x="97667" y="21527"/>
                  </a:cubicBezTo>
                  <a:lnTo>
                    <a:pt x="97691" y="22539"/>
                  </a:lnTo>
                  <a:cubicBezTo>
                    <a:pt x="97786" y="26254"/>
                    <a:pt x="98882" y="29993"/>
                    <a:pt x="100811" y="33195"/>
                  </a:cubicBezTo>
                  <a:cubicBezTo>
                    <a:pt x="102751" y="36410"/>
                    <a:pt x="105514" y="39125"/>
                    <a:pt x="108788" y="40970"/>
                  </a:cubicBezTo>
                  <a:cubicBezTo>
                    <a:pt x="110419" y="41899"/>
                    <a:pt x="112181" y="42601"/>
                    <a:pt x="114003" y="43089"/>
                  </a:cubicBezTo>
                  <a:cubicBezTo>
                    <a:pt x="115836" y="43578"/>
                    <a:pt x="117718" y="43804"/>
                    <a:pt x="119587" y="43816"/>
                  </a:cubicBezTo>
                  <a:cubicBezTo>
                    <a:pt x="121456" y="43804"/>
                    <a:pt x="123349" y="43578"/>
                    <a:pt x="125171" y="43089"/>
                  </a:cubicBezTo>
                  <a:cubicBezTo>
                    <a:pt x="126992" y="42601"/>
                    <a:pt x="128755" y="41899"/>
                    <a:pt x="130386" y="40970"/>
                  </a:cubicBezTo>
                  <a:cubicBezTo>
                    <a:pt x="133672" y="39125"/>
                    <a:pt x="136422" y="36410"/>
                    <a:pt x="138363" y="33195"/>
                  </a:cubicBezTo>
                  <a:cubicBezTo>
                    <a:pt x="140292" y="29993"/>
                    <a:pt x="141387" y="26254"/>
                    <a:pt x="141482" y="22539"/>
                  </a:cubicBezTo>
                  <a:lnTo>
                    <a:pt x="141506" y="21527"/>
                  </a:lnTo>
                  <a:cubicBezTo>
                    <a:pt x="141506" y="21301"/>
                    <a:pt x="141542" y="21075"/>
                    <a:pt x="141554" y="20849"/>
                  </a:cubicBezTo>
                  <a:cubicBezTo>
                    <a:pt x="141601" y="20396"/>
                    <a:pt x="141661" y="19956"/>
                    <a:pt x="141768" y="19515"/>
                  </a:cubicBezTo>
                  <a:cubicBezTo>
                    <a:pt x="141863" y="19075"/>
                    <a:pt x="142006" y="18646"/>
                    <a:pt x="142149" y="18217"/>
                  </a:cubicBezTo>
                  <a:cubicBezTo>
                    <a:pt x="142244" y="18015"/>
                    <a:pt x="142304" y="17801"/>
                    <a:pt x="142411" y="17598"/>
                  </a:cubicBezTo>
                  <a:lnTo>
                    <a:pt x="142542" y="17289"/>
                  </a:lnTo>
                  <a:lnTo>
                    <a:pt x="142697" y="16991"/>
                  </a:lnTo>
                  <a:cubicBezTo>
                    <a:pt x="143102" y="16193"/>
                    <a:pt x="143637" y="15455"/>
                    <a:pt x="144233" y="14776"/>
                  </a:cubicBezTo>
                  <a:cubicBezTo>
                    <a:pt x="144840" y="14122"/>
                    <a:pt x="145519" y="13526"/>
                    <a:pt x="146269" y="13026"/>
                  </a:cubicBezTo>
                  <a:cubicBezTo>
                    <a:pt x="147757" y="12038"/>
                    <a:pt x="149471" y="11443"/>
                    <a:pt x="151234" y="11300"/>
                  </a:cubicBezTo>
                  <a:cubicBezTo>
                    <a:pt x="151541" y="11273"/>
                    <a:pt x="151847" y="11260"/>
                    <a:pt x="152154" y="11260"/>
                  </a:cubicBezTo>
                  <a:cubicBezTo>
                    <a:pt x="153616" y="11260"/>
                    <a:pt x="155058" y="11562"/>
                    <a:pt x="156377" y="12133"/>
                  </a:cubicBezTo>
                  <a:cubicBezTo>
                    <a:pt x="157973" y="12824"/>
                    <a:pt x="159389" y="13907"/>
                    <a:pt x="160461" y="15253"/>
                  </a:cubicBezTo>
                  <a:cubicBezTo>
                    <a:pt x="161544" y="16598"/>
                    <a:pt x="162271" y="18182"/>
                    <a:pt x="162592" y="19825"/>
                  </a:cubicBezTo>
                  <a:cubicBezTo>
                    <a:pt x="162664" y="20241"/>
                    <a:pt x="162735" y="20658"/>
                    <a:pt x="162759" y="21075"/>
                  </a:cubicBezTo>
                  <a:cubicBezTo>
                    <a:pt x="162771" y="21182"/>
                    <a:pt x="162783" y="21289"/>
                    <a:pt x="162783" y="21396"/>
                  </a:cubicBezTo>
                  <a:lnTo>
                    <a:pt x="162795" y="21706"/>
                  </a:lnTo>
                  <a:cubicBezTo>
                    <a:pt x="162795" y="22063"/>
                    <a:pt x="162806" y="22420"/>
                    <a:pt x="162818" y="22789"/>
                  </a:cubicBezTo>
                  <a:cubicBezTo>
                    <a:pt x="162878" y="24492"/>
                    <a:pt x="163152" y="26195"/>
                    <a:pt x="163616" y="27838"/>
                  </a:cubicBezTo>
                  <a:cubicBezTo>
                    <a:pt x="164521" y="31112"/>
                    <a:pt x="166224" y="34124"/>
                    <a:pt x="168438" y="36577"/>
                  </a:cubicBezTo>
                  <a:cubicBezTo>
                    <a:pt x="170665" y="39041"/>
                    <a:pt x="173403" y="40970"/>
                    <a:pt x="176415" y="42185"/>
                  </a:cubicBezTo>
                  <a:cubicBezTo>
                    <a:pt x="179095" y="43280"/>
                    <a:pt x="181955" y="43815"/>
                    <a:pt x="184759" y="43815"/>
                  </a:cubicBezTo>
                  <a:cubicBezTo>
                    <a:pt x="185094" y="43815"/>
                    <a:pt x="185428" y="43807"/>
                    <a:pt x="185762" y="43792"/>
                  </a:cubicBezTo>
                  <a:cubicBezTo>
                    <a:pt x="188893" y="43649"/>
                    <a:pt x="191965" y="42804"/>
                    <a:pt x="194680" y="41411"/>
                  </a:cubicBezTo>
                  <a:cubicBezTo>
                    <a:pt x="197382" y="40030"/>
                    <a:pt x="199752" y="38101"/>
                    <a:pt x="201609" y="35839"/>
                  </a:cubicBezTo>
                  <a:cubicBezTo>
                    <a:pt x="203478" y="33576"/>
                    <a:pt x="204847" y="30969"/>
                    <a:pt x="205669" y="28266"/>
                  </a:cubicBezTo>
                  <a:cubicBezTo>
                    <a:pt x="206086" y="26909"/>
                    <a:pt x="206360" y="25528"/>
                    <a:pt x="206502" y="24159"/>
                  </a:cubicBezTo>
                  <a:cubicBezTo>
                    <a:pt x="206526" y="23813"/>
                    <a:pt x="206550" y="23468"/>
                    <a:pt x="206574" y="23135"/>
                  </a:cubicBezTo>
                  <a:cubicBezTo>
                    <a:pt x="206598" y="22789"/>
                    <a:pt x="206598" y="22444"/>
                    <a:pt x="206610" y="22111"/>
                  </a:cubicBezTo>
                  <a:cubicBezTo>
                    <a:pt x="206610" y="21908"/>
                    <a:pt x="206621" y="21706"/>
                    <a:pt x="206621" y="21503"/>
                  </a:cubicBezTo>
                  <a:cubicBezTo>
                    <a:pt x="206621" y="21337"/>
                    <a:pt x="206645" y="21170"/>
                    <a:pt x="206657" y="21003"/>
                  </a:cubicBezTo>
                  <a:cubicBezTo>
                    <a:pt x="206764" y="19694"/>
                    <a:pt x="207110" y="18456"/>
                    <a:pt x="207645" y="17324"/>
                  </a:cubicBezTo>
                  <a:cubicBezTo>
                    <a:pt x="208193" y="16205"/>
                    <a:pt x="208919" y="15193"/>
                    <a:pt x="209753" y="14360"/>
                  </a:cubicBezTo>
                  <a:cubicBezTo>
                    <a:pt x="210598" y="13526"/>
                    <a:pt x="211551" y="12848"/>
                    <a:pt x="212551" y="12360"/>
                  </a:cubicBezTo>
                  <a:cubicBezTo>
                    <a:pt x="213051" y="12109"/>
                    <a:pt x="213563" y="11907"/>
                    <a:pt x="214075" y="11740"/>
                  </a:cubicBezTo>
                  <a:cubicBezTo>
                    <a:pt x="214587" y="11586"/>
                    <a:pt x="215099" y="11467"/>
                    <a:pt x="215611" y="11383"/>
                  </a:cubicBezTo>
                  <a:cubicBezTo>
                    <a:pt x="216185" y="11304"/>
                    <a:pt x="216755" y="11261"/>
                    <a:pt x="217311" y="11261"/>
                  </a:cubicBezTo>
                  <a:cubicBezTo>
                    <a:pt x="217759" y="11261"/>
                    <a:pt x="218198" y="11289"/>
                    <a:pt x="218623" y="11347"/>
                  </a:cubicBezTo>
                  <a:cubicBezTo>
                    <a:pt x="220552" y="11586"/>
                    <a:pt x="222207" y="12336"/>
                    <a:pt x="223493" y="13276"/>
                  </a:cubicBezTo>
                  <a:cubicBezTo>
                    <a:pt x="224802" y="14217"/>
                    <a:pt x="225743" y="15348"/>
                    <a:pt x="226386" y="16396"/>
                  </a:cubicBezTo>
                  <a:cubicBezTo>
                    <a:pt x="227017" y="17467"/>
                    <a:pt x="227386" y="18467"/>
                    <a:pt x="227588" y="19301"/>
                  </a:cubicBezTo>
                  <a:cubicBezTo>
                    <a:pt x="227791" y="20134"/>
                    <a:pt x="227862" y="20789"/>
                    <a:pt x="227886" y="21230"/>
                  </a:cubicBezTo>
                  <a:cubicBezTo>
                    <a:pt x="227910" y="21456"/>
                    <a:pt x="227898" y="21623"/>
                    <a:pt x="227910" y="21730"/>
                  </a:cubicBezTo>
                  <a:cubicBezTo>
                    <a:pt x="227910" y="21849"/>
                    <a:pt x="227910" y="21908"/>
                    <a:pt x="227910" y="21908"/>
                  </a:cubicBezTo>
                  <a:lnTo>
                    <a:pt x="239173" y="21908"/>
                  </a:lnTo>
                  <a:cubicBezTo>
                    <a:pt x="239173" y="21908"/>
                    <a:pt x="239173" y="21789"/>
                    <a:pt x="239161" y="21563"/>
                  </a:cubicBezTo>
                  <a:cubicBezTo>
                    <a:pt x="239161" y="21325"/>
                    <a:pt x="239161" y="20980"/>
                    <a:pt x="239126" y="20527"/>
                  </a:cubicBezTo>
                  <a:cubicBezTo>
                    <a:pt x="239078" y="19622"/>
                    <a:pt x="238935" y="18277"/>
                    <a:pt x="238506" y="16551"/>
                  </a:cubicBezTo>
                  <a:cubicBezTo>
                    <a:pt x="238078" y="14848"/>
                    <a:pt x="237340" y="12764"/>
                    <a:pt x="236018" y="10574"/>
                  </a:cubicBezTo>
                  <a:cubicBezTo>
                    <a:pt x="234685" y="8395"/>
                    <a:pt x="232780" y="6085"/>
                    <a:pt x="230101" y="4156"/>
                  </a:cubicBezTo>
                  <a:cubicBezTo>
                    <a:pt x="228767" y="3192"/>
                    <a:pt x="227255" y="2311"/>
                    <a:pt x="225564" y="1632"/>
                  </a:cubicBezTo>
                  <a:cubicBezTo>
                    <a:pt x="223874" y="941"/>
                    <a:pt x="222028" y="418"/>
                    <a:pt x="220052" y="179"/>
                  </a:cubicBezTo>
                  <a:cubicBezTo>
                    <a:pt x="219160" y="61"/>
                    <a:pt x="218246" y="0"/>
                    <a:pt x="217315" y="0"/>
                  </a:cubicBezTo>
                  <a:cubicBezTo>
                    <a:pt x="216196" y="0"/>
                    <a:pt x="215053" y="87"/>
                    <a:pt x="213896" y="263"/>
                  </a:cubicBezTo>
                  <a:cubicBezTo>
                    <a:pt x="212837" y="429"/>
                    <a:pt x="211765" y="668"/>
                    <a:pt x="210705" y="1001"/>
                  </a:cubicBezTo>
                  <a:cubicBezTo>
                    <a:pt x="209646" y="1334"/>
                    <a:pt x="208586" y="1763"/>
                    <a:pt x="207562" y="2263"/>
                  </a:cubicBezTo>
                  <a:cubicBezTo>
                    <a:pt x="205502" y="3275"/>
                    <a:pt x="203550" y="4656"/>
                    <a:pt x="201811" y="6371"/>
                  </a:cubicBezTo>
                  <a:cubicBezTo>
                    <a:pt x="200097" y="8097"/>
                    <a:pt x="198609" y="10145"/>
                    <a:pt x="197489" y="12467"/>
                  </a:cubicBezTo>
                  <a:cubicBezTo>
                    <a:pt x="196382" y="14788"/>
                    <a:pt x="195656" y="17384"/>
                    <a:pt x="195442" y="20075"/>
                  </a:cubicBezTo>
                  <a:cubicBezTo>
                    <a:pt x="195418" y="20408"/>
                    <a:pt x="195382" y="20753"/>
                    <a:pt x="195370" y="21087"/>
                  </a:cubicBezTo>
                  <a:cubicBezTo>
                    <a:pt x="195370" y="21396"/>
                    <a:pt x="195358" y="21694"/>
                    <a:pt x="195358" y="22004"/>
                  </a:cubicBezTo>
                  <a:cubicBezTo>
                    <a:pt x="195346" y="22170"/>
                    <a:pt x="195346" y="22337"/>
                    <a:pt x="195334" y="22504"/>
                  </a:cubicBezTo>
                  <a:cubicBezTo>
                    <a:pt x="195322" y="22670"/>
                    <a:pt x="195311" y="22837"/>
                    <a:pt x="195299" y="23016"/>
                  </a:cubicBezTo>
                  <a:cubicBezTo>
                    <a:pt x="195227" y="23682"/>
                    <a:pt x="195096" y="24349"/>
                    <a:pt x="194894" y="25004"/>
                  </a:cubicBezTo>
                  <a:cubicBezTo>
                    <a:pt x="194501" y="26302"/>
                    <a:pt x="193834" y="27564"/>
                    <a:pt x="192929" y="28671"/>
                  </a:cubicBezTo>
                  <a:cubicBezTo>
                    <a:pt x="192013" y="29778"/>
                    <a:pt x="190858" y="30719"/>
                    <a:pt x="189548" y="31386"/>
                  </a:cubicBezTo>
                  <a:cubicBezTo>
                    <a:pt x="188226" y="32064"/>
                    <a:pt x="186762" y="32469"/>
                    <a:pt x="185226" y="32541"/>
                  </a:cubicBezTo>
                  <a:cubicBezTo>
                    <a:pt x="185055" y="32548"/>
                    <a:pt x="184883" y="32552"/>
                    <a:pt x="184712" y="32552"/>
                  </a:cubicBezTo>
                  <a:cubicBezTo>
                    <a:pt x="183337" y="32552"/>
                    <a:pt x="181970" y="32296"/>
                    <a:pt x="180678" y="31767"/>
                  </a:cubicBezTo>
                  <a:cubicBezTo>
                    <a:pt x="179225" y="31183"/>
                    <a:pt x="177892" y="30231"/>
                    <a:pt x="176796" y="29040"/>
                  </a:cubicBezTo>
                  <a:cubicBezTo>
                    <a:pt x="175713" y="27826"/>
                    <a:pt x="174891" y="26373"/>
                    <a:pt x="174451" y="24790"/>
                  </a:cubicBezTo>
                  <a:cubicBezTo>
                    <a:pt x="174236" y="24004"/>
                    <a:pt x="174094" y="23182"/>
                    <a:pt x="174070" y="22337"/>
                  </a:cubicBezTo>
                  <a:lnTo>
                    <a:pt x="174046" y="21503"/>
                  </a:lnTo>
                  <a:lnTo>
                    <a:pt x="174034" y="20861"/>
                  </a:lnTo>
                  <a:cubicBezTo>
                    <a:pt x="174022" y="20646"/>
                    <a:pt x="173998" y="20432"/>
                    <a:pt x="173986" y="20218"/>
                  </a:cubicBezTo>
                  <a:cubicBezTo>
                    <a:pt x="173927" y="19360"/>
                    <a:pt x="173796" y="18503"/>
                    <a:pt x="173641" y="17646"/>
                  </a:cubicBezTo>
                  <a:cubicBezTo>
                    <a:pt x="172963" y="14241"/>
                    <a:pt x="171450" y="10966"/>
                    <a:pt x="169248" y="8216"/>
                  </a:cubicBezTo>
                  <a:cubicBezTo>
                    <a:pt x="167045" y="5466"/>
                    <a:pt x="164152" y="3227"/>
                    <a:pt x="160854" y="1799"/>
                  </a:cubicBezTo>
                  <a:cubicBezTo>
                    <a:pt x="159211" y="1084"/>
                    <a:pt x="157461" y="584"/>
                    <a:pt x="155687" y="287"/>
                  </a:cubicBezTo>
                  <a:cubicBezTo>
                    <a:pt x="154533" y="94"/>
                    <a:pt x="153370" y="1"/>
                    <a:pt x="152203" y="1"/>
                  </a:cubicBezTo>
                  <a:cubicBezTo>
                    <a:pt x="151563" y="1"/>
                    <a:pt x="150922" y="29"/>
                    <a:pt x="150281" y="84"/>
                  </a:cubicBezTo>
                  <a:cubicBezTo>
                    <a:pt x="146674" y="370"/>
                    <a:pt x="143090" y="1620"/>
                    <a:pt x="140042" y="3644"/>
                  </a:cubicBezTo>
                  <a:cubicBezTo>
                    <a:pt x="138506" y="4668"/>
                    <a:pt x="137113" y="5883"/>
                    <a:pt x="135875" y="7240"/>
                  </a:cubicBezTo>
                  <a:cubicBezTo>
                    <a:pt x="134648" y="8621"/>
                    <a:pt x="133565" y="10133"/>
                    <a:pt x="132719" y="11788"/>
                  </a:cubicBezTo>
                  <a:lnTo>
                    <a:pt x="132398" y="12407"/>
                  </a:lnTo>
                  <a:lnTo>
                    <a:pt x="132112" y="13038"/>
                  </a:lnTo>
                  <a:cubicBezTo>
                    <a:pt x="131922" y="13455"/>
                    <a:pt x="131755" y="13895"/>
                    <a:pt x="131588" y="14324"/>
                  </a:cubicBezTo>
                  <a:cubicBezTo>
                    <a:pt x="131279" y="15205"/>
                    <a:pt x="130993" y="16086"/>
                    <a:pt x="130791" y="17003"/>
                  </a:cubicBezTo>
                  <a:cubicBezTo>
                    <a:pt x="130576" y="17908"/>
                    <a:pt x="130445" y="18837"/>
                    <a:pt x="130338" y="19753"/>
                  </a:cubicBezTo>
                  <a:cubicBezTo>
                    <a:pt x="130314" y="20218"/>
                    <a:pt x="130255" y="20682"/>
                    <a:pt x="130255" y="21146"/>
                  </a:cubicBezTo>
                  <a:lnTo>
                    <a:pt x="130231" y="22218"/>
                  </a:lnTo>
                  <a:cubicBezTo>
                    <a:pt x="130183" y="24040"/>
                    <a:pt x="129659" y="25825"/>
                    <a:pt x="128719" y="27385"/>
                  </a:cubicBezTo>
                  <a:cubicBezTo>
                    <a:pt x="127778" y="28945"/>
                    <a:pt x="126421" y="30278"/>
                    <a:pt x="124826" y="31171"/>
                  </a:cubicBezTo>
                  <a:cubicBezTo>
                    <a:pt x="124040" y="31636"/>
                    <a:pt x="123182" y="31969"/>
                    <a:pt x="122301" y="32207"/>
                  </a:cubicBezTo>
                  <a:cubicBezTo>
                    <a:pt x="121420" y="32433"/>
                    <a:pt x="120515" y="32552"/>
                    <a:pt x="119587" y="32552"/>
                  </a:cubicBezTo>
                  <a:cubicBezTo>
                    <a:pt x="118658" y="32552"/>
                    <a:pt x="117753" y="32433"/>
                    <a:pt x="116872" y="32207"/>
                  </a:cubicBezTo>
                  <a:cubicBezTo>
                    <a:pt x="115991" y="31969"/>
                    <a:pt x="115134" y="31636"/>
                    <a:pt x="114348" y="31171"/>
                  </a:cubicBezTo>
                  <a:cubicBezTo>
                    <a:pt x="112753" y="30278"/>
                    <a:pt x="111407" y="28945"/>
                    <a:pt x="110455" y="27385"/>
                  </a:cubicBezTo>
                  <a:cubicBezTo>
                    <a:pt x="109526" y="25825"/>
                    <a:pt x="108990" y="24051"/>
                    <a:pt x="108943" y="22218"/>
                  </a:cubicBezTo>
                  <a:lnTo>
                    <a:pt x="108919" y="21146"/>
                  </a:lnTo>
                  <a:cubicBezTo>
                    <a:pt x="108919" y="20682"/>
                    <a:pt x="108859" y="20218"/>
                    <a:pt x="108835" y="19753"/>
                  </a:cubicBezTo>
                  <a:cubicBezTo>
                    <a:pt x="108728" y="18837"/>
                    <a:pt x="108597" y="17908"/>
                    <a:pt x="108383" y="17003"/>
                  </a:cubicBezTo>
                  <a:cubicBezTo>
                    <a:pt x="108181" y="16098"/>
                    <a:pt x="107895" y="15205"/>
                    <a:pt x="107585" y="14324"/>
                  </a:cubicBezTo>
                  <a:cubicBezTo>
                    <a:pt x="107419" y="13895"/>
                    <a:pt x="107264" y="13455"/>
                    <a:pt x="107061" y="13038"/>
                  </a:cubicBezTo>
                  <a:lnTo>
                    <a:pt x="106776" y="12407"/>
                  </a:lnTo>
                  <a:lnTo>
                    <a:pt x="106454" y="11788"/>
                  </a:lnTo>
                  <a:cubicBezTo>
                    <a:pt x="105609" y="10133"/>
                    <a:pt x="104525" y="8621"/>
                    <a:pt x="103299" y="7240"/>
                  </a:cubicBezTo>
                  <a:cubicBezTo>
                    <a:pt x="102061" y="5883"/>
                    <a:pt x="100668" y="4668"/>
                    <a:pt x="99144" y="3644"/>
                  </a:cubicBezTo>
                  <a:cubicBezTo>
                    <a:pt x="96084" y="1620"/>
                    <a:pt x="92512" y="370"/>
                    <a:pt x="88892" y="84"/>
                  </a:cubicBezTo>
                  <a:cubicBezTo>
                    <a:pt x="88252" y="29"/>
                    <a:pt x="87611" y="1"/>
                    <a:pt x="86971" y="1"/>
                  </a:cubicBezTo>
                  <a:cubicBezTo>
                    <a:pt x="85804" y="1"/>
                    <a:pt x="84640" y="94"/>
                    <a:pt x="83487" y="287"/>
                  </a:cubicBezTo>
                  <a:cubicBezTo>
                    <a:pt x="81713" y="584"/>
                    <a:pt x="79963" y="1084"/>
                    <a:pt x="78320" y="1799"/>
                  </a:cubicBezTo>
                  <a:cubicBezTo>
                    <a:pt x="75022" y="3227"/>
                    <a:pt x="72128" y="5466"/>
                    <a:pt x="69926" y="8216"/>
                  </a:cubicBezTo>
                  <a:cubicBezTo>
                    <a:pt x="67723" y="10966"/>
                    <a:pt x="66211" y="14241"/>
                    <a:pt x="65532" y="17646"/>
                  </a:cubicBezTo>
                  <a:cubicBezTo>
                    <a:pt x="65378" y="18503"/>
                    <a:pt x="65247" y="19360"/>
                    <a:pt x="65187" y="20218"/>
                  </a:cubicBezTo>
                  <a:cubicBezTo>
                    <a:pt x="65175" y="20432"/>
                    <a:pt x="65151" y="20646"/>
                    <a:pt x="65151" y="20861"/>
                  </a:cubicBezTo>
                  <a:lnTo>
                    <a:pt x="65128" y="21503"/>
                  </a:lnTo>
                  <a:lnTo>
                    <a:pt x="65104" y="22337"/>
                  </a:lnTo>
                  <a:cubicBezTo>
                    <a:pt x="65080" y="23182"/>
                    <a:pt x="64949" y="24004"/>
                    <a:pt x="64723" y="24790"/>
                  </a:cubicBezTo>
                  <a:cubicBezTo>
                    <a:pt x="64282" y="26373"/>
                    <a:pt x="63461" y="27826"/>
                    <a:pt x="62377" y="29040"/>
                  </a:cubicBezTo>
                  <a:cubicBezTo>
                    <a:pt x="61294" y="30231"/>
                    <a:pt x="59948" y="31183"/>
                    <a:pt x="58496" y="31767"/>
                  </a:cubicBezTo>
                  <a:cubicBezTo>
                    <a:pt x="57204" y="32296"/>
                    <a:pt x="55837" y="32552"/>
                    <a:pt x="54461" y="32552"/>
                  </a:cubicBezTo>
                  <a:cubicBezTo>
                    <a:pt x="54290" y="32552"/>
                    <a:pt x="54119" y="32548"/>
                    <a:pt x="53948" y="32541"/>
                  </a:cubicBezTo>
                  <a:cubicBezTo>
                    <a:pt x="52412" y="32469"/>
                    <a:pt x="50947" y="32064"/>
                    <a:pt x="49626" y="31386"/>
                  </a:cubicBezTo>
                  <a:cubicBezTo>
                    <a:pt x="48316" y="30719"/>
                    <a:pt x="47161" y="29778"/>
                    <a:pt x="46244" y="28671"/>
                  </a:cubicBezTo>
                  <a:cubicBezTo>
                    <a:pt x="45339" y="27564"/>
                    <a:pt x="44673" y="26302"/>
                    <a:pt x="44280" y="25004"/>
                  </a:cubicBezTo>
                  <a:cubicBezTo>
                    <a:pt x="44077" y="24349"/>
                    <a:pt x="43946" y="23682"/>
                    <a:pt x="43875" y="23016"/>
                  </a:cubicBezTo>
                  <a:cubicBezTo>
                    <a:pt x="43863" y="22837"/>
                    <a:pt x="43851" y="22670"/>
                    <a:pt x="43839" y="22504"/>
                  </a:cubicBezTo>
                  <a:cubicBezTo>
                    <a:pt x="43827" y="22337"/>
                    <a:pt x="43827" y="22170"/>
                    <a:pt x="43827" y="22004"/>
                  </a:cubicBezTo>
                  <a:cubicBezTo>
                    <a:pt x="43815" y="21694"/>
                    <a:pt x="43804" y="21396"/>
                    <a:pt x="43804" y="21087"/>
                  </a:cubicBezTo>
                  <a:cubicBezTo>
                    <a:pt x="43792" y="20753"/>
                    <a:pt x="43768" y="20420"/>
                    <a:pt x="43744" y="20075"/>
                  </a:cubicBezTo>
                  <a:cubicBezTo>
                    <a:pt x="43518" y="17384"/>
                    <a:pt x="42803" y="14788"/>
                    <a:pt x="41684" y="12467"/>
                  </a:cubicBezTo>
                  <a:cubicBezTo>
                    <a:pt x="40565" y="10145"/>
                    <a:pt x="39077" y="8097"/>
                    <a:pt x="37362" y="6371"/>
                  </a:cubicBezTo>
                  <a:cubicBezTo>
                    <a:pt x="35624" y="4656"/>
                    <a:pt x="33671" y="3275"/>
                    <a:pt x="31612" y="2263"/>
                  </a:cubicBezTo>
                  <a:cubicBezTo>
                    <a:pt x="30588" y="1763"/>
                    <a:pt x="29528" y="1334"/>
                    <a:pt x="28468" y="1001"/>
                  </a:cubicBezTo>
                  <a:cubicBezTo>
                    <a:pt x="27409" y="668"/>
                    <a:pt x="26337" y="429"/>
                    <a:pt x="25277" y="263"/>
                  </a:cubicBezTo>
                  <a:cubicBezTo>
                    <a:pt x="24120" y="87"/>
                    <a:pt x="22981" y="0"/>
                    <a:pt x="21863"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p18">
              <a:extLst>
                <a:ext uri="{FF2B5EF4-FFF2-40B4-BE49-F238E27FC236}">
                  <a16:creationId xmlns:a16="http://schemas.microsoft.com/office/drawing/2014/main" id="{57897510-416B-6D62-A683-CA3FA38D4CBF}"/>
                </a:ext>
              </a:extLst>
            </p:cNvPr>
            <p:cNvSpPr/>
            <p:nvPr/>
          </p:nvSpPr>
          <p:spPr>
            <a:xfrm>
              <a:off x="1711346" y="2280645"/>
              <a:ext cx="5714451" cy="863405"/>
            </a:xfrm>
            <a:custGeom>
              <a:avLst/>
              <a:gdLst/>
              <a:ahLst/>
              <a:cxnLst/>
              <a:rect l="l" t="t" r="r" b="b"/>
              <a:pathLst>
                <a:path w="218338" h="32989" extrusionOk="0">
                  <a:moveTo>
                    <a:pt x="76602" y="1"/>
                  </a:moveTo>
                  <a:cubicBezTo>
                    <a:pt x="75021" y="1"/>
                    <a:pt x="73464" y="328"/>
                    <a:pt x="72045" y="948"/>
                  </a:cubicBezTo>
                  <a:cubicBezTo>
                    <a:pt x="70319" y="1687"/>
                    <a:pt x="68795" y="2865"/>
                    <a:pt x="67640" y="4318"/>
                  </a:cubicBezTo>
                  <a:cubicBezTo>
                    <a:pt x="66473" y="5759"/>
                    <a:pt x="65687" y="7473"/>
                    <a:pt x="65330" y="9247"/>
                  </a:cubicBezTo>
                  <a:cubicBezTo>
                    <a:pt x="65259" y="9699"/>
                    <a:pt x="65187" y="10152"/>
                    <a:pt x="65151" y="10604"/>
                  </a:cubicBezTo>
                  <a:cubicBezTo>
                    <a:pt x="65151" y="10711"/>
                    <a:pt x="65139" y="10831"/>
                    <a:pt x="65128" y="10938"/>
                  </a:cubicBezTo>
                  <a:lnTo>
                    <a:pt x="65128" y="11283"/>
                  </a:lnTo>
                  <a:cubicBezTo>
                    <a:pt x="65116" y="11628"/>
                    <a:pt x="65104" y="11985"/>
                    <a:pt x="65092" y="12343"/>
                  </a:cubicBezTo>
                  <a:cubicBezTo>
                    <a:pt x="65032" y="13986"/>
                    <a:pt x="64770" y="15617"/>
                    <a:pt x="64330" y="17188"/>
                  </a:cubicBezTo>
                  <a:cubicBezTo>
                    <a:pt x="63449" y="20344"/>
                    <a:pt x="61818" y="23237"/>
                    <a:pt x="59686" y="25606"/>
                  </a:cubicBezTo>
                  <a:cubicBezTo>
                    <a:pt x="57555" y="27964"/>
                    <a:pt x="54912" y="29821"/>
                    <a:pt x="52019" y="30988"/>
                  </a:cubicBezTo>
                  <a:cubicBezTo>
                    <a:pt x="49456" y="32047"/>
                    <a:pt x="46715" y="32559"/>
                    <a:pt x="44029" y="32559"/>
                  </a:cubicBezTo>
                  <a:cubicBezTo>
                    <a:pt x="43695" y="32559"/>
                    <a:pt x="43362" y="32551"/>
                    <a:pt x="43030" y="32536"/>
                  </a:cubicBezTo>
                  <a:cubicBezTo>
                    <a:pt x="40017" y="32393"/>
                    <a:pt x="37065" y="31583"/>
                    <a:pt x="34469" y="30250"/>
                  </a:cubicBezTo>
                  <a:cubicBezTo>
                    <a:pt x="31862" y="28916"/>
                    <a:pt x="29587" y="27071"/>
                    <a:pt x="27790" y="24892"/>
                  </a:cubicBezTo>
                  <a:cubicBezTo>
                    <a:pt x="26004" y="22713"/>
                    <a:pt x="24682" y="20213"/>
                    <a:pt x="23896" y="17605"/>
                  </a:cubicBezTo>
                  <a:cubicBezTo>
                    <a:pt x="23503" y="16307"/>
                    <a:pt x="23229" y="14986"/>
                    <a:pt x="23099" y="13664"/>
                  </a:cubicBezTo>
                  <a:cubicBezTo>
                    <a:pt x="23075" y="13331"/>
                    <a:pt x="23051" y="12997"/>
                    <a:pt x="23027" y="12676"/>
                  </a:cubicBezTo>
                  <a:cubicBezTo>
                    <a:pt x="23003" y="12343"/>
                    <a:pt x="23003" y="12021"/>
                    <a:pt x="22991" y="11688"/>
                  </a:cubicBezTo>
                  <a:cubicBezTo>
                    <a:pt x="22991" y="11485"/>
                    <a:pt x="22979" y="11271"/>
                    <a:pt x="22979" y="11057"/>
                  </a:cubicBezTo>
                  <a:cubicBezTo>
                    <a:pt x="22979" y="10878"/>
                    <a:pt x="22956" y="10711"/>
                    <a:pt x="22944" y="10533"/>
                  </a:cubicBezTo>
                  <a:cubicBezTo>
                    <a:pt x="22825" y="9116"/>
                    <a:pt x="22456" y="7771"/>
                    <a:pt x="21872" y="6544"/>
                  </a:cubicBezTo>
                  <a:cubicBezTo>
                    <a:pt x="21289" y="5330"/>
                    <a:pt x="20503" y="4258"/>
                    <a:pt x="19598" y="3342"/>
                  </a:cubicBezTo>
                  <a:cubicBezTo>
                    <a:pt x="18681" y="2449"/>
                    <a:pt x="17657" y="1722"/>
                    <a:pt x="16574" y="1187"/>
                  </a:cubicBezTo>
                  <a:cubicBezTo>
                    <a:pt x="14931" y="365"/>
                    <a:pt x="13177" y="6"/>
                    <a:pt x="11515" y="6"/>
                  </a:cubicBezTo>
                  <a:cubicBezTo>
                    <a:pt x="11008" y="6"/>
                    <a:pt x="10509" y="39"/>
                    <a:pt x="10025" y="103"/>
                  </a:cubicBezTo>
                  <a:cubicBezTo>
                    <a:pt x="7954" y="353"/>
                    <a:pt x="6156" y="1163"/>
                    <a:pt x="4763" y="2175"/>
                  </a:cubicBezTo>
                  <a:cubicBezTo>
                    <a:pt x="3358" y="3187"/>
                    <a:pt x="2346" y="4413"/>
                    <a:pt x="1655" y="5556"/>
                  </a:cubicBezTo>
                  <a:cubicBezTo>
                    <a:pt x="965" y="6711"/>
                    <a:pt x="572" y="7794"/>
                    <a:pt x="346" y="8687"/>
                  </a:cubicBezTo>
                  <a:cubicBezTo>
                    <a:pt x="131" y="9580"/>
                    <a:pt x="48" y="10283"/>
                    <a:pt x="24" y="10771"/>
                  </a:cubicBezTo>
                  <a:cubicBezTo>
                    <a:pt x="0" y="11009"/>
                    <a:pt x="12" y="11188"/>
                    <a:pt x="0" y="11307"/>
                  </a:cubicBezTo>
                  <a:cubicBezTo>
                    <a:pt x="0" y="11438"/>
                    <a:pt x="0" y="11497"/>
                    <a:pt x="0" y="11497"/>
                  </a:cubicBezTo>
                  <a:lnTo>
                    <a:pt x="429" y="11497"/>
                  </a:lnTo>
                  <a:cubicBezTo>
                    <a:pt x="429" y="11497"/>
                    <a:pt x="429" y="11438"/>
                    <a:pt x="429" y="11319"/>
                  </a:cubicBezTo>
                  <a:cubicBezTo>
                    <a:pt x="441" y="11200"/>
                    <a:pt x="429" y="11021"/>
                    <a:pt x="453" y="10795"/>
                  </a:cubicBezTo>
                  <a:cubicBezTo>
                    <a:pt x="477" y="10330"/>
                    <a:pt x="548" y="9652"/>
                    <a:pt x="762" y="8783"/>
                  </a:cubicBezTo>
                  <a:cubicBezTo>
                    <a:pt x="977" y="7925"/>
                    <a:pt x="1346" y="6890"/>
                    <a:pt x="2013" y="5770"/>
                  </a:cubicBezTo>
                  <a:cubicBezTo>
                    <a:pt x="2691" y="4675"/>
                    <a:pt x="3656" y="3496"/>
                    <a:pt x="5013" y="2520"/>
                  </a:cubicBezTo>
                  <a:cubicBezTo>
                    <a:pt x="6358" y="1544"/>
                    <a:pt x="8085" y="770"/>
                    <a:pt x="10073" y="520"/>
                  </a:cubicBezTo>
                  <a:cubicBezTo>
                    <a:pt x="10526" y="460"/>
                    <a:pt x="10996" y="430"/>
                    <a:pt x="11476" y="430"/>
                  </a:cubicBezTo>
                  <a:cubicBezTo>
                    <a:pt x="12044" y="430"/>
                    <a:pt x="12624" y="472"/>
                    <a:pt x="13204" y="555"/>
                  </a:cubicBezTo>
                  <a:cubicBezTo>
                    <a:pt x="13740" y="651"/>
                    <a:pt x="14276" y="770"/>
                    <a:pt x="14812" y="936"/>
                  </a:cubicBezTo>
                  <a:cubicBezTo>
                    <a:pt x="15336" y="1103"/>
                    <a:pt x="15871" y="1317"/>
                    <a:pt x="16383" y="1568"/>
                  </a:cubicBezTo>
                  <a:cubicBezTo>
                    <a:pt x="17431" y="2079"/>
                    <a:pt x="18419" y="2782"/>
                    <a:pt x="19300" y="3651"/>
                  </a:cubicBezTo>
                  <a:cubicBezTo>
                    <a:pt x="20170" y="4520"/>
                    <a:pt x="20920" y="5568"/>
                    <a:pt x="21491" y="6735"/>
                  </a:cubicBezTo>
                  <a:cubicBezTo>
                    <a:pt x="22051" y="7902"/>
                    <a:pt x="22408" y="9199"/>
                    <a:pt x="22515" y="10569"/>
                  </a:cubicBezTo>
                  <a:cubicBezTo>
                    <a:pt x="22527" y="10735"/>
                    <a:pt x="22551" y="10902"/>
                    <a:pt x="22551" y="11081"/>
                  </a:cubicBezTo>
                  <a:cubicBezTo>
                    <a:pt x="22551" y="11283"/>
                    <a:pt x="22563" y="11485"/>
                    <a:pt x="22563" y="11688"/>
                  </a:cubicBezTo>
                  <a:cubicBezTo>
                    <a:pt x="22575" y="12021"/>
                    <a:pt x="22575" y="12366"/>
                    <a:pt x="22598" y="12700"/>
                  </a:cubicBezTo>
                  <a:cubicBezTo>
                    <a:pt x="22622" y="13033"/>
                    <a:pt x="22646" y="13367"/>
                    <a:pt x="22670" y="13700"/>
                  </a:cubicBezTo>
                  <a:cubicBezTo>
                    <a:pt x="22813" y="15057"/>
                    <a:pt x="23087" y="16403"/>
                    <a:pt x="23480" y="17736"/>
                  </a:cubicBezTo>
                  <a:cubicBezTo>
                    <a:pt x="24289" y="20391"/>
                    <a:pt x="25635" y="22939"/>
                    <a:pt x="27468" y="25166"/>
                  </a:cubicBezTo>
                  <a:cubicBezTo>
                    <a:pt x="29290" y="27380"/>
                    <a:pt x="31611" y="29273"/>
                    <a:pt x="34267" y="30631"/>
                  </a:cubicBezTo>
                  <a:cubicBezTo>
                    <a:pt x="36934" y="32000"/>
                    <a:pt x="39934" y="32821"/>
                    <a:pt x="43006" y="32964"/>
                  </a:cubicBezTo>
                  <a:cubicBezTo>
                    <a:pt x="43339" y="32980"/>
                    <a:pt x="43673" y="32988"/>
                    <a:pt x="44008" y="32988"/>
                  </a:cubicBezTo>
                  <a:cubicBezTo>
                    <a:pt x="46754" y="32988"/>
                    <a:pt x="49564" y="32464"/>
                    <a:pt x="52185" y="31393"/>
                  </a:cubicBezTo>
                  <a:cubicBezTo>
                    <a:pt x="55126" y="30190"/>
                    <a:pt x="57829" y="28297"/>
                    <a:pt x="60008" y="25892"/>
                  </a:cubicBezTo>
                  <a:cubicBezTo>
                    <a:pt x="62187" y="23475"/>
                    <a:pt x="63842" y="20534"/>
                    <a:pt x="64735" y="17308"/>
                  </a:cubicBezTo>
                  <a:cubicBezTo>
                    <a:pt x="65187" y="15700"/>
                    <a:pt x="65461" y="14033"/>
                    <a:pt x="65520" y="12355"/>
                  </a:cubicBezTo>
                  <a:cubicBezTo>
                    <a:pt x="65532" y="11997"/>
                    <a:pt x="65544" y="11640"/>
                    <a:pt x="65544" y="11283"/>
                  </a:cubicBezTo>
                  <a:lnTo>
                    <a:pt x="65556" y="10962"/>
                  </a:lnTo>
                  <a:cubicBezTo>
                    <a:pt x="65556" y="10854"/>
                    <a:pt x="65568" y="10747"/>
                    <a:pt x="65580" y="10628"/>
                  </a:cubicBezTo>
                  <a:cubicBezTo>
                    <a:pt x="65604" y="10200"/>
                    <a:pt x="65675" y="9759"/>
                    <a:pt x="65759" y="9330"/>
                  </a:cubicBezTo>
                  <a:cubicBezTo>
                    <a:pt x="66092" y="7628"/>
                    <a:pt x="66842" y="5973"/>
                    <a:pt x="67973" y="4580"/>
                  </a:cubicBezTo>
                  <a:cubicBezTo>
                    <a:pt x="69080" y="3187"/>
                    <a:pt x="70557" y="2056"/>
                    <a:pt x="72212" y="1341"/>
                  </a:cubicBezTo>
                  <a:cubicBezTo>
                    <a:pt x="73582" y="740"/>
                    <a:pt x="75084" y="432"/>
                    <a:pt x="76607" y="432"/>
                  </a:cubicBezTo>
                  <a:cubicBezTo>
                    <a:pt x="76923" y="432"/>
                    <a:pt x="77241" y="446"/>
                    <a:pt x="77558" y="472"/>
                  </a:cubicBezTo>
                  <a:cubicBezTo>
                    <a:pt x="79391" y="615"/>
                    <a:pt x="81177" y="1246"/>
                    <a:pt x="82725" y="2270"/>
                  </a:cubicBezTo>
                  <a:cubicBezTo>
                    <a:pt x="83499" y="2782"/>
                    <a:pt x="84201" y="3401"/>
                    <a:pt x="84832" y="4092"/>
                  </a:cubicBezTo>
                  <a:cubicBezTo>
                    <a:pt x="85452" y="4794"/>
                    <a:pt x="85999" y="5556"/>
                    <a:pt x="86428" y="6390"/>
                  </a:cubicBezTo>
                  <a:lnTo>
                    <a:pt x="86595" y="6699"/>
                  </a:lnTo>
                  <a:lnTo>
                    <a:pt x="86737" y="7021"/>
                  </a:lnTo>
                  <a:cubicBezTo>
                    <a:pt x="86833" y="7223"/>
                    <a:pt x="86904" y="7449"/>
                    <a:pt x="86999" y="7664"/>
                  </a:cubicBezTo>
                  <a:cubicBezTo>
                    <a:pt x="87154" y="8104"/>
                    <a:pt x="87297" y="8556"/>
                    <a:pt x="87392" y="9009"/>
                  </a:cubicBezTo>
                  <a:cubicBezTo>
                    <a:pt x="87511" y="9461"/>
                    <a:pt x="87571" y="9938"/>
                    <a:pt x="87618" y="10402"/>
                  </a:cubicBezTo>
                  <a:cubicBezTo>
                    <a:pt x="87630" y="10640"/>
                    <a:pt x="87666" y="10866"/>
                    <a:pt x="87666" y="11104"/>
                  </a:cubicBezTo>
                  <a:lnTo>
                    <a:pt x="87690" y="12116"/>
                  </a:lnTo>
                  <a:cubicBezTo>
                    <a:pt x="87773" y="15772"/>
                    <a:pt x="88857" y="19427"/>
                    <a:pt x="90750" y="22570"/>
                  </a:cubicBezTo>
                  <a:cubicBezTo>
                    <a:pt x="92655" y="25713"/>
                    <a:pt x="95358" y="28380"/>
                    <a:pt x="98572" y="30190"/>
                  </a:cubicBezTo>
                  <a:cubicBezTo>
                    <a:pt x="100180" y="31107"/>
                    <a:pt x="101906" y="31797"/>
                    <a:pt x="103692" y="32286"/>
                  </a:cubicBezTo>
                  <a:cubicBezTo>
                    <a:pt x="105478" y="32750"/>
                    <a:pt x="107335" y="32976"/>
                    <a:pt x="109169" y="32988"/>
                  </a:cubicBezTo>
                  <a:cubicBezTo>
                    <a:pt x="111002" y="32976"/>
                    <a:pt x="112860" y="32750"/>
                    <a:pt x="114646" y="32286"/>
                  </a:cubicBezTo>
                  <a:cubicBezTo>
                    <a:pt x="116432" y="31797"/>
                    <a:pt x="118158" y="31107"/>
                    <a:pt x="119765" y="30190"/>
                  </a:cubicBezTo>
                  <a:cubicBezTo>
                    <a:pt x="122980" y="28380"/>
                    <a:pt x="125683" y="25713"/>
                    <a:pt x="127588" y="22570"/>
                  </a:cubicBezTo>
                  <a:cubicBezTo>
                    <a:pt x="129481" y="19427"/>
                    <a:pt x="130552" y="15772"/>
                    <a:pt x="130648" y="12116"/>
                  </a:cubicBezTo>
                  <a:lnTo>
                    <a:pt x="130671" y="11104"/>
                  </a:lnTo>
                  <a:cubicBezTo>
                    <a:pt x="130671" y="10866"/>
                    <a:pt x="130707" y="10640"/>
                    <a:pt x="130719" y="10402"/>
                  </a:cubicBezTo>
                  <a:cubicBezTo>
                    <a:pt x="130767" y="9938"/>
                    <a:pt x="130826" y="9461"/>
                    <a:pt x="130945" y="9009"/>
                  </a:cubicBezTo>
                  <a:cubicBezTo>
                    <a:pt x="131041" y="8556"/>
                    <a:pt x="131183" y="8104"/>
                    <a:pt x="131338" y="7664"/>
                  </a:cubicBezTo>
                  <a:cubicBezTo>
                    <a:pt x="131433" y="7449"/>
                    <a:pt x="131505" y="7223"/>
                    <a:pt x="131600" y="7021"/>
                  </a:cubicBezTo>
                  <a:lnTo>
                    <a:pt x="131743" y="6699"/>
                  </a:lnTo>
                  <a:lnTo>
                    <a:pt x="131910" y="6390"/>
                  </a:lnTo>
                  <a:cubicBezTo>
                    <a:pt x="132338" y="5556"/>
                    <a:pt x="132886" y="4794"/>
                    <a:pt x="133505" y="4092"/>
                  </a:cubicBezTo>
                  <a:cubicBezTo>
                    <a:pt x="134136" y="3401"/>
                    <a:pt x="134839" y="2782"/>
                    <a:pt x="135613" y="2270"/>
                  </a:cubicBezTo>
                  <a:cubicBezTo>
                    <a:pt x="137160" y="1246"/>
                    <a:pt x="138946" y="615"/>
                    <a:pt x="140780" y="472"/>
                  </a:cubicBezTo>
                  <a:cubicBezTo>
                    <a:pt x="141097" y="446"/>
                    <a:pt x="141414" y="432"/>
                    <a:pt x="141730" y="432"/>
                  </a:cubicBezTo>
                  <a:cubicBezTo>
                    <a:pt x="143254" y="432"/>
                    <a:pt x="144755" y="740"/>
                    <a:pt x="146126" y="1341"/>
                  </a:cubicBezTo>
                  <a:cubicBezTo>
                    <a:pt x="147781" y="2056"/>
                    <a:pt x="149257" y="3187"/>
                    <a:pt x="150364" y="4580"/>
                  </a:cubicBezTo>
                  <a:cubicBezTo>
                    <a:pt x="151496" y="5973"/>
                    <a:pt x="152246" y="7628"/>
                    <a:pt x="152579" y="9330"/>
                  </a:cubicBezTo>
                  <a:cubicBezTo>
                    <a:pt x="152662" y="9759"/>
                    <a:pt x="152734" y="10200"/>
                    <a:pt x="152758" y="10628"/>
                  </a:cubicBezTo>
                  <a:cubicBezTo>
                    <a:pt x="152769" y="10747"/>
                    <a:pt x="152781" y="10854"/>
                    <a:pt x="152781" y="10962"/>
                  </a:cubicBezTo>
                  <a:lnTo>
                    <a:pt x="152793" y="11283"/>
                  </a:lnTo>
                  <a:cubicBezTo>
                    <a:pt x="152793" y="11640"/>
                    <a:pt x="152805" y="11997"/>
                    <a:pt x="152817" y="12355"/>
                  </a:cubicBezTo>
                  <a:cubicBezTo>
                    <a:pt x="152877" y="14033"/>
                    <a:pt x="153150" y="15700"/>
                    <a:pt x="153603" y="17308"/>
                  </a:cubicBezTo>
                  <a:cubicBezTo>
                    <a:pt x="154496" y="20534"/>
                    <a:pt x="156151" y="23475"/>
                    <a:pt x="158330" y="25892"/>
                  </a:cubicBezTo>
                  <a:cubicBezTo>
                    <a:pt x="160509" y="28297"/>
                    <a:pt x="163211" y="30190"/>
                    <a:pt x="166152" y="31393"/>
                  </a:cubicBezTo>
                  <a:cubicBezTo>
                    <a:pt x="168773" y="32464"/>
                    <a:pt x="171583" y="32988"/>
                    <a:pt x="174330" y="32988"/>
                  </a:cubicBezTo>
                  <a:cubicBezTo>
                    <a:pt x="174665" y="32988"/>
                    <a:pt x="174999" y="32980"/>
                    <a:pt x="175332" y="32964"/>
                  </a:cubicBezTo>
                  <a:cubicBezTo>
                    <a:pt x="178404" y="32821"/>
                    <a:pt x="181404" y="32000"/>
                    <a:pt x="184071" y="30631"/>
                  </a:cubicBezTo>
                  <a:cubicBezTo>
                    <a:pt x="186726" y="29273"/>
                    <a:pt x="189048" y="27380"/>
                    <a:pt x="190869" y="25166"/>
                  </a:cubicBezTo>
                  <a:cubicBezTo>
                    <a:pt x="192703" y="22939"/>
                    <a:pt x="194048" y="20391"/>
                    <a:pt x="194858" y="17736"/>
                  </a:cubicBezTo>
                  <a:cubicBezTo>
                    <a:pt x="195251" y="16403"/>
                    <a:pt x="195525" y="15057"/>
                    <a:pt x="195668" y="13700"/>
                  </a:cubicBezTo>
                  <a:cubicBezTo>
                    <a:pt x="195692" y="13367"/>
                    <a:pt x="195715" y="13033"/>
                    <a:pt x="195739" y="12700"/>
                  </a:cubicBezTo>
                  <a:cubicBezTo>
                    <a:pt x="195763" y="12366"/>
                    <a:pt x="195763" y="12021"/>
                    <a:pt x="195775" y="11688"/>
                  </a:cubicBezTo>
                  <a:cubicBezTo>
                    <a:pt x="195775" y="11485"/>
                    <a:pt x="195787" y="11283"/>
                    <a:pt x="195787" y="11081"/>
                  </a:cubicBezTo>
                  <a:cubicBezTo>
                    <a:pt x="195787" y="10902"/>
                    <a:pt x="195811" y="10735"/>
                    <a:pt x="195822" y="10569"/>
                  </a:cubicBezTo>
                  <a:cubicBezTo>
                    <a:pt x="195930" y="9199"/>
                    <a:pt x="196287" y="7902"/>
                    <a:pt x="196846" y="6735"/>
                  </a:cubicBezTo>
                  <a:cubicBezTo>
                    <a:pt x="197418" y="5568"/>
                    <a:pt x="198168" y="4520"/>
                    <a:pt x="199037" y="3651"/>
                  </a:cubicBezTo>
                  <a:cubicBezTo>
                    <a:pt x="199918" y="2782"/>
                    <a:pt x="200906" y="2079"/>
                    <a:pt x="201954" y="1568"/>
                  </a:cubicBezTo>
                  <a:cubicBezTo>
                    <a:pt x="202466" y="1317"/>
                    <a:pt x="203002" y="1103"/>
                    <a:pt x="203526" y="936"/>
                  </a:cubicBezTo>
                  <a:cubicBezTo>
                    <a:pt x="204062" y="770"/>
                    <a:pt x="204597" y="651"/>
                    <a:pt x="205133" y="555"/>
                  </a:cubicBezTo>
                  <a:cubicBezTo>
                    <a:pt x="205714" y="472"/>
                    <a:pt x="206294" y="430"/>
                    <a:pt x="206861" y="430"/>
                  </a:cubicBezTo>
                  <a:cubicBezTo>
                    <a:pt x="207341" y="430"/>
                    <a:pt x="207812" y="460"/>
                    <a:pt x="208265" y="520"/>
                  </a:cubicBezTo>
                  <a:cubicBezTo>
                    <a:pt x="210253" y="770"/>
                    <a:pt x="211979" y="1544"/>
                    <a:pt x="213325" y="2520"/>
                  </a:cubicBezTo>
                  <a:cubicBezTo>
                    <a:pt x="214682" y="3496"/>
                    <a:pt x="215646" y="4675"/>
                    <a:pt x="216325" y="5770"/>
                  </a:cubicBezTo>
                  <a:cubicBezTo>
                    <a:pt x="216992" y="6890"/>
                    <a:pt x="217361" y="7925"/>
                    <a:pt x="217575" y="8783"/>
                  </a:cubicBezTo>
                  <a:cubicBezTo>
                    <a:pt x="217790" y="9652"/>
                    <a:pt x="217861" y="10330"/>
                    <a:pt x="217885" y="10795"/>
                  </a:cubicBezTo>
                  <a:cubicBezTo>
                    <a:pt x="217909" y="11021"/>
                    <a:pt x="217897" y="11200"/>
                    <a:pt x="217909" y="11319"/>
                  </a:cubicBezTo>
                  <a:cubicBezTo>
                    <a:pt x="217909" y="11438"/>
                    <a:pt x="217909" y="11497"/>
                    <a:pt x="217909" y="11497"/>
                  </a:cubicBezTo>
                  <a:lnTo>
                    <a:pt x="218337" y="11497"/>
                  </a:lnTo>
                  <a:cubicBezTo>
                    <a:pt x="218337" y="11497"/>
                    <a:pt x="218337" y="11438"/>
                    <a:pt x="218337" y="11307"/>
                  </a:cubicBezTo>
                  <a:cubicBezTo>
                    <a:pt x="218325" y="11188"/>
                    <a:pt x="218337" y="11009"/>
                    <a:pt x="218313" y="10771"/>
                  </a:cubicBezTo>
                  <a:cubicBezTo>
                    <a:pt x="218290" y="10283"/>
                    <a:pt x="218206" y="9580"/>
                    <a:pt x="217992" y="8676"/>
                  </a:cubicBezTo>
                  <a:cubicBezTo>
                    <a:pt x="217766" y="7783"/>
                    <a:pt x="217373" y="6711"/>
                    <a:pt x="216682" y="5556"/>
                  </a:cubicBezTo>
                  <a:cubicBezTo>
                    <a:pt x="215992" y="4413"/>
                    <a:pt x="214980" y="3187"/>
                    <a:pt x="213575" y="2175"/>
                  </a:cubicBezTo>
                  <a:cubicBezTo>
                    <a:pt x="212182" y="1163"/>
                    <a:pt x="210384" y="353"/>
                    <a:pt x="208312" y="103"/>
                  </a:cubicBezTo>
                  <a:cubicBezTo>
                    <a:pt x="207828" y="39"/>
                    <a:pt x="207330" y="6"/>
                    <a:pt x="206823" y="6"/>
                  </a:cubicBezTo>
                  <a:cubicBezTo>
                    <a:pt x="205160" y="6"/>
                    <a:pt x="203406" y="365"/>
                    <a:pt x="201764" y="1187"/>
                  </a:cubicBezTo>
                  <a:cubicBezTo>
                    <a:pt x="200680" y="1722"/>
                    <a:pt x="199656" y="2449"/>
                    <a:pt x="198740" y="3342"/>
                  </a:cubicBezTo>
                  <a:cubicBezTo>
                    <a:pt x="197835" y="4258"/>
                    <a:pt x="197049" y="5330"/>
                    <a:pt x="196465" y="6544"/>
                  </a:cubicBezTo>
                  <a:cubicBezTo>
                    <a:pt x="195882" y="7771"/>
                    <a:pt x="195513" y="9116"/>
                    <a:pt x="195394" y="10533"/>
                  </a:cubicBezTo>
                  <a:cubicBezTo>
                    <a:pt x="195382" y="10711"/>
                    <a:pt x="195358" y="10878"/>
                    <a:pt x="195358" y="11057"/>
                  </a:cubicBezTo>
                  <a:cubicBezTo>
                    <a:pt x="195358" y="11271"/>
                    <a:pt x="195358" y="11473"/>
                    <a:pt x="195346" y="11688"/>
                  </a:cubicBezTo>
                  <a:cubicBezTo>
                    <a:pt x="195334" y="12021"/>
                    <a:pt x="195334" y="12343"/>
                    <a:pt x="195322" y="12676"/>
                  </a:cubicBezTo>
                  <a:cubicBezTo>
                    <a:pt x="195287" y="12997"/>
                    <a:pt x="195263" y="13331"/>
                    <a:pt x="195239" y="13664"/>
                  </a:cubicBezTo>
                  <a:cubicBezTo>
                    <a:pt x="195108" y="14986"/>
                    <a:pt x="194846" y="16307"/>
                    <a:pt x="194441" y="17605"/>
                  </a:cubicBezTo>
                  <a:cubicBezTo>
                    <a:pt x="193656" y="20213"/>
                    <a:pt x="192334" y="22713"/>
                    <a:pt x="190548" y="24892"/>
                  </a:cubicBezTo>
                  <a:cubicBezTo>
                    <a:pt x="188750" y="27059"/>
                    <a:pt x="186476" y="28916"/>
                    <a:pt x="183869" y="30250"/>
                  </a:cubicBezTo>
                  <a:cubicBezTo>
                    <a:pt x="181273" y="31583"/>
                    <a:pt x="178320" y="32393"/>
                    <a:pt x="175308" y="32536"/>
                  </a:cubicBezTo>
                  <a:cubicBezTo>
                    <a:pt x="174976" y="32551"/>
                    <a:pt x="174643" y="32559"/>
                    <a:pt x="174308" y="32559"/>
                  </a:cubicBezTo>
                  <a:cubicBezTo>
                    <a:pt x="171623" y="32559"/>
                    <a:pt x="168881" y="32047"/>
                    <a:pt x="166319" y="30988"/>
                  </a:cubicBezTo>
                  <a:cubicBezTo>
                    <a:pt x="163426" y="29821"/>
                    <a:pt x="160782" y="27964"/>
                    <a:pt x="158651" y="25606"/>
                  </a:cubicBezTo>
                  <a:cubicBezTo>
                    <a:pt x="156520" y="23237"/>
                    <a:pt x="154889" y="20344"/>
                    <a:pt x="154008" y="17188"/>
                  </a:cubicBezTo>
                  <a:cubicBezTo>
                    <a:pt x="153567" y="15617"/>
                    <a:pt x="153305" y="13986"/>
                    <a:pt x="153246" y="12343"/>
                  </a:cubicBezTo>
                  <a:cubicBezTo>
                    <a:pt x="153234" y="11985"/>
                    <a:pt x="153222" y="11628"/>
                    <a:pt x="153210" y="11283"/>
                  </a:cubicBezTo>
                  <a:lnTo>
                    <a:pt x="153210" y="10938"/>
                  </a:lnTo>
                  <a:cubicBezTo>
                    <a:pt x="153198" y="10831"/>
                    <a:pt x="153186" y="10711"/>
                    <a:pt x="153186" y="10604"/>
                  </a:cubicBezTo>
                  <a:cubicBezTo>
                    <a:pt x="153150" y="10152"/>
                    <a:pt x="153079" y="9699"/>
                    <a:pt x="153008" y="9247"/>
                  </a:cubicBezTo>
                  <a:cubicBezTo>
                    <a:pt x="152650" y="7473"/>
                    <a:pt x="151865" y="5759"/>
                    <a:pt x="150698" y="4318"/>
                  </a:cubicBezTo>
                  <a:cubicBezTo>
                    <a:pt x="149543" y="2865"/>
                    <a:pt x="148019" y="1687"/>
                    <a:pt x="146292" y="948"/>
                  </a:cubicBezTo>
                  <a:cubicBezTo>
                    <a:pt x="144874" y="328"/>
                    <a:pt x="143317" y="1"/>
                    <a:pt x="141735" y="1"/>
                  </a:cubicBezTo>
                  <a:cubicBezTo>
                    <a:pt x="141406" y="1"/>
                    <a:pt x="141075" y="15"/>
                    <a:pt x="140744" y="44"/>
                  </a:cubicBezTo>
                  <a:cubicBezTo>
                    <a:pt x="138839" y="198"/>
                    <a:pt x="136994" y="853"/>
                    <a:pt x="135374" y="1913"/>
                  </a:cubicBezTo>
                  <a:cubicBezTo>
                    <a:pt x="134577" y="2449"/>
                    <a:pt x="133839" y="3092"/>
                    <a:pt x="133184" y="3806"/>
                  </a:cubicBezTo>
                  <a:cubicBezTo>
                    <a:pt x="132541" y="4532"/>
                    <a:pt x="131969" y="5330"/>
                    <a:pt x="131529" y="6187"/>
                  </a:cubicBezTo>
                  <a:lnTo>
                    <a:pt x="131362" y="6509"/>
                  </a:lnTo>
                  <a:lnTo>
                    <a:pt x="131219" y="6842"/>
                  </a:lnTo>
                  <a:cubicBezTo>
                    <a:pt x="131112" y="7068"/>
                    <a:pt x="131041" y="7294"/>
                    <a:pt x="130933" y="7521"/>
                  </a:cubicBezTo>
                  <a:cubicBezTo>
                    <a:pt x="130779" y="7973"/>
                    <a:pt x="130624" y="8437"/>
                    <a:pt x="130529" y="8914"/>
                  </a:cubicBezTo>
                  <a:cubicBezTo>
                    <a:pt x="130410" y="9390"/>
                    <a:pt x="130350" y="9878"/>
                    <a:pt x="130290" y="10354"/>
                  </a:cubicBezTo>
                  <a:cubicBezTo>
                    <a:pt x="130279" y="10604"/>
                    <a:pt x="130243" y="10842"/>
                    <a:pt x="130243" y="11092"/>
                  </a:cubicBezTo>
                  <a:lnTo>
                    <a:pt x="130219" y="12105"/>
                  </a:lnTo>
                  <a:cubicBezTo>
                    <a:pt x="130136" y="15676"/>
                    <a:pt x="129076" y="19260"/>
                    <a:pt x="127219" y="22356"/>
                  </a:cubicBezTo>
                  <a:cubicBezTo>
                    <a:pt x="125349" y="25439"/>
                    <a:pt x="122706" y="28047"/>
                    <a:pt x="119551" y="29821"/>
                  </a:cubicBezTo>
                  <a:cubicBezTo>
                    <a:pt x="117979" y="30726"/>
                    <a:pt x="116289" y="31393"/>
                    <a:pt x="114539" y="31869"/>
                  </a:cubicBezTo>
                  <a:cubicBezTo>
                    <a:pt x="112776" y="32321"/>
                    <a:pt x="110967" y="32548"/>
                    <a:pt x="109169" y="32559"/>
                  </a:cubicBezTo>
                  <a:cubicBezTo>
                    <a:pt x="107371" y="32548"/>
                    <a:pt x="105561" y="32321"/>
                    <a:pt x="103799" y="31869"/>
                  </a:cubicBezTo>
                  <a:cubicBezTo>
                    <a:pt x="102049" y="31393"/>
                    <a:pt x="100358" y="30726"/>
                    <a:pt x="98787" y="29821"/>
                  </a:cubicBezTo>
                  <a:cubicBezTo>
                    <a:pt x="95631" y="28047"/>
                    <a:pt x="92988" y="25439"/>
                    <a:pt x="91119" y="22356"/>
                  </a:cubicBezTo>
                  <a:cubicBezTo>
                    <a:pt x="89262" y="19272"/>
                    <a:pt x="88202" y="15688"/>
                    <a:pt x="88119" y="12105"/>
                  </a:cubicBezTo>
                  <a:lnTo>
                    <a:pt x="88095" y="11092"/>
                  </a:lnTo>
                  <a:cubicBezTo>
                    <a:pt x="88095" y="10842"/>
                    <a:pt x="88059" y="10604"/>
                    <a:pt x="88047" y="10354"/>
                  </a:cubicBezTo>
                  <a:cubicBezTo>
                    <a:pt x="87988" y="9878"/>
                    <a:pt x="87928" y="9390"/>
                    <a:pt x="87809" y="8914"/>
                  </a:cubicBezTo>
                  <a:cubicBezTo>
                    <a:pt x="87714" y="8437"/>
                    <a:pt x="87559" y="7973"/>
                    <a:pt x="87404" y="7521"/>
                  </a:cubicBezTo>
                  <a:cubicBezTo>
                    <a:pt x="87309" y="7294"/>
                    <a:pt x="87226" y="7068"/>
                    <a:pt x="87118" y="6842"/>
                  </a:cubicBezTo>
                  <a:lnTo>
                    <a:pt x="86976" y="6509"/>
                  </a:lnTo>
                  <a:lnTo>
                    <a:pt x="86809" y="6187"/>
                  </a:lnTo>
                  <a:cubicBezTo>
                    <a:pt x="86368" y="5330"/>
                    <a:pt x="85797" y="4532"/>
                    <a:pt x="85154" y="3806"/>
                  </a:cubicBezTo>
                  <a:cubicBezTo>
                    <a:pt x="84499" y="3092"/>
                    <a:pt x="83761" y="2449"/>
                    <a:pt x="82963" y="1913"/>
                  </a:cubicBezTo>
                  <a:cubicBezTo>
                    <a:pt x="81344" y="853"/>
                    <a:pt x="79498" y="198"/>
                    <a:pt x="77593" y="44"/>
                  </a:cubicBezTo>
                  <a:cubicBezTo>
                    <a:pt x="77263" y="15"/>
                    <a:pt x="76932" y="1"/>
                    <a:pt x="7660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p18">
              <a:extLst>
                <a:ext uri="{FF2B5EF4-FFF2-40B4-BE49-F238E27FC236}">
                  <a16:creationId xmlns:a16="http://schemas.microsoft.com/office/drawing/2014/main" id="{1D692E75-E8FB-7156-BD35-16B7C6CBA4A0}"/>
                </a:ext>
              </a:extLst>
            </p:cNvPr>
            <p:cNvSpPr/>
            <p:nvPr/>
          </p:nvSpPr>
          <p:spPr>
            <a:xfrm>
              <a:off x="1449594" y="2019154"/>
              <a:ext cx="6237954" cy="863195"/>
            </a:xfrm>
            <a:custGeom>
              <a:avLst/>
              <a:gdLst/>
              <a:ahLst/>
              <a:cxnLst/>
              <a:rect l="l" t="t" r="r" b="b"/>
              <a:pathLst>
                <a:path w="238340" h="32981" extrusionOk="0">
                  <a:moveTo>
                    <a:pt x="21497" y="1"/>
                  </a:moveTo>
                  <a:cubicBezTo>
                    <a:pt x="20566" y="1"/>
                    <a:pt x="19650" y="60"/>
                    <a:pt x="18752" y="176"/>
                  </a:cubicBezTo>
                  <a:cubicBezTo>
                    <a:pt x="16824" y="414"/>
                    <a:pt x="15002" y="926"/>
                    <a:pt x="13347" y="1593"/>
                  </a:cubicBezTo>
                  <a:cubicBezTo>
                    <a:pt x="11692" y="2272"/>
                    <a:pt x="10216" y="3129"/>
                    <a:pt x="8906" y="4070"/>
                  </a:cubicBezTo>
                  <a:cubicBezTo>
                    <a:pt x="6275" y="5963"/>
                    <a:pt x="4405" y="8225"/>
                    <a:pt x="3096" y="10368"/>
                  </a:cubicBezTo>
                  <a:cubicBezTo>
                    <a:pt x="1810" y="12523"/>
                    <a:pt x="1072" y="14559"/>
                    <a:pt x="655" y="16238"/>
                  </a:cubicBezTo>
                  <a:cubicBezTo>
                    <a:pt x="238" y="17916"/>
                    <a:pt x="95" y="19250"/>
                    <a:pt x="48" y="20131"/>
                  </a:cubicBezTo>
                  <a:cubicBezTo>
                    <a:pt x="12" y="20583"/>
                    <a:pt x="24" y="20917"/>
                    <a:pt x="12" y="21143"/>
                  </a:cubicBezTo>
                  <a:cubicBezTo>
                    <a:pt x="0" y="21369"/>
                    <a:pt x="0" y="21488"/>
                    <a:pt x="0" y="21488"/>
                  </a:cubicBezTo>
                  <a:lnTo>
                    <a:pt x="429" y="21488"/>
                  </a:lnTo>
                  <a:cubicBezTo>
                    <a:pt x="429" y="21488"/>
                    <a:pt x="429" y="21369"/>
                    <a:pt x="441" y="21155"/>
                  </a:cubicBezTo>
                  <a:cubicBezTo>
                    <a:pt x="441" y="20929"/>
                    <a:pt x="441" y="20595"/>
                    <a:pt x="476" y="20167"/>
                  </a:cubicBezTo>
                  <a:cubicBezTo>
                    <a:pt x="524" y="19286"/>
                    <a:pt x="655" y="17988"/>
                    <a:pt x="1060" y="16345"/>
                  </a:cubicBezTo>
                  <a:cubicBezTo>
                    <a:pt x="1477" y="14702"/>
                    <a:pt x="2191" y="12702"/>
                    <a:pt x="3465" y="10582"/>
                  </a:cubicBezTo>
                  <a:cubicBezTo>
                    <a:pt x="4739" y="8487"/>
                    <a:pt x="6584" y="6272"/>
                    <a:pt x="9156" y="4415"/>
                  </a:cubicBezTo>
                  <a:cubicBezTo>
                    <a:pt x="10430" y="3498"/>
                    <a:pt x="11883" y="2653"/>
                    <a:pt x="13514" y="1986"/>
                  </a:cubicBezTo>
                  <a:cubicBezTo>
                    <a:pt x="15133" y="1331"/>
                    <a:pt x="16919" y="831"/>
                    <a:pt x="18812" y="593"/>
                  </a:cubicBezTo>
                  <a:cubicBezTo>
                    <a:pt x="19668" y="480"/>
                    <a:pt x="20543" y="423"/>
                    <a:pt x="21433" y="423"/>
                  </a:cubicBezTo>
                  <a:cubicBezTo>
                    <a:pt x="22513" y="423"/>
                    <a:pt x="23614" y="507"/>
                    <a:pt x="24729" y="676"/>
                  </a:cubicBezTo>
                  <a:cubicBezTo>
                    <a:pt x="25753" y="831"/>
                    <a:pt x="26777" y="1069"/>
                    <a:pt x="27801" y="1391"/>
                  </a:cubicBezTo>
                  <a:cubicBezTo>
                    <a:pt x="28825" y="1712"/>
                    <a:pt x="29825" y="2117"/>
                    <a:pt x="30825" y="2605"/>
                  </a:cubicBezTo>
                  <a:cubicBezTo>
                    <a:pt x="32802" y="3581"/>
                    <a:pt x="34683" y="4903"/>
                    <a:pt x="36350" y="6546"/>
                  </a:cubicBezTo>
                  <a:cubicBezTo>
                    <a:pt x="38005" y="8201"/>
                    <a:pt x="39434" y="10177"/>
                    <a:pt x="40505" y="12416"/>
                  </a:cubicBezTo>
                  <a:cubicBezTo>
                    <a:pt x="41577" y="14642"/>
                    <a:pt x="42267" y="17143"/>
                    <a:pt x="42482" y="19726"/>
                  </a:cubicBezTo>
                  <a:cubicBezTo>
                    <a:pt x="42505" y="20048"/>
                    <a:pt x="42529" y="20381"/>
                    <a:pt x="42541" y="20702"/>
                  </a:cubicBezTo>
                  <a:cubicBezTo>
                    <a:pt x="42541" y="21000"/>
                    <a:pt x="42553" y="21298"/>
                    <a:pt x="42565" y="21595"/>
                  </a:cubicBezTo>
                  <a:cubicBezTo>
                    <a:pt x="42565" y="21774"/>
                    <a:pt x="42565" y="21953"/>
                    <a:pt x="42577" y="22131"/>
                  </a:cubicBezTo>
                  <a:cubicBezTo>
                    <a:pt x="42589" y="22322"/>
                    <a:pt x="42601" y="22500"/>
                    <a:pt x="42613" y="22679"/>
                  </a:cubicBezTo>
                  <a:cubicBezTo>
                    <a:pt x="42696" y="23405"/>
                    <a:pt x="42839" y="24120"/>
                    <a:pt x="43053" y="24822"/>
                  </a:cubicBezTo>
                  <a:cubicBezTo>
                    <a:pt x="43482" y="26239"/>
                    <a:pt x="44196" y="27596"/>
                    <a:pt x="45172" y="28787"/>
                  </a:cubicBezTo>
                  <a:cubicBezTo>
                    <a:pt x="46161" y="29989"/>
                    <a:pt x="47411" y="31001"/>
                    <a:pt x="48828" y="31728"/>
                  </a:cubicBezTo>
                  <a:cubicBezTo>
                    <a:pt x="50245" y="32454"/>
                    <a:pt x="51828" y="32894"/>
                    <a:pt x="53483" y="32966"/>
                  </a:cubicBezTo>
                  <a:cubicBezTo>
                    <a:pt x="53672" y="32975"/>
                    <a:pt x="53861" y="32980"/>
                    <a:pt x="54050" y="32980"/>
                  </a:cubicBezTo>
                  <a:cubicBezTo>
                    <a:pt x="55529" y="32980"/>
                    <a:pt x="57007" y="32692"/>
                    <a:pt x="58400" y="32132"/>
                  </a:cubicBezTo>
                  <a:cubicBezTo>
                    <a:pt x="59972" y="31490"/>
                    <a:pt x="61413" y="30478"/>
                    <a:pt x="62591" y="29180"/>
                  </a:cubicBezTo>
                  <a:cubicBezTo>
                    <a:pt x="63758" y="27882"/>
                    <a:pt x="64639" y="26310"/>
                    <a:pt x="65115" y="24596"/>
                  </a:cubicBezTo>
                  <a:cubicBezTo>
                    <a:pt x="65354" y="23739"/>
                    <a:pt x="65508" y="22858"/>
                    <a:pt x="65532" y="21953"/>
                  </a:cubicBezTo>
                  <a:lnTo>
                    <a:pt x="65556" y="21095"/>
                  </a:lnTo>
                  <a:lnTo>
                    <a:pt x="65568" y="20476"/>
                  </a:lnTo>
                  <a:cubicBezTo>
                    <a:pt x="65580" y="20274"/>
                    <a:pt x="65604" y="20060"/>
                    <a:pt x="65615" y="19857"/>
                  </a:cubicBezTo>
                  <a:cubicBezTo>
                    <a:pt x="65675" y="19036"/>
                    <a:pt x="65794" y="18214"/>
                    <a:pt x="65949" y="17393"/>
                  </a:cubicBezTo>
                  <a:cubicBezTo>
                    <a:pt x="66592" y="14118"/>
                    <a:pt x="68044" y="10963"/>
                    <a:pt x="70164" y="8320"/>
                  </a:cubicBezTo>
                  <a:cubicBezTo>
                    <a:pt x="72283" y="5677"/>
                    <a:pt x="75069" y="3534"/>
                    <a:pt x="78236" y="2153"/>
                  </a:cubicBezTo>
                  <a:cubicBezTo>
                    <a:pt x="79820" y="1462"/>
                    <a:pt x="81498" y="986"/>
                    <a:pt x="83213" y="700"/>
                  </a:cubicBezTo>
                  <a:cubicBezTo>
                    <a:pt x="84333" y="513"/>
                    <a:pt x="85463" y="428"/>
                    <a:pt x="86597" y="428"/>
                  </a:cubicBezTo>
                  <a:cubicBezTo>
                    <a:pt x="87199" y="428"/>
                    <a:pt x="87801" y="452"/>
                    <a:pt x="88404" y="498"/>
                  </a:cubicBezTo>
                  <a:cubicBezTo>
                    <a:pt x="91881" y="783"/>
                    <a:pt x="95322" y="1974"/>
                    <a:pt x="98251" y="3939"/>
                  </a:cubicBezTo>
                  <a:cubicBezTo>
                    <a:pt x="99727" y="4915"/>
                    <a:pt x="101072" y="6082"/>
                    <a:pt x="102263" y="7391"/>
                  </a:cubicBezTo>
                  <a:cubicBezTo>
                    <a:pt x="103442" y="8713"/>
                    <a:pt x="104477" y="10165"/>
                    <a:pt x="105287" y="11749"/>
                  </a:cubicBezTo>
                  <a:lnTo>
                    <a:pt x="105597" y="12344"/>
                  </a:lnTo>
                  <a:lnTo>
                    <a:pt x="105871" y="12963"/>
                  </a:lnTo>
                  <a:cubicBezTo>
                    <a:pt x="106061" y="13368"/>
                    <a:pt x="106216" y="13785"/>
                    <a:pt x="106382" y="14202"/>
                  </a:cubicBezTo>
                  <a:cubicBezTo>
                    <a:pt x="106680" y="15047"/>
                    <a:pt x="106942" y="15892"/>
                    <a:pt x="107144" y="16773"/>
                  </a:cubicBezTo>
                  <a:cubicBezTo>
                    <a:pt x="107347" y="17643"/>
                    <a:pt x="107478" y="18536"/>
                    <a:pt x="107573" y="19417"/>
                  </a:cubicBezTo>
                  <a:cubicBezTo>
                    <a:pt x="107609" y="19869"/>
                    <a:pt x="107656" y="20310"/>
                    <a:pt x="107656" y="20762"/>
                  </a:cubicBezTo>
                  <a:lnTo>
                    <a:pt x="107680" y="21822"/>
                  </a:lnTo>
                  <a:cubicBezTo>
                    <a:pt x="107728" y="23798"/>
                    <a:pt x="108311" y="25715"/>
                    <a:pt x="109311" y="27406"/>
                  </a:cubicBezTo>
                  <a:cubicBezTo>
                    <a:pt x="110335" y="29084"/>
                    <a:pt x="111788" y="30525"/>
                    <a:pt x="113514" y="31490"/>
                  </a:cubicBezTo>
                  <a:cubicBezTo>
                    <a:pt x="114360" y="31990"/>
                    <a:pt x="115288" y="32347"/>
                    <a:pt x="116241" y="32609"/>
                  </a:cubicBezTo>
                  <a:cubicBezTo>
                    <a:pt x="117193" y="32847"/>
                    <a:pt x="118170" y="32978"/>
                    <a:pt x="119170" y="32978"/>
                  </a:cubicBezTo>
                  <a:cubicBezTo>
                    <a:pt x="120170" y="32978"/>
                    <a:pt x="121146" y="32847"/>
                    <a:pt x="122099" y="32609"/>
                  </a:cubicBezTo>
                  <a:cubicBezTo>
                    <a:pt x="123051" y="32347"/>
                    <a:pt x="123980" y="31990"/>
                    <a:pt x="124825" y="31490"/>
                  </a:cubicBezTo>
                  <a:cubicBezTo>
                    <a:pt x="126552" y="30525"/>
                    <a:pt x="128004" y="29084"/>
                    <a:pt x="129028" y="27406"/>
                  </a:cubicBezTo>
                  <a:cubicBezTo>
                    <a:pt x="130028" y="25715"/>
                    <a:pt x="130612" y="23786"/>
                    <a:pt x="130659" y="21822"/>
                  </a:cubicBezTo>
                  <a:lnTo>
                    <a:pt x="130683" y="20762"/>
                  </a:lnTo>
                  <a:cubicBezTo>
                    <a:pt x="130683" y="20310"/>
                    <a:pt x="130731" y="19869"/>
                    <a:pt x="130766" y="19417"/>
                  </a:cubicBezTo>
                  <a:cubicBezTo>
                    <a:pt x="130862" y="18536"/>
                    <a:pt x="130993" y="17643"/>
                    <a:pt x="131195" y="16773"/>
                  </a:cubicBezTo>
                  <a:cubicBezTo>
                    <a:pt x="131386" y="15892"/>
                    <a:pt x="131659" y="15047"/>
                    <a:pt x="131957" y="14202"/>
                  </a:cubicBezTo>
                  <a:cubicBezTo>
                    <a:pt x="132124" y="13785"/>
                    <a:pt x="132279" y="13368"/>
                    <a:pt x="132469" y="12963"/>
                  </a:cubicBezTo>
                  <a:lnTo>
                    <a:pt x="132743" y="12344"/>
                  </a:lnTo>
                  <a:lnTo>
                    <a:pt x="133052" y="11749"/>
                  </a:lnTo>
                  <a:cubicBezTo>
                    <a:pt x="133862" y="10165"/>
                    <a:pt x="134898" y="8713"/>
                    <a:pt x="136077" y="7391"/>
                  </a:cubicBezTo>
                  <a:cubicBezTo>
                    <a:pt x="137267" y="6082"/>
                    <a:pt x="138613" y="4915"/>
                    <a:pt x="140089" y="3939"/>
                  </a:cubicBezTo>
                  <a:cubicBezTo>
                    <a:pt x="143018" y="1974"/>
                    <a:pt x="146459" y="783"/>
                    <a:pt x="149936" y="498"/>
                  </a:cubicBezTo>
                  <a:cubicBezTo>
                    <a:pt x="150538" y="452"/>
                    <a:pt x="151141" y="428"/>
                    <a:pt x="151742" y="428"/>
                  </a:cubicBezTo>
                  <a:cubicBezTo>
                    <a:pt x="152876" y="428"/>
                    <a:pt x="154006" y="513"/>
                    <a:pt x="155127" y="700"/>
                  </a:cubicBezTo>
                  <a:cubicBezTo>
                    <a:pt x="156841" y="986"/>
                    <a:pt x="158520" y="1462"/>
                    <a:pt x="160103" y="2153"/>
                  </a:cubicBezTo>
                  <a:cubicBezTo>
                    <a:pt x="163271" y="3534"/>
                    <a:pt x="166057" y="5677"/>
                    <a:pt x="168176" y="8320"/>
                  </a:cubicBezTo>
                  <a:cubicBezTo>
                    <a:pt x="170295" y="10963"/>
                    <a:pt x="171748" y="14118"/>
                    <a:pt x="172391" y="17393"/>
                  </a:cubicBezTo>
                  <a:cubicBezTo>
                    <a:pt x="172546" y="18214"/>
                    <a:pt x="172665" y="19036"/>
                    <a:pt x="172724" y="19857"/>
                  </a:cubicBezTo>
                  <a:cubicBezTo>
                    <a:pt x="172736" y="20071"/>
                    <a:pt x="172760" y="20274"/>
                    <a:pt x="172772" y="20476"/>
                  </a:cubicBezTo>
                  <a:lnTo>
                    <a:pt x="172784" y="21095"/>
                  </a:lnTo>
                  <a:lnTo>
                    <a:pt x="172807" y="21953"/>
                  </a:lnTo>
                  <a:cubicBezTo>
                    <a:pt x="172831" y="22858"/>
                    <a:pt x="172986" y="23750"/>
                    <a:pt x="173224" y="24596"/>
                  </a:cubicBezTo>
                  <a:cubicBezTo>
                    <a:pt x="173700" y="26310"/>
                    <a:pt x="174581" y="27882"/>
                    <a:pt x="175748" y="29180"/>
                  </a:cubicBezTo>
                  <a:cubicBezTo>
                    <a:pt x="176927" y="30478"/>
                    <a:pt x="178368" y="31490"/>
                    <a:pt x="179939" y="32132"/>
                  </a:cubicBezTo>
                  <a:cubicBezTo>
                    <a:pt x="181333" y="32692"/>
                    <a:pt x="182811" y="32980"/>
                    <a:pt x="184290" y="32980"/>
                  </a:cubicBezTo>
                  <a:cubicBezTo>
                    <a:pt x="184479" y="32980"/>
                    <a:pt x="184668" y="32975"/>
                    <a:pt x="184857" y="32966"/>
                  </a:cubicBezTo>
                  <a:cubicBezTo>
                    <a:pt x="186512" y="32894"/>
                    <a:pt x="188095" y="32454"/>
                    <a:pt x="189512" y="31728"/>
                  </a:cubicBezTo>
                  <a:cubicBezTo>
                    <a:pt x="190929" y="31001"/>
                    <a:pt x="192179" y="29989"/>
                    <a:pt x="193167" y="28787"/>
                  </a:cubicBezTo>
                  <a:cubicBezTo>
                    <a:pt x="194143" y="27596"/>
                    <a:pt x="194858" y="26239"/>
                    <a:pt x="195286" y="24822"/>
                  </a:cubicBezTo>
                  <a:cubicBezTo>
                    <a:pt x="195501" y="24120"/>
                    <a:pt x="195644" y="23405"/>
                    <a:pt x="195727" y="22679"/>
                  </a:cubicBezTo>
                  <a:cubicBezTo>
                    <a:pt x="195739" y="22500"/>
                    <a:pt x="195751" y="22310"/>
                    <a:pt x="195763" y="22131"/>
                  </a:cubicBezTo>
                  <a:cubicBezTo>
                    <a:pt x="195775" y="21953"/>
                    <a:pt x="195775" y="21774"/>
                    <a:pt x="195775" y="21595"/>
                  </a:cubicBezTo>
                  <a:cubicBezTo>
                    <a:pt x="195787" y="21298"/>
                    <a:pt x="195798" y="21000"/>
                    <a:pt x="195798" y="20702"/>
                  </a:cubicBezTo>
                  <a:cubicBezTo>
                    <a:pt x="195810" y="20381"/>
                    <a:pt x="195834" y="20048"/>
                    <a:pt x="195858" y="19726"/>
                  </a:cubicBezTo>
                  <a:cubicBezTo>
                    <a:pt x="196072" y="17143"/>
                    <a:pt x="196763" y="14642"/>
                    <a:pt x="197834" y="12416"/>
                  </a:cubicBezTo>
                  <a:cubicBezTo>
                    <a:pt x="198906" y="10177"/>
                    <a:pt x="200335" y="8201"/>
                    <a:pt x="201990" y="6546"/>
                  </a:cubicBezTo>
                  <a:cubicBezTo>
                    <a:pt x="203657" y="4903"/>
                    <a:pt x="205538" y="3581"/>
                    <a:pt x="207514" y="2605"/>
                  </a:cubicBezTo>
                  <a:cubicBezTo>
                    <a:pt x="208514" y="2117"/>
                    <a:pt x="209514" y="1712"/>
                    <a:pt x="210538" y="1391"/>
                  </a:cubicBezTo>
                  <a:cubicBezTo>
                    <a:pt x="211562" y="1069"/>
                    <a:pt x="212586" y="831"/>
                    <a:pt x="213610" y="676"/>
                  </a:cubicBezTo>
                  <a:cubicBezTo>
                    <a:pt x="214726" y="507"/>
                    <a:pt x="215827" y="423"/>
                    <a:pt x="216906" y="423"/>
                  </a:cubicBezTo>
                  <a:cubicBezTo>
                    <a:pt x="217796" y="423"/>
                    <a:pt x="218672" y="480"/>
                    <a:pt x="219528" y="593"/>
                  </a:cubicBezTo>
                  <a:cubicBezTo>
                    <a:pt x="221421" y="831"/>
                    <a:pt x="223207" y="1331"/>
                    <a:pt x="224826" y="1986"/>
                  </a:cubicBezTo>
                  <a:cubicBezTo>
                    <a:pt x="226457" y="2653"/>
                    <a:pt x="227910" y="3498"/>
                    <a:pt x="229184" y="4415"/>
                  </a:cubicBezTo>
                  <a:cubicBezTo>
                    <a:pt x="231755" y="6272"/>
                    <a:pt x="233601" y="8487"/>
                    <a:pt x="234875" y="10582"/>
                  </a:cubicBezTo>
                  <a:cubicBezTo>
                    <a:pt x="236149" y="12702"/>
                    <a:pt x="236863" y="14690"/>
                    <a:pt x="237280" y="16345"/>
                  </a:cubicBezTo>
                  <a:cubicBezTo>
                    <a:pt x="237685" y="17988"/>
                    <a:pt x="237816" y="19286"/>
                    <a:pt x="237863" y="20167"/>
                  </a:cubicBezTo>
                  <a:cubicBezTo>
                    <a:pt x="237899" y="20595"/>
                    <a:pt x="237899" y="20929"/>
                    <a:pt x="237899" y="21155"/>
                  </a:cubicBezTo>
                  <a:cubicBezTo>
                    <a:pt x="237911" y="21369"/>
                    <a:pt x="237911" y="21488"/>
                    <a:pt x="237911" y="21488"/>
                  </a:cubicBezTo>
                  <a:lnTo>
                    <a:pt x="238339" y="21488"/>
                  </a:lnTo>
                  <a:cubicBezTo>
                    <a:pt x="238339" y="21488"/>
                    <a:pt x="238339" y="21369"/>
                    <a:pt x="238328" y="21143"/>
                  </a:cubicBezTo>
                  <a:cubicBezTo>
                    <a:pt x="238316" y="20917"/>
                    <a:pt x="238328" y="20583"/>
                    <a:pt x="238292" y="20131"/>
                  </a:cubicBezTo>
                  <a:cubicBezTo>
                    <a:pt x="238244" y="19250"/>
                    <a:pt x="238101" y="17916"/>
                    <a:pt x="237685" y="16238"/>
                  </a:cubicBezTo>
                  <a:cubicBezTo>
                    <a:pt x="237268" y="14559"/>
                    <a:pt x="236530" y="12523"/>
                    <a:pt x="235244" y="10368"/>
                  </a:cubicBezTo>
                  <a:cubicBezTo>
                    <a:pt x="233934" y="8225"/>
                    <a:pt x="232065" y="5963"/>
                    <a:pt x="229434" y="4070"/>
                  </a:cubicBezTo>
                  <a:cubicBezTo>
                    <a:pt x="228124" y="3129"/>
                    <a:pt x="226648" y="2272"/>
                    <a:pt x="224993" y="1593"/>
                  </a:cubicBezTo>
                  <a:cubicBezTo>
                    <a:pt x="223338" y="926"/>
                    <a:pt x="221516" y="414"/>
                    <a:pt x="219575" y="176"/>
                  </a:cubicBezTo>
                  <a:cubicBezTo>
                    <a:pt x="218683" y="60"/>
                    <a:pt x="217770" y="1"/>
                    <a:pt x="216840" y="1"/>
                  </a:cubicBezTo>
                  <a:cubicBezTo>
                    <a:pt x="215761" y="1"/>
                    <a:pt x="214658" y="81"/>
                    <a:pt x="213539" y="248"/>
                  </a:cubicBezTo>
                  <a:cubicBezTo>
                    <a:pt x="212503" y="414"/>
                    <a:pt x="211455" y="652"/>
                    <a:pt x="210407" y="974"/>
                  </a:cubicBezTo>
                  <a:cubicBezTo>
                    <a:pt x="209372" y="1307"/>
                    <a:pt x="208336" y="1724"/>
                    <a:pt x="207324" y="2224"/>
                  </a:cubicBezTo>
                  <a:cubicBezTo>
                    <a:pt x="205312" y="3212"/>
                    <a:pt x="203395" y="4570"/>
                    <a:pt x="201692" y="6248"/>
                  </a:cubicBezTo>
                  <a:cubicBezTo>
                    <a:pt x="200001" y="7939"/>
                    <a:pt x="198537" y="9951"/>
                    <a:pt x="197453" y="12225"/>
                  </a:cubicBezTo>
                  <a:cubicBezTo>
                    <a:pt x="196358" y="14511"/>
                    <a:pt x="195656" y="17059"/>
                    <a:pt x="195429" y="19690"/>
                  </a:cubicBezTo>
                  <a:cubicBezTo>
                    <a:pt x="195417" y="20024"/>
                    <a:pt x="195382" y="20357"/>
                    <a:pt x="195370" y="20691"/>
                  </a:cubicBezTo>
                  <a:cubicBezTo>
                    <a:pt x="195370" y="20988"/>
                    <a:pt x="195358" y="21286"/>
                    <a:pt x="195358" y="21584"/>
                  </a:cubicBezTo>
                  <a:cubicBezTo>
                    <a:pt x="195346" y="21762"/>
                    <a:pt x="195346" y="21941"/>
                    <a:pt x="195334" y="22107"/>
                  </a:cubicBezTo>
                  <a:cubicBezTo>
                    <a:pt x="195322" y="22286"/>
                    <a:pt x="195310" y="22465"/>
                    <a:pt x="195298" y="22631"/>
                  </a:cubicBezTo>
                  <a:cubicBezTo>
                    <a:pt x="195227" y="23334"/>
                    <a:pt x="195084" y="24024"/>
                    <a:pt x="194882" y="24703"/>
                  </a:cubicBezTo>
                  <a:cubicBezTo>
                    <a:pt x="194465" y="26060"/>
                    <a:pt x="193774" y="27370"/>
                    <a:pt x="192834" y="28525"/>
                  </a:cubicBezTo>
                  <a:cubicBezTo>
                    <a:pt x="191881" y="29668"/>
                    <a:pt x="190691" y="30644"/>
                    <a:pt x="189321" y="31347"/>
                  </a:cubicBezTo>
                  <a:cubicBezTo>
                    <a:pt x="187952" y="32037"/>
                    <a:pt x="186428" y="32466"/>
                    <a:pt x="184833" y="32537"/>
                  </a:cubicBezTo>
                  <a:cubicBezTo>
                    <a:pt x="184645" y="32547"/>
                    <a:pt x="184457" y="32552"/>
                    <a:pt x="184269" y="32552"/>
                  </a:cubicBezTo>
                  <a:cubicBezTo>
                    <a:pt x="182848" y="32552"/>
                    <a:pt x="181431" y="32274"/>
                    <a:pt x="180106" y="31728"/>
                  </a:cubicBezTo>
                  <a:cubicBezTo>
                    <a:pt x="178594" y="31120"/>
                    <a:pt x="177201" y="30144"/>
                    <a:pt x="176070" y="28894"/>
                  </a:cubicBezTo>
                  <a:cubicBezTo>
                    <a:pt x="174951" y="27644"/>
                    <a:pt x="174093" y="26132"/>
                    <a:pt x="173629" y="24489"/>
                  </a:cubicBezTo>
                  <a:cubicBezTo>
                    <a:pt x="173403" y="23667"/>
                    <a:pt x="173260" y="22810"/>
                    <a:pt x="173236" y="21941"/>
                  </a:cubicBezTo>
                  <a:lnTo>
                    <a:pt x="173212" y="21083"/>
                  </a:lnTo>
                  <a:lnTo>
                    <a:pt x="173188" y="20464"/>
                  </a:lnTo>
                  <a:cubicBezTo>
                    <a:pt x="173188" y="20250"/>
                    <a:pt x="173165" y="20036"/>
                    <a:pt x="173153" y="19821"/>
                  </a:cubicBezTo>
                  <a:cubicBezTo>
                    <a:pt x="173093" y="18988"/>
                    <a:pt x="172962" y="18143"/>
                    <a:pt x="172807" y="17309"/>
                  </a:cubicBezTo>
                  <a:cubicBezTo>
                    <a:pt x="172153" y="13964"/>
                    <a:pt x="170664" y="10749"/>
                    <a:pt x="168497" y="8058"/>
                  </a:cubicBezTo>
                  <a:cubicBezTo>
                    <a:pt x="166342" y="5355"/>
                    <a:pt x="163509" y="3165"/>
                    <a:pt x="160270" y="1772"/>
                  </a:cubicBezTo>
                  <a:cubicBezTo>
                    <a:pt x="158663" y="1057"/>
                    <a:pt x="156948" y="569"/>
                    <a:pt x="155198" y="283"/>
                  </a:cubicBezTo>
                  <a:cubicBezTo>
                    <a:pt x="154070" y="91"/>
                    <a:pt x="152931" y="3"/>
                    <a:pt x="151790" y="3"/>
                  </a:cubicBezTo>
                  <a:cubicBezTo>
                    <a:pt x="151160" y="3"/>
                    <a:pt x="150530" y="30"/>
                    <a:pt x="149900" y="81"/>
                  </a:cubicBezTo>
                  <a:cubicBezTo>
                    <a:pt x="146352" y="367"/>
                    <a:pt x="142851" y="1581"/>
                    <a:pt x="139851" y="3581"/>
                  </a:cubicBezTo>
                  <a:cubicBezTo>
                    <a:pt x="138351" y="4570"/>
                    <a:pt x="136982" y="5760"/>
                    <a:pt x="135767" y="7106"/>
                  </a:cubicBezTo>
                  <a:cubicBezTo>
                    <a:pt x="134565" y="8451"/>
                    <a:pt x="133505" y="9939"/>
                    <a:pt x="132671" y="11559"/>
                  </a:cubicBezTo>
                  <a:lnTo>
                    <a:pt x="132362" y="12166"/>
                  </a:lnTo>
                  <a:lnTo>
                    <a:pt x="132076" y="12785"/>
                  </a:lnTo>
                  <a:cubicBezTo>
                    <a:pt x="131886" y="13202"/>
                    <a:pt x="131731" y="13630"/>
                    <a:pt x="131564" y="14047"/>
                  </a:cubicBezTo>
                  <a:cubicBezTo>
                    <a:pt x="131255" y="14916"/>
                    <a:pt x="130981" y="15785"/>
                    <a:pt x="130790" y="16678"/>
                  </a:cubicBezTo>
                  <a:cubicBezTo>
                    <a:pt x="130576" y="17571"/>
                    <a:pt x="130445" y="18476"/>
                    <a:pt x="130338" y="19381"/>
                  </a:cubicBezTo>
                  <a:cubicBezTo>
                    <a:pt x="130314" y="19833"/>
                    <a:pt x="130255" y="20286"/>
                    <a:pt x="130255" y="20738"/>
                  </a:cubicBezTo>
                  <a:lnTo>
                    <a:pt x="130231" y="21810"/>
                  </a:lnTo>
                  <a:cubicBezTo>
                    <a:pt x="130183" y="23703"/>
                    <a:pt x="129635" y="25560"/>
                    <a:pt x="128659" y="27191"/>
                  </a:cubicBezTo>
                  <a:cubicBezTo>
                    <a:pt x="127671" y="28799"/>
                    <a:pt x="126278" y="30192"/>
                    <a:pt x="124623" y="31120"/>
                  </a:cubicBezTo>
                  <a:cubicBezTo>
                    <a:pt x="123801" y="31597"/>
                    <a:pt x="122908" y="31942"/>
                    <a:pt x="121992" y="32192"/>
                  </a:cubicBezTo>
                  <a:cubicBezTo>
                    <a:pt x="121075" y="32430"/>
                    <a:pt x="120134" y="32549"/>
                    <a:pt x="119170" y="32549"/>
                  </a:cubicBezTo>
                  <a:cubicBezTo>
                    <a:pt x="118205" y="32549"/>
                    <a:pt x="117265" y="32430"/>
                    <a:pt x="116348" y="32192"/>
                  </a:cubicBezTo>
                  <a:cubicBezTo>
                    <a:pt x="115431" y="31942"/>
                    <a:pt x="114538" y="31597"/>
                    <a:pt x="113717" y="31120"/>
                  </a:cubicBezTo>
                  <a:cubicBezTo>
                    <a:pt x="112062" y="30192"/>
                    <a:pt x="110669" y="28799"/>
                    <a:pt x="109681" y="27191"/>
                  </a:cubicBezTo>
                  <a:cubicBezTo>
                    <a:pt x="108704" y="25560"/>
                    <a:pt x="108157" y="23703"/>
                    <a:pt x="108109" y="21810"/>
                  </a:cubicBezTo>
                  <a:lnTo>
                    <a:pt x="108085" y="20738"/>
                  </a:lnTo>
                  <a:cubicBezTo>
                    <a:pt x="108085" y="20286"/>
                    <a:pt x="108026" y="19833"/>
                    <a:pt x="108002" y="19381"/>
                  </a:cubicBezTo>
                  <a:cubicBezTo>
                    <a:pt x="107895" y="18476"/>
                    <a:pt x="107764" y="17571"/>
                    <a:pt x="107549" y="16678"/>
                  </a:cubicBezTo>
                  <a:cubicBezTo>
                    <a:pt x="107359" y="15785"/>
                    <a:pt x="107085" y="14916"/>
                    <a:pt x="106775" y="14047"/>
                  </a:cubicBezTo>
                  <a:cubicBezTo>
                    <a:pt x="106609" y="13630"/>
                    <a:pt x="106454" y="13202"/>
                    <a:pt x="106263" y="12785"/>
                  </a:cubicBezTo>
                  <a:lnTo>
                    <a:pt x="105978" y="12166"/>
                  </a:lnTo>
                  <a:lnTo>
                    <a:pt x="105668" y="11559"/>
                  </a:lnTo>
                  <a:cubicBezTo>
                    <a:pt x="104835" y="9939"/>
                    <a:pt x="103775" y="8451"/>
                    <a:pt x="102572" y="7106"/>
                  </a:cubicBezTo>
                  <a:cubicBezTo>
                    <a:pt x="101358" y="5760"/>
                    <a:pt x="99989" y="4570"/>
                    <a:pt x="98489" y="3581"/>
                  </a:cubicBezTo>
                  <a:cubicBezTo>
                    <a:pt x="95488" y="1581"/>
                    <a:pt x="91988" y="367"/>
                    <a:pt x="88440" y="81"/>
                  </a:cubicBezTo>
                  <a:cubicBezTo>
                    <a:pt x="87809" y="30"/>
                    <a:pt x="87179" y="3"/>
                    <a:pt x="86550" y="3"/>
                  </a:cubicBezTo>
                  <a:cubicBezTo>
                    <a:pt x="85408" y="3"/>
                    <a:pt x="84270" y="91"/>
                    <a:pt x="83141" y="283"/>
                  </a:cubicBezTo>
                  <a:cubicBezTo>
                    <a:pt x="81391" y="569"/>
                    <a:pt x="79677" y="1057"/>
                    <a:pt x="78069" y="1772"/>
                  </a:cubicBezTo>
                  <a:cubicBezTo>
                    <a:pt x="74831" y="3165"/>
                    <a:pt x="71997" y="5355"/>
                    <a:pt x="69842" y="8058"/>
                  </a:cubicBezTo>
                  <a:cubicBezTo>
                    <a:pt x="67663" y="10749"/>
                    <a:pt x="66187" y="13964"/>
                    <a:pt x="65532" y="17309"/>
                  </a:cubicBezTo>
                  <a:cubicBezTo>
                    <a:pt x="65365" y="18143"/>
                    <a:pt x="65246" y="18988"/>
                    <a:pt x="65187" y="19821"/>
                  </a:cubicBezTo>
                  <a:cubicBezTo>
                    <a:pt x="65175" y="20036"/>
                    <a:pt x="65151" y="20250"/>
                    <a:pt x="65151" y="20452"/>
                  </a:cubicBezTo>
                  <a:lnTo>
                    <a:pt x="65127" y="21083"/>
                  </a:lnTo>
                  <a:lnTo>
                    <a:pt x="65104" y="21941"/>
                  </a:lnTo>
                  <a:cubicBezTo>
                    <a:pt x="65080" y="22810"/>
                    <a:pt x="64937" y="23667"/>
                    <a:pt x="64711" y="24489"/>
                  </a:cubicBezTo>
                  <a:cubicBezTo>
                    <a:pt x="64246" y="26132"/>
                    <a:pt x="63389" y="27644"/>
                    <a:pt x="62270" y="28894"/>
                  </a:cubicBezTo>
                  <a:cubicBezTo>
                    <a:pt x="61139" y="30144"/>
                    <a:pt x="59746" y="31120"/>
                    <a:pt x="58234" y="31728"/>
                  </a:cubicBezTo>
                  <a:cubicBezTo>
                    <a:pt x="56909" y="32274"/>
                    <a:pt x="55491" y="32552"/>
                    <a:pt x="54071" y="32552"/>
                  </a:cubicBezTo>
                  <a:cubicBezTo>
                    <a:pt x="53883" y="32552"/>
                    <a:pt x="53695" y="32547"/>
                    <a:pt x="53507" y="32537"/>
                  </a:cubicBezTo>
                  <a:cubicBezTo>
                    <a:pt x="51911" y="32466"/>
                    <a:pt x="50387" y="32037"/>
                    <a:pt x="49018" y="31347"/>
                  </a:cubicBezTo>
                  <a:cubicBezTo>
                    <a:pt x="47649" y="30644"/>
                    <a:pt x="46458" y="29668"/>
                    <a:pt x="45506" y="28525"/>
                  </a:cubicBezTo>
                  <a:cubicBezTo>
                    <a:pt x="44565" y="27370"/>
                    <a:pt x="43875" y="26060"/>
                    <a:pt x="43458" y="24703"/>
                  </a:cubicBezTo>
                  <a:cubicBezTo>
                    <a:pt x="43256" y="24024"/>
                    <a:pt x="43113" y="23334"/>
                    <a:pt x="43041" y="22631"/>
                  </a:cubicBezTo>
                  <a:cubicBezTo>
                    <a:pt x="43029" y="22465"/>
                    <a:pt x="43017" y="22286"/>
                    <a:pt x="43006" y="22107"/>
                  </a:cubicBezTo>
                  <a:cubicBezTo>
                    <a:pt x="42994" y="21941"/>
                    <a:pt x="42994" y="21762"/>
                    <a:pt x="42982" y="21584"/>
                  </a:cubicBezTo>
                  <a:cubicBezTo>
                    <a:pt x="42982" y="21286"/>
                    <a:pt x="42970" y="20988"/>
                    <a:pt x="42970" y="20691"/>
                  </a:cubicBezTo>
                  <a:cubicBezTo>
                    <a:pt x="42958" y="20357"/>
                    <a:pt x="42922" y="20024"/>
                    <a:pt x="42910" y="19690"/>
                  </a:cubicBezTo>
                  <a:cubicBezTo>
                    <a:pt x="42684" y="17059"/>
                    <a:pt x="41982" y="14511"/>
                    <a:pt x="40886" y="12225"/>
                  </a:cubicBezTo>
                  <a:cubicBezTo>
                    <a:pt x="39803" y="9951"/>
                    <a:pt x="38338" y="7939"/>
                    <a:pt x="36648" y="6248"/>
                  </a:cubicBezTo>
                  <a:cubicBezTo>
                    <a:pt x="34945" y="4570"/>
                    <a:pt x="33028" y="3212"/>
                    <a:pt x="31016" y="2224"/>
                  </a:cubicBezTo>
                  <a:cubicBezTo>
                    <a:pt x="30004" y="1724"/>
                    <a:pt x="28968" y="1307"/>
                    <a:pt x="27932" y="974"/>
                  </a:cubicBezTo>
                  <a:cubicBezTo>
                    <a:pt x="26884" y="652"/>
                    <a:pt x="25837" y="414"/>
                    <a:pt x="24801" y="248"/>
                  </a:cubicBezTo>
                  <a:cubicBezTo>
                    <a:pt x="23681" y="81"/>
                    <a:pt x="22579" y="1"/>
                    <a:pt x="2149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1;p18">
              <a:extLst>
                <a:ext uri="{FF2B5EF4-FFF2-40B4-BE49-F238E27FC236}">
                  <a16:creationId xmlns:a16="http://schemas.microsoft.com/office/drawing/2014/main" id="{E3FDF6EE-6991-8488-7E24-97E7CD7987F3}"/>
                </a:ext>
              </a:extLst>
            </p:cNvPr>
            <p:cNvSpPr/>
            <p:nvPr/>
          </p:nvSpPr>
          <p:spPr>
            <a:xfrm>
              <a:off x="1579829" y="2549752"/>
              <a:ext cx="13426" cy="31826"/>
            </a:xfrm>
            <a:custGeom>
              <a:avLst/>
              <a:gdLst/>
              <a:ahLst/>
              <a:cxnLst/>
              <a:rect l="l" t="t" r="r" b="b"/>
              <a:pathLst>
                <a:path w="513" h="1216" extrusionOk="0">
                  <a:moveTo>
                    <a:pt x="49" y="1"/>
                  </a:moveTo>
                  <a:cubicBezTo>
                    <a:pt x="13" y="406"/>
                    <a:pt x="1" y="810"/>
                    <a:pt x="1" y="1215"/>
                  </a:cubicBezTo>
                  <a:lnTo>
                    <a:pt x="477" y="1215"/>
                  </a:lnTo>
                  <a:cubicBezTo>
                    <a:pt x="477" y="822"/>
                    <a:pt x="489" y="429"/>
                    <a:pt x="513" y="37"/>
                  </a:cubicBezTo>
                  <a:lnTo>
                    <a:pt x="4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p18">
              <a:extLst>
                <a:ext uri="{FF2B5EF4-FFF2-40B4-BE49-F238E27FC236}">
                  <a16:creationId xmlns:a16="http://schemas.microsoft.com/office/drawing/2014/main" id="{DC06E943-E404-67F0-6B96-8091CF519E1C}"/>
                </a:ext>
              </a:extLst>
            </p:cNvPr>
            <p:cNvSpPr/>
            <p:nvPr/>
          </p:nvSpPr>
          <p:spPr>
            <a:xfrm>
              <a:off x="1590115" y="2149337"/>
              <a:ext cx="5956259" cy="864452"/>
            </a:xfrm>
            <a:custGeom>
              <a:avLst/>
              <a:gdLst/>
              <a:ahLst/>
              <a:cxnLst/>
              <a:rect l="l" t="t" r="r" b="b"/>
              <a:pathLst>
                <a:path w="227577" h="33029" extrusionOk="0">
                  <a:moveTo>
                    <a:pt x="81023" y="0"/>
                  </a:moveTo>
                  <a:lnTo>
                    <a:pt x="81035" y="477"/>
                  </a:lnTo>
                  <a:lnTo>
                    <a:pt x="81237" y="477"/>
                  </a:lnTo>
                  <a:cubicBezTo>
                    <a:pt x="81952" y="477"/>
                    <a:pt x="82678" y="524"/>
                    <a:pt x="83380" y="608"/>
                  </a:cubicBezTo>
                  <a:lnTo>
                    <a:pt x="83440" y="143"/>
                  </a:lnTo>
                  <a:cubicBezTo>
                    <a:pt x="82714" y="48"/>
                    <a:pt x="81975" y="0"/>
                    <a:pt x="81237" y="0"/>
                  </a:cubicBezTo>
                  <a:close/>
                  <a:moveTo>
                    <a:pt x="146364" y="0"/>
                  </a:moveTo>
                  <a:cubicBezTo>
                    <a:pt x="145579" y="0"/>
                    <a:pt x="144805" y="48"/>
                    <a:pt x="144031" y="155"/>
                  </a:cubicBezTo>
                  <a:lnTo>
                    <a:pt x="144102" y="631"/>
                  </a:lnTo>
                  <a:cubicBezTo>
                    <a:pt x="144840" y="524"/>
                    <a:pt x="145602" y="477"/>
                    <a:pt x="146364" y="477"/>
                  </a:cubicBezTo>
                  <a:lnTo>
                    <a:pt x="146448" y="477"/>
                  </a:lnTo>
                  <a:lnTo>
                    <a:pt x="146448" y="0"/>
                  </a:lnTo>
                  <a:close/>
                  <a:moveTo>
                    <a:pt x="211873" y="0"/>
                  </a:moveTo>
                  <a:lnTo>
                    <a:pt x="211861" y="477"/>
                  </a:lnTo>
                  <a:cubicBezTo>
                    <a:pt x="212646" y="489"/>
                    <a:pt x="213432" y="572"/>
                    <a:pt x="214206" y="703"/>
                  </a:cubicBezTo>
                  <a:lnTo>
                    <a:pt x="214278" y="227"/>
                  </a:lnTo>
                  <a:cubicBezTo>
                    <a:pt x="213492" y="96"/>
                    <a:pt x="212682" y="24"/>
                    <a:pt x="211873" y="0"/>
                  </a:cubicBezTo>
                  <a:close/>
                  <a:moveTo>
                    <a:pt x="15598" y="0"/>
                  </a:moveTo>
                  <a:cubicBezTo>
                    <a:pt x="14788" y="24"/>
                    <a:pt x="13979" y="108"/>
                    <a:pt x="13193" y="250"/>
                  </a:cubicBezTo>
                  <a:lnTo>
                    <a:pt x="13276" y="727"/>
                  </a:lnTo>
                  <a:cubicBezTo>
                    <a:pt x="14038" y="584"/>
                    <a:pt x="14824" y="500"/>
                    <a:pt x="15610" y="477"/>
                  </a:cubicBezTo>
                  <a:lnTo>
                    <a:pt x="15598" y="0"/>
                  </a:lnTo>
                  <a:close/>
                  <a:moveTo>
                    <a:pt x="18015" y="108"/>
                  </a:moveTo>
                  <a:lnTo>
                    <a:pt x="17955" y="572"/>
                  </a:lnTo>
                  <a:cubicBezTo>
                    <a:pt x="18741" y="667"/>
                    <a:pt x="19515" y="810"/>
                    <a:pt x="20265" y="1012"/>
                  </a:cubicBezTo>
                  <a:lnTo>
                    <a:pt x="20396" y="548"/>
                  </a:lnTo>
                  <a:cubicBezTo>
                    <a:pt x="19610" y="346"/>
                    <a:pt x="18813" y="191"/>
                    <a:pt x="18015" y="108"/>
                  </a:cubicBezTo>
                  <a:close/>
                  <a:moveTo>
                    <a:pt x="209456" y="119"/>
                  </a:moveTo>
                  <a:cubicBezTo>
                    <a:pt x="208658" y="215"/>
                    <a:pt x="207860" y="369"/>
                    <a:pt x="207086" y="584"/>
                  </a:cubicBezTo>
                  <a:lnTo>
                    <a:pt x="207217" y="1048"/>
                  </a:lnTo>
                  <a:cubicBezTo>
                    <a:pt x="207967" y="834"/>
                    <a:pt x="208741" y="679"/>
                    <a:pt x="209515" y="596"/>
                  </a:cubicBezTo>
                  <a:lnTo>
                    <a:pt x="209456" y="119"/>
                  </a:lnTo>
                  <a:close/>
                  <a:moveTo>
                    <a:pt x="148865" y="179"/>
                  </a:moveTo>
                  <a:lnTo>
                    <a:pt x="148793" y="655"/>
                  </a:lnTo>
                  <a:cubicBezTo>
                    <a:pt x="149567" y="774"/>
                    <a:pt x="150329" y="953"/>
                    <a:pt x="151079" y="1179"/>
                  </a:cubicBezTo>
                  <a:lnTo>
                    <a:pt x="151222" y="727"/>
                  </a:lnTo>
                  <a:cubicBezTo>
                    <a:pt x="150448" y="489"/>
                    <a:pt x="149651" y="298"/>
                    <a:pt x="148865" y="179"/>
                  </a:cubicBezTo>
                  <a:close/>
                  <a:moveTo>
                    <a:pt x="78618" y="203"/>
                  </a:moveTo>
                  <a:cubicBezTo>
                    <a:pt x="77820" y="334"/>
                    <a:pt x="77022" y="512"/>
                    <a:pt x="76260" y="762"/>
                  </a:cubicBezTo>
                  <a:lnTo>
                    <a:pt x="76403" y="1215"/>
                  </a:lnTo>
                  <a:cubicBezTo>
                    <a:pt x="77153" y="977"/>
                    <a:pt x="77915" y="798"/>
                    <a:pt x="78689" y="679"/>
                  </a:cubicBezTo>
                  <a:lnTo>
                    <a:pt x="78618" y="203"/>
                  </a:lnTo>
                  <a:close/>
                  <a:moveTo>
                    <a:pt x="85809" y="631"/>
                  </a:moveTo>
                  <a:lnTo>
                    <a:pt x="85678" y="1096"/>
                  </a:lnTo>
                  <a:cubicBezTo>
                    <a:pt x="86428" y="1310"/>
                    <a:pt x="87167" y="1584"/>
                    <a:pt x="87881" y="1905"/>
                  </a:cubicBezTo>
                  <a:lnTo>
                    <a:pt x="88071" y="1477"/>
                  </a:lnTo>
                  <a:cubicBezTo>
                    <a:pt x="87345" y="1143"/>
                    <a:pt x="86583" y="858"/>
                    <a:pt x="85809" y="631"/>
                  </a:cubicBezTo>
                  <a:close/>
                  <a:moveTo>
                    <a:pt x="141673" y="667"/>
                  </a:moveTo>
                  <a:cubicBezTo>
                    <a:pt x="140899" y="893"/>
                    <a:pt x="140137" y="1179"/>
                    <a:pt x="139411" y="1524"/>
                  </a:cubicBezTo>
                  <a:lnTo>
                    <a:pt x="139614" y="1953"/>
                  </a:lnTo>
                  <a:cubicBezTo>
                    <a:pt x="140316" y="1632"/>
                    <a:pt x="141054" y="1346"/>
                    <a:pt x="141804" y="1131"/>
                  </a:cubicBezTo>
                  <a:lnTo>
                    <a:pt x="141673" y="667"/>
                  </a:lnTo>
                  <a:close/>
                  <a:moveTo>
                    <a:pt x="216635" y="810"/>
                  </a:moveTo>
                  <a:lnTo>
                    <a:pt x="216480" y="1262"/>
                  </a:lnTo>
                  <a:cubicBezTo>
                    <a:pt x="217218" y="1512"/>
                    <a:pt x="217957" y="1810"/>
                    <a:pt x="218659" y="2167"/>
                  </a:cubicBezTo>
                  <a:lnTo>
                    <a:pt x="218873" y="1739"/>
                  </a:lnTo>
                  <a:cubicBezTo>
                    <a:pt x="218147" y="1370"/>
                    <a:pt x="217397" y="1060"/>
                    <a:pt x="216635" y="810"/>
                  </a:cubicBezTo>
                  <a:close/>
                  <a:moveTo>
                    <a:pt x="10847" y="858"/>
                  </a:moveTo>
                  <a:cubicBezTo>
                    <a:pt x="10085" y="1108"/>
                    <a:pt x="9335" y="1429"/>
                    <a:pt x="8621" y="1798"/>
                  </a:cubicBezTo>
                  <a:lnTo>
                    <a:pt x="8835" y="2215"/>
                  </a:lnTo>
                  <a:cubicBezTo>
                    <a:pt x="9538" y="1858"/>
                    <a:pt x="10264" y="1560"/>
                    <a:pt x="11002" y="1310"/>
                  </a:cubicBezTo>
                  <a:lnTo>
                    <a:pt x="10847" y="858"/>
                  </a:lnTo>
                  <a:close/>
                  <a:moveTo>
                    <a:pt x="22682" y="1346"/>
                  </a:moveTo>
                  <a:lnTo>
                    <a:pt x="22492" y="1786"/>
                  </a:lnTo>
                  <a:cubicBezTo>
                    <a:pt x="23206" y="2096"/>
                    <a:pt x="23909" y="2465"/>
                    <a:pt x="24575" y="2870"/>
                  </a:cubicBezTo>
                  <a:lnTo>
                    <a:pt x="24825" y="2465"/>
                  </a:lnTo>
                  <a:cubicBezTo>
                    <a:pt x="24135" y="2048"/>
                    <a:pt x="23420" y="1667"/>
                    <a:pt x="22682" y="1346"/>
                  </a:cubicBezTo>
                  <a:close/>
                  <a:moveTo>
                    <a:pt x="204812" y="1393"/>
                  </a:moveTo>
                  <a:cubicBezTo>
                    <a:pt x="204074" y="1727"/>
                    <a:pt x="203360" y="2108"/>
                    <a:pt x="202669" y="2536"/>
                  </a:cubicBezTo>
                  <a:lnTo>
                    <a:pt x="202931" y="2941"/>
                  </a:lnTo>
                  <a:cubicBezTo>
                    <a:pt x="203586" y="2524"/>
                    <a:pt x="204288" y="2143"/>
                    <a:pt x="205003" y="1834"/>
                  </a:cubicBezTo>
                  <a:lnTo>
                    <a:pt x="204812" y="1393"/>
                  </a:lnTo>
                  <a:close/>
                  <a:moveTo>
                    <a:pt x="153472" y="1596"/>
                  </a:moveTo>
                  <a:lnTo>
                    <a:pt x="153270" y="2036"/>
                  </a:lnTo>
                  <a:cubicBezTo>
                    <a:pt x="153972" y="2370"/>
                    <a:pt x="154663" y="2763"/>
                    <a:pt x="155306" y="3191"/>
                  </a:cubicBezTo>
                  <a:lnTo>
                    <a:pt x="155580" y="2798"/>
                  </a:lnTo>
                  <a:cubicBezTo>
                    <a:pt x="154901" y="2346"/>
                    <a:pt x="154199" y="1953"/>
                    <a:pt x="153472" y="1596"/>
                  </a:cubicBezTo>
                  <a:close/>
                  <a:moveTo>
                    <a:pt x="74010" y="1655"/>
                  </a:moveTo>
                  <a:cubicBezTo>
                    <a:pt x="73296" y="2013"/>
                    <a:pt x="72593" y="2417"/>
                    <a:pt x="71927" y="2870"/>
                  </a:cubicBezTo>
                  <a:lnTo>
                    <a:pt x="72188" y="3263"/>
                  </a:lnTo>
                  <a:cubicBezTo>
                    <a:pt x="72843" y="2822"/>
                    <a:pt x="73522" y="2429"/>
                    <a:pt x="74224" y="2084"/>
                  </a:cubicBezTo>
                  <a:lnTo>
                    <a:pt x="74010" y="1655"/>
                  </a:lnTo>
                  <a:close/>
                  <a:moveTo>
                    <a:pt x="90203" y="2632"/>
                  </a:moveTo>
                  <a:lnTo>
                    <a:pt x="89941" y="3036"/>
                  </a:lnTo>
                  <a:cubicBezTo>
                    <a:pt x="90596" y="3453"/>
                    <a:pt x="91227" y="3929"/>
                    <a:pt x="91810" y="4453"/>
                  </a:cubicBezTo>
                  <a:lnTo>
                    <a:pt x="92131" y="4096"/>
                  </a:lnTo>
                  <a:cubicBezTo>
                    <a:pt x="91524" y="3560"/>
                    <a:pt x="90869" y="3072"/>
                    <a:pt x="90203" y="2632"/>
                  </a:cubicBezTo>
                  <a:close/>
                  <a:moveTo>
                    <a:pt x="137292" y="2703"/>
                  </a:moveTo>
                  <a:cubicBezTo>
                    <a:pt x="136625" y="3144"/>
                    <a:pt x="135982" y="3632"/>
                    <a:pt x="135375" y="4168"/>
                  </a:cubicBezTo>
                  <a:lnTo>
                    <a:pt x="135696" y="4525"/>
                  </a:lnTo>
                  <a:cubicBezTo>
                    <a:pt x="136280" y="4013"/>
                    <a:pt x="136911" y="3525"/>
                    <a:pt x="137554" y="3096"/>
                  </a:cubicBezTo>
                  <a:lnTo>
                    <a:pt x="137292" y="2703"/>
                  </a:lnTo>
                  <a:close/>
                  <a:moveTo>
                    <a:pt x="220945" y="2977"/>
                  </a:moveTo>
                  <a:lnTo>
                    <a:pt x="220671" y="3370"/>
                  </a:lnTo>
                  <a:cubicBezTo>
                    <a:pt x="221314" y="3810"/>
                    <a:pt x="221921" y="4310"/>
                    <a:pt x="222493" y="4846"/>
                  </a:cubicBezTo>
                  <a:lnTo>
                    <a:pt x="222826" y="4501"/>
                  </a:lnTo>
                  <a:cubicBezTo>
                    <a:pt x="222231" y="3953"/>
                    <a:pt x="221600" y="3441"/>
                    <a:pt x="220945" y="2977"/>
                  </a:cubicBezTo>
                  <a:close/>
                  <a:moveTo>
                    <a:pt x="6549" y="3048"/>
                  </a:moveTo>
                  <a:cubicBezTo>
                    <a:pt x="5894" y="3513"/>
                    <a:pt x="5275" y="4037"/>
                    <a:pt x="4692" y="4596"/>
                  </a:cubicBezTo>
                  <a:lnTo>
                    <a:pt x="5025" y="4941"/>
                  </a:lnTo>
                  <a:cubicBezTo>
                    <a:pt x="5585" y="4394"/>
                    <a:pt x="6192" y="3894"/>
                    <a:pt x="6835" y="3441"/>
                  </a:cubicBezTo>
                  <a:lnTo>
                    <a:pt x="6549" y="3048"/>
                  </a:lnTo>
                  <a:close/>
                  <a:moveTo>
                    <a:pt x="26778" y="3894"/>
                  </a:moveTo>
                  <a:lnTo>
                    <a:pt x="26468" y="4251"/>
                  </a:lnTo>
                  <a:cubicBezTo>
                    <a:pt x="27064" y="4763"/>
                    <a:pt x="27635" y="5311"/>
                    <a:pt x="28147" y="5894"/>
                  </a:cubicBezTo>
                  <a:lnTo>
                    <a:pt x="28504" y="5584"/>
                  </a:lnTo>
                  <a:cubicBezTo>
                    <a:pt x="27969" y="4977"/>
                    <a:pt x="27397" y="4406"/>
                    <a:pt x="26778" y="3894"/>
                  </a:cubicBezTo>
                  <a:close/>
                  <a:moveTo>
                    <a:pt x="200728" y="3965"/>
                  </a:moveTo>
                  <a:cubicBezTo>
                    <a:pt x="200121" y="4489"/>
                    <a:pt x="199538" y="5072"/>
                    <a:pt x="199014" y="5680"/>
                  </a:cubicBezTo>
                  <a:lnTo>
                    <a:pt x="199371" y="5989"/>
                  </a:lnTo>
                  <a:cubicBezTo>
                    <a:pt x="199883" y="5394"/>
                    <a:pt x="200443" y="4846"/>
                    <a:pt x="201038" y="4334"/>
                  </a:cubicBezTo>
                  <a:lnTo>
                    <a:pt x="200728" y="3965"/>
                  </a:lnTo>
                  <a:close/>
                  <a:moveTo>
                    <a:pt x="157473" y="4299"/>
                  </a:moveTo>
                  <a:lnTo>
                    <a:pt x="157151" y="4644"/>
                  </a:lnTo>
                  <a:cubicBezTo>
                    <a:pt x="157735" y="5180"/>
                    <a:pt x="158283" y="5751"/>
                    <a:pt x="158771" y="6346"/>
                  </a:cubicBezTo>
                  <a:lnTo>
                    <a:pt x="159140" y="6049"/>
                  </a:lnTo>
                  <a:cubicBezTo>
                    <a:pt x="158628" y="5430"/>
                    <a:pt x="158068" y="4834"/>
                    <a:pt x="157473" y="4299"/>
                  </a:cubicBezTo>
                  <a:close/>
                  <a:moveTo>
                    <a:pt x="70033" y="4382"/>
                  </a:moveTo>
                  <a:cubicBezTo>
                    <a:pt x="69438" y="4930"/>
                    <a:pt x="68890" y="5525"/>
                    <a:pt x="68378" y="6144"/>
                  </a:cubicBezTo>
                  <a:lnTo>
                    <a:pt x="68748" y="6442"/>
                  </a:lnTo>
                  <a:cubicBezTo>
                    <a:pt x="69248" y="5834"/>
                    <a:pt x="69783" y="5263"/>
                    <a:pt x="70355" y="4727"/>
                  </a:cubicBezTo>
                  <a:lnTo>
                    <a:pt x="70033" y="4382"/>
                  </a:lnTo>
                  <a:close/>
                  <a:moveTo>
                    <a:pt x="93822" y="5811"/>
                  </a:moveTo>
                  <a:lnTo>
                    <a:pt x="93465" y="6120"/>
                  </a:lnTo>
                  <a:cubicBezTo>
                    <a:pt x="93977" y="6715"/>
                    <a:pt x="94441" y="7358"/>
                    <a:pt x="94846" y="8013"/>
                  </a:cubicBezTo>
                  <a:lnTo>
                    <a:pt x="95251" y="7763"/>
                  </a:lnTo>
                  <a:cubicBezTo>
                    <a:pt x="94834" y="7085"/>
                    <a:pt x="94346" y="6430"/>
                    <a:pt x="93822" y="5811"/>
                  </a:cubicBezTo>
                  <a:close/>
                  <a:moveTo>
                    <a:pt x="133696" y="5906"/>
                  </a:moveTo>
                  <a:cubicBezTo>
                    <a:pt x="133172" y="6525"/>
                    <a:pt x="132696" y="7192"/>
                    <a:pt x="132279" y="7870"/>
                  </a:cubicBezTo>
                  <a:lnTo>
                    <a:pt x="132684" y="8120"/>
                  </a:lnTo>
                  <a:cubicBezTo>
                    <a:pt x="133101" y="7454"/>
                    <a:pt x="133553" y="6811"/>
                    <a:pt x="134065" y="6215"/>
                  </a:cubicBezTo>
                  <a:lnTo>
                    <a:pt x="133696" y="5906"/>
                  </a:lnTo>
                  <a:close/>
                  <a:moveTo>
                    <a:pt x="224457" y="6287"/>
                  </a:moveTo>
                  <a:lnTo>
                    <a:pt x="224076" y="6585"/>
                  </a:lnTo>
                  <a:cubicBezTo>
                    <a:pt x="224565" y="7204"/>
                    <a:pt x="225005" y="7858"/>
                    <a:pt x="225398" y="8525"/>
                  </a:cubicBezTo>
                  <a:lnTo>
                    <a:pt x="225803" y="8287"/>
                  </a:lnTo>
                  <a:cubicBezTo>
                    <a:pt x="225410" y="7597"/>
                    <a:pt x="224946" y="6918"/>
                    <a:pt x="224457" y="6287"/>
                  </a:cubicBezTo>
                  <a:close/>
                  <a:moveTo>
                    <a:pt x="3073" y="6394"/>
                  </a:moveTo>
                  <a:cubicBezTo>
                    <a:pt x="2573" y="7025"/>
                    <a:pt x="2132" y="7704"/>
                    <a:pt x="1727" y="8406"/>
                  </a:cubicBezTo>
                  <a:lnTo>
                    <a:pt x="2144" y="8632"/>
                  </a:lnTo>
                  <a:cubicBezTo>
                    <a:pt x="2525" y="7954"/>
                    <a:pt x="2966" y="7299"/>
                    <a:pt x="3442" y="6680"/>
                  </a:cubicBezTo>
                  <a:lnTo>
                    <a:pt x="3073" y="6394"/>
                  </a:lnTo>
                  <a:close/>
                  <a:moveTo>
                    <a:pt x="29969" y="7501"/>
                  </a:moveTo>
                  <a:lnTo>
                    <a:pt x="29576" y="7763"/>
                  </a:lnTo>
                  <a:cubicBezTo>
                    <a:pt x="30005" y="8418"/>
                    <a:pt x="30386" y="9109"/>
                    <a:pt x="30707" y="9823"/>
                  </a:cubicBezTo>
                  <a:lnTo>
                    <a:pt x="31136" y="9621"/>
                  </a:lnTo>
                  <a:cubicBezTo>
                    <a:pt x="30802" y="8894"/>
                    <a:pt x="30409" y="8180"/>
                    <a:pt x="29969" y="7501"/>
                  </a:cubicBezTo>
                  <a:close/>
                  <a:moveTo>
                    <a:pt x="197561" y="7608"/>
                  </a:moveTo>
                  <a:cubicBezTo>
                    <a:pt x="197121" y="8287"/>
                    <a:pt x="196740" y="9001"/>
                    <a:pt x="196406" y="9740"/>
                  </a:cubicBezTo>
                  <a:lnTo>
                    <a:pt x="196847" y="9930"/>
                  </a:lnTo>
                  <a:cubicBezTo>
                    <a:pt x="197168" y="9228"/>
                    <a:pt x="197537" y="8525"/>
                    <a:pt x="197966" y="7870"/>
                  </a:cubicBezTo>
                  <a:lnTo>
                    <a:pt x="197561" y="7608"/>
                  </a:lnTo>
                  <a:close/>
                  <a:moveTo>
                    <a:pt x="160533" y="8025"/>
                  </a:moveTo>
                  <a:lnTo>
                    <a:pt x="160128" y="8275"/>
                  </a:lnTo>
                  <a:cubicBezTo>
                    <a:pt x="160533" y="8942"/>
                    <a:pt x="160878" y="9644"/>
                    <a:pt x="161188" y="10371"/>
                  </a:cubicBezTo>
                  <a:lnTo>
                    <a:pt x="161628" y="10180"/>
                  </a:lnTo>
                  <a:cubicBezTo>
                    <a:pt x="161319" y="9442"/>
                    <a:pt x="160950" y="8716"/>
                    <a:pt x="160533" y="8025"/>
                  </a:cubicBezTo>
                  <a:close/>
                  <a:moveTo>
                    <a:pt x="66997" y="8132"/>
                  </a:moveTo>
                  <a:cubicBezTo>
                    <a:pt x="66593" y="8835"/>
                    <a:pt x="66235" y="9561"/>
                    <a:pt x="65926" y="10299"/>
                  </a:cubicBezTo>
                  <a:lnTo>
                    <a:pt x="66366" y="10490"/>
                  </a:lnTo>
                  <a:cubicBezTo>
                    <a:pt x="66664" y="9763"/>
                    <a:pt x="67021" y="9049"/>
                    <a:pt x="67414" y="8382"/>
                  </a:cubicBezTo>
                  <a:lnTo>
                    <a:pt x="66997" y="8132"/>
                  </a:lnTo>
                  <a:close/>
                  <a:moveTo>
                    <a:pt x="96382" y="9906"/>
                  </a:moveTo>
                  <a:lnTo>
                    <a:pt x="95953" y="10097"/>
                  </a:lnTo>
                  <a:cubicBezTo>
                    <a:pt x="96263" y="10811"/>
                    <a:pt x="96525" y="11561"/>
                    <a:pt x="96727" y="12311"/>
                  </a:cubicBezTo>
                  <a:lnTo>
                    <a:pt x="97192" y="12180"/>
                  </a:lnTo>
                  <a:cubicBezTo>
                    <a:pt x="96977" y="11407"/>
                    <a:pt x="96703" y="10645"/>
                    <a:pt x="96382" y="9906"/>
                  </a:cubicBezTo>
                  <a:close/>
                  <a:moveTo>
                    <a:pt x="131172" y="10025"/>
                  </a:moveTo>
                  <a:cubicBezTo>
                    <a:pt x="130851" y="10764"/>
                    <a:pt x="130589" y="11538"/>
                    <a:pt x="130386" y="12311"/>
                  </a:cubicBezTo>
                  <a:lnTo>
                    <a:pt x="130839" y="12430"/>
                  </a:lnTo>
                  <a:cubicBezTo>
                    <a:pt x="131041" y="11680"/>
                    <a:pt x="131303" y="10930"/>
                    <a:pt x="131601" y="10204"/>
                  </a:cubicBezTo>
                  <a:lnTo>
                    <a:pt x="131172" y="10025"/>
                  </a:lnTo>
                  <a:close/>
                  <a:moveTo>
                    <a:pt x="226851" y="10466"/>
                  </a:moveTo>
                  <a:lnTo>
                    <a:pt x="226410" y="10645"/>
                  </a:lnTo>
                  <a:cubicBezTo>
                    <a:pt x="226696" y="11371"/>
                    <a:pt x="226934" y="12133"/>
                    <a:pt x="227113" y="12895"/>
                  </a:cubicBezTo>
                  <a:lnTo>
                    <a:pt x="227577" y="12788"/>
                  </a:lnTo>
                  <a:cubicBezTo>
                    <a:pt x="227386" y="12002"/>
                    <a:pt x="227148" y="11216"/>
                    <a:pt x="226851" y="10466"/>
                  </a:cubicBezTo>
                  <a:close/>
                  <a:moveTo>
                    <a:pt x="703" y="10597"/>
                  </a:moveTo>
                  <a:cubicBezTo>
                    <a:pt x="406" y="11347"/>
                    <a:pt x="179" y="12121"/>
                    <a:pt x="1" y="12907"/>
                  </a:cubicBezTo>
                  <a:lnTo>
                    <a:pt x="465" y="13014"/>
                  </a:lnTo>
                  <a:cubicBezTo>
                    <a:pt x="632" y="12252"/>
                    <a:pt x="858" y="11490"/>
                    <a:pt x="1144" y="10764"/>
                  </a:cubicBezTo>
                  <a:lnTo>
                    <a:pt x="703" y="10597"/>
                  </a:lnTo>
                  <a:close/>
                  <a:moveTo>
                    <a:pt x="31981" y="11895"/>
                  </a:moveTo>
                  <a:lnTo>
                    <a:pt x="31529" y="12026"/>
                  </a:lnTo>
                  <a:cubicBezTo>
                    <a:pt x="31743" y="12776"/>
                    <a:pt x="31910" y="13550"/>
                    <a:pt x="32017" y="14324"/>
                  </a:cubicBezTo>
                  <a:lnTo>
                    <a:pt x="32493" y="14252"/>
                  </a:lnTo>
                  <a:cubicBezTo>
                    <a:pt x="32374" y="13454"/>
                    <a:pt x="32207" y="12657"/>
                    <a:pt x="31981" y="11895"/>
                  </a:cubicBezTo>
                  <a:close/>
                  <a:moveTo>
                    <a:pt x="195585" y="12014"/>
                  </a:moveTo>
                  <a:cubicBezTo>
                    <a:pt x="195359" y="12788"/>
                    <a:pt x="195204" y="13585"/>
                    <a:pt x="195097" y="14383"/>
                  </a:cubicBezTo>
                  <a:lnTo>
                    <a:pt x="195573" y="14443"/>
                  </a:lnTo>
                  <a:cubicBezTo>
                    <a:pt x="195668" y="13669"/>
                    <a:pt x="195823" y="12895"/>
                    <a:pt x="196037" y="12145"/>
                  </a:cubicBezTo>
                  <a:lnTo>
                    <a:pt x="195585" y="12014"/>
                  </a:lnTo>
                  <a:close/>
                  <a:moveTo>
                    <a:pt x="162378" y="12478"/>
                  </a:moveTo>
                  <a:lnTo>
                    <a:pt x="161926" y="12597"/>
                  </a:lnTo>
                  <a:cubicBezTo>
                    <a:pt x="162104" y="13359"/>
                    <a:pt x="162247" y="14133"/>
                    <a:pt x="162319" y="14907"/>
                  </a:cubicBezTo>
                  <a:lnTo>
                    <a:pt x="162795" y="14871"/>
                  </a:lnTo>
                  <a:cubicBezTo>
                    <a:pt x="162712" y="14062"/>
                    <a:pt x="162581" y="13264"/>
                    <a:pt x="162378" y="12478"/>
                  </a:cubicBezTo>
                  <a:close/>
                  <a:moveTo>
                    <a:pt x="65188" y="12609"/>
                  </a:moveTo>
                  <a:cubicBezTo>
                    <a:pt x="64997" y="13395"/>
                    <a:pt x="64866" y="14193"/>
                    <a:pt x="64795" y="14990"/>
                  </a:cubicBezTo>
                  <a:lnTo>
                    <a:pt x="65271" y="15038"/>
                  </a:lnTo>
                  <a:cubicBezTo>
                    <a:pt x="65342" y="14264"/>
                    <a:pt x="65473" y="13478"/>
                    <a:pt x="65652" y="12716"/>
                  </a:cubicBezTo>
                  <a:lnTo>
                    <a:pt x="65188" y="12609"/>
                  </a:lnTo>
                  <a:close/>
                  <a:moveTo>
                    <a:pt x="97644" y="14562"/>
                  </a:moveTo>
                  <a:lnTo>
                    <a:pt x="97168" y="14621"/>
                  </a:lnTo>
                  <a:cubicBezTo>
                    <a:pt x="97251" y="15240"/>
                    <a:pt x="97287" y="15883"/>
                    <a:pt x="97287" y="16514"/>
                  </a:cubicBezTo>
                  <a:cubicBezTo>
                    <a:pt x="97287" y="16669"/>
                    <a:pt x="97287" y="16824"/>
                    <a:pt x="97287" y="16979"/>
                  </a:cubicBezTo>
                  <a:lnTo>
                    <a:pt x="97763" y="16967"/>
                  </a:lnTo>
                  <a:cubicBezTo>
                    <a:pt x="97763" y="16812"/>
                    <a:pt x="97763" y="16669"/>
                    <a:pt x="97763" y="16514"/>
                  </a:cubicBezTo>
                  <a:cubicBezTo>
                    <a:pt x="97763" y="15859"/>
                    <a:pt x="97715" y="15205"/>
                    <a:pt x="97644" y="14562"/>
                  </a:cubicBezTo>
                  <a:close/>
                  <a:moveTo>
                    <a:pt x="129946" y="14693"/>
                  </a:moveTo>
                  <a:cubicBezTo>
                    <a:pt x="129874" y="15288"/>
                    <a:pt x="129839" y="15907"/>
                    <a:pt x="129839" y="16514"/>
                  </a:cubicBezTo>
                  <a:cubicBezTo>
                    <a:pt x="129839" y="16717"/>
                    <a:pt x="129839" y="16895"/>
                    <a:pt x="129827" y="17086"/>
                  </a:cubicBezTo>
                  <a:lnTo>
                    <a:pt x="130303" y="17110"/>
                  </a:lnTo>
                  <a:cubicBezTo>
                    <a:pt x="130315" y="16907"/>
                    <a:pt x="130315" y="16717"/>
                    <a:pt x="130315" y="16514"/>
                  </a:cubicBezTo>
                  <a:cubicBezTo>
                    <a:pt x="130315" y="15919"/>
                    <a:pt x="130350" y="15324"/>
                    <a:pt x="130410" y="14740"/>
                  </a:cubicBezTo>
                  <a:lnTo>
                    <a:pt x="129946" y="14693"/>
                  </a:lnTo>
                  <a:close/>
                  <a:moveTo>
                    <a:pt x="32172" y="16669"/>
                  </a:moveTo>
                  <a:cubicBezTo>
                    <a:pt x="32172" y="17479"/>
                    <a:pt x="32243" y="18288"/>
                    <a:pt x="32362" y="19074"/>
                  </a:cubicBezTo>
                  <a:lnTo>
                    <a:pt x="32838" y="19003"/>
                  </a:lnTo>
                  <a:cubicBezTo>
                    <a:pt x="32719" y="18241"/>
                    <a:pt x="32648" y="17443"/>
                    <a:pt x="32648" y="16669"/>
                  </a:cubicBezTo>
                  <a:close/>
                  <a:moveTo>
                    <a:pt x="194954" y="16788"/>
                  </a:moveTo>
                  <a:cubicBezTo>
                    <a:pt x="194942" y="17574"/>
                    <a:pt x="194870" y="18360"/>
                    <a:pt x="194751" y="19134"/>
                  </a:cubicBezTo>
                  <a:lnTo>
                    <a:pt x="195216" y="19205"/>
                  </a:lnTo>
                  <a:cubicBezTo>
                    <a:pt x="195347" y="18419"/>
                    <a:pt x="195418" y="17610"/>
                    <a:pt x="195430" y="16800"/>
                  </a:cubicBezTo>
                  <a:lnTo>
                    <a:pt x="194954" y="16788"/>
                  </a:lnTo>
                  <a:close/>
                  <a:moveTo>
                    <a:pt x="162890" y="17264"/>
                  </a:moveTo>
                  <a:lnTo>
                    <a:pt x="162414" y="17288"/>
                  </a:lnTo>
                  <a:cubicBezTo>
                    <a:pt x="162462" y="18086"/>
                    <a:pt x="162557" y="18896"/>
                    <a:pt x="162700" y="19681"/>
                  </a:cubicBezTo>
                  <a:lnTo>
                    <a:pt x="163176" y="19598"/>
                  </a:lnTo>
                  <a:cubicBezTo>
                    <a:pt x="163021" y="18824"/>
                    <a:pt x="162926" y="18038"/>
                    <a:pt x="162890" y="17264"/>
                  </a:cubicBezTo>
                  <a:close/>
                  <a:moveTo>
                    <a:pt x="64699" y="17383"/>
                  </a:moveTo>
                  <a:cubicBezTo>
                    <a:pt x="64664" y="18169"/>
                    <a:pt x="64557" y="18955"/>
                    <a:pt x="64402" y="19717"/>
                  </a:cubicBezTo>
                  <a:lnTo>
                    <a:pt x="64866" y="19812"/>
                  </a:lnTo>
                  <a:cubicBezTo>
                    <a:pt x="65033" y="19027"/>
                    <a:pt x="65128" y="18217"/>
                    <a:pt x="65176" y="17419"/>
                  </a:cubicBezTo>
                  <a:lnTo>
                    <a:pt x="64699" y="17383"/>
                  </a:lnTo>
                  <a:close/>
                  <a:moveTo>
                    <a:pt x="98001" y="19300"/>
                  </a:moveTo>
                  <a:lnTo>
                    <a:pt x="97537" y="19384"/>
                  </a:lnTo>
                  <a:cubicBezTo>
                    <a:pt x="97668" y="20170"/>
                    <a:pt x="97870" y="20967"/>
                    <a:pt x="98120" y="21729"/>
                  </a:cubicBezTo>
                  <a:lnTo>
                    <a:pt x="98573" y="21574"/>
                  </a:lnTo>
                  <a:cubicBezTo>
                    <a:pt x="98323" y="20836"/>
                    <a:pt x="98132" y="20074"/>
                    <a:pt x="98001" y="19300"/>
                  </a:cubicBezTo>
                  <a:close/>
                  <a:moveTo>
                    <a:pt x="129577" y="19419"/>
                  </a:moveTo>
                  <a:cubicBezTo>
                    <a:pt x="129434" y="20193"/>
                    <a:pt x="129243" y="20955"/>
                    <a:pt x="128981" y="21694"/>
                  </a:cubicBezTo>
                  <a:lnTo>
                    <a:pt x="129434" y="21848"/>
                  </a:lnTo>
                  <a:cubicBezTo>
                    <a:pt x="129696" y="21086"/>
                    <a:pt x="129898" y="20300"/>
                    <a:pt x="130053" y="19515"/>
                  </a:cubicBezTo>
                  <a:lnTo>
                    <a:pt x="129577" y="19419"/>
                  </a:lnTo>
                  <a:close/>
                  <a:moveTo>
                    <a:pt x="33362" y="21289"/>
                  </a:moveTo>
                  <a:lnTo>
                    <a:pt x="32910" y="21432"/>
                  </a:lnTo>
                  <a:cubicBezTo>
                    <a:pt x="33148" y="22205"/>
                    <a:pt x="33446" y="22956"/>
                    <a:pt x="33803" y="23682"/>
                  </a:cubicBezTo>
                  <a:lnTo>
                    <a:pt x="34231" y="23479"/>
                  </a:lnTo>
                  <a:cubicBezTo>
                    <a:pt x="33886" y="22777"/>
                    <a:pt x="33600" y="22039"/>
                    <a:pt x="33362" y="21289"/>
                  </a:cubicBezTo>
                  <a:close/>
                  <a:moveTo>
                    <a:pt x="194204" y="21408"/>
                  </a:moveTo>
                  <a:cubicBezTo>
                    <a:pt x="193966" y="22158"/>
                    <a:pt x="193668" y="22884"/>
                    <a:pt x="193323" y="23587"/>
                  </a:cubicBezTo>
                  <a:lnTo>
                    <a:pt x="193751" y="23801"/>
                  </a:lnTo>
                  <a:cubicBezTo>
                    <a:pt x="194097" y="23075"/>
                    <a:pt x="194406" y="22325"/>
                    <a:pt x="194656" y="21563"/>
                  </a:cubicBezTo>
                  <a:lnTo>
                    <a:pt x="194204" y="21408"/>
                  </a:lnTo>
                  <a:close/>
                  <a:moveTo>
                    <a:pt x="163795" y="21860"/>
                  </a:moveTo>
                  <a:lnTo>
                    <a:pt x="163343" y="22015"/>
                  </a:lnTo>
                  <a:cubicBezTo>
                    <a:pt x="163605" y="22777"/>
                    <a:pt x="163938" y="23527"/>
                    <a:pt x="164319" y="24241"/>
                  </a:cubicBezTo>
                  <a:lnTo>
                    <a:pt x="164736" y="24015"/>
                  </a:lnTo>
                  <a:cubicBezTo>
                    <a:pt x="164367" y="23325"/>
                    <a:pt x="164057" y="22598"/>
                    <a:pt x="163795" y="21860"/>
                  </a:cubicBezTo>
                  <a:close/>
                  <a:moveTo>
                    <a:pt x="63771" y="21979"/>
                  </a:moveTo>
                  <a:cubicBezTo>
                    <a:pt x="63509" y="22717"/>
                    <a:pt x="63175" y="23432"/>
                    <a:pt x="62806" y="24122"/>
                  </a:cubicBezTo>
                  <a:lnTo>
                    <a:pt x="63223" y="24349"/>
                  </a:lnTo>
                  <a:cubicBezTo>
                    <a:pt x="63616" y="23634"/>
                    <a:pt x="63937" y="22896"/>
                    <a:pt x="64211" y="22146"/>
                  </a:cubicBezTo>
                  <a:lnTo>
                    <a:pt x="63771" y="21979"/>
                  </a:lnTo>
                  <a:close/>
                  <a:moveTo>
                    <a:pt x="99478" y="23741"/>
                  </a:moveTo>
                  <a:lnTo>
                    <a:pt x="99049" y="23968"/>
                  </a:lnTo>
                  <a:cubicBezTo>
                    <a:pt x="99418" y="24682"/>
                    <a:pt x="99835" y="25373"/>
                    <a:pt x="100299" y="26039"/>
                  </a:cubicBezTo>
                  <a:lnTo>
                    <a:pt x="100692" y="25765"/>
                  </a:lnTo>
                  <a:cubicBezTo>
                    <a:pt x="100240" y="25123"/>
                    <a:pt x="99835" y="24444"/>
                    <a:pt x="99478" y="23741"/>
                  </a:cubicBezTo>
                  <a:close/>
                  <a:moveTo>
                    <a:pt x="128064" y="23860"/>
                  </a:moveTo>
                  <a:cubicBezTo>
                    <a:pt x="127707" y="24551"/>
                    <a:pt x="127291" y="25230"/>
                    <a:pt x="126838" y="25861"/>
                  </a:cubicBezTo>
                  <a:lnTo>
                    <a:pt x="127231" y="26135"/>
                  </a:lnTo>
                  <a:cubicBezTo>
                    <a:pt x="127695" y="25480"/>
                    <a:pt x="128124" y="24789"/>
                    <a:pt x="128493" y="24075"/>
                  </a:cubicBezTo>
                  <a:lnTo>
                    <a:pt x="128064" y="23860"/>
                  </a:lnTo>
                  <a:close/>
                  <a:moveTo>
                    <a:pt x="35398" y="25515"/>
                  </a:moveTo>
                  <a:lnTo>
                    <a:pt x="35005" y="25777"/>
                  </a:lnTo>
                  <a:cubicBezTo>
                    <a:pt x="35458" y="26444"/>
                    <a:pt x="35970" y="27087"/>
                    <a:pt x="36505" y="27682"/>
                  </a:cubicBezTo>
                  <a:lnTo>
                    <a:pt x="36863" y="27361"/>
                  </a:lnTo>
                  <a:cubicBezTo>
                    <a:pt x="36339" y="26777"/>
                    <a:pt x="35839" y="26158"/>
                    <a:pt x="35398" y="25515"/>
                  </a:cubicBezTo>
                  <a:close/>
                  <a:moveTo>
                    <a:pt x="192132" y="25611"/>
                  </a:moveTo>
                  <a:cubicBezTo>
                    <a:pt x="191680" y="26254"/>
                    <a:pt x="191191" y="26873"/>
                    <a:pt x="190656" y="27444"/>
                  </a:cubicBezTo>
                  <a:lnTo>
                    <a:pt x="191001" y="27766"/>
                  </a:lnTo>
                  <a:cubicBezTo>
                    <a:pt x="191561" y="27182"/>
                    <a:pt x="192061" y="26551"/>
                    <a:pt x="192525" y="25885"/>
                  </a:cubicBezTo>
                  <a:lnTo>
                    <a:pt x="192132" y="25611"/>
                  </a:lnTo>
                  <a:close/>
                  <a:moveTo>
                    <a:pt x="165986" y="26004"/>
                  </a:moveTo>
                  <a:lnTo>
                    <a:pt x="165605" y="26289"/>
                  </a:lnTo>
                  <a:cubicBezTo>
                    <a:pt x="166081" y="26932"/>
                    <a:pt x="166605" y="27551"/>
                    <a:pt x="167177" y="28123"/>
                  </a:cubicBezTo>
                  <a:lnTo>
                    <a:pt x="167510" y="27789"/>
                  </a:lnTo>
                  <a:cubicBezTo>
                    <a:pt x="166962" y="27230"/>
                    <a:pt x="166450" y="26635"/>
                    <a:pt x="165986" y="26004"/>
                  </a:cubicBezTo>
                  <a:close/>
                  <a:moveTo>
                    <a:pt x="61544" y="26099"/>
                  </a:moveTo>
                  <a:cubicBezTo>
                    <a:pt x="61080" y="26730"/>
                    <a:pt x="60556" y="27325"/>
                    <a:pt x="60008" y="27873"/>
                  </a:cubicBezTo>
                  <a:lnTo>
                    <a:pt x="60342" y="28218"/>
                  </a:lnTo>
                  <a:cubicBezTo>
                    <a:pt x="60913" y="27647"/>
                    <a:pt x="61449" y="27028"/>
                    <a:pt x="61925" y="26385"/>
                  </a:cubicBezTo>
                  <a:lnTo>
                    <a:pt x="61544" y="26099"/>
                  </a:lnTo>
                  <a:close/>
                  <a:moveTo>
                    <a:pt x="102180" y="27575"/>
                  </a:moveTo>
                  <a:lnTo>
                    <a:pt x="101835" y="27909"/>
                  </a:lnTo>
                  <a:cubicBezTo>
                    <a:pt x="102395" y="28480"/>
                    <a:pt x="103002" y="29028"/>
                    <a:pt x="103633" y="29528"/>
                  </a:cubicBezTo>
                  <a:lnTo>
                    <a:pt x="103919" y="29159"/>
                  </a:lnTo>
                  <a:cubicBezTo>
                    <a:pt x="103311" y="28671"/>
                    <a:pt x="102728" y="28135"/>
                    <a:pt x="102180" y="27575"/>
                  </a:cubicBezTo>
                  <a:close/>
                  <a:moveTo>
                    <a:pt x="125338" y="27659"/>
                  </a:moveTo>
                  <a:cubicBezTo>
                    <a:pt x="124790" y="28230"/>
                    <a:pt x="124195" y="28754"/>
                    <a:pt x="123576" y="29230"/>
                  </a:cubicBezTo>
                  <a:lnTo>
                    <a:pt x="123873" y="29611"/>
                  </a:lnTo>
                  <a:cubicBezTo>
                    <a:pt x="124505" y="29111"/>
                    <a:pt x="125112" y="28575"/>
                    <a:pt x="125671" y="27992"/>
                  </a:cubicBezTo>
                  <a:lnTo>
                    <a:pt x="125338" y="27659"/>
                  </a:lnTo>
                  <a:close/>
                  <a:moveTo>
                    <a:pt x="38577" y="28968"/>
                  </a:moveTo>
                  <a:lnTo>
                    <a:pt x="38268" y="29337"/>
                  </a:lnTo>
                  <a:cubicBezTo>
                    <a:pt x="38899" y="29849"/>
                    <a:pt x="39565" y="30314"/>
                    <a:pt x="40256" y="30718"/>
                  </a:cubicBezTo>
                  <a:lnTo>
                    <a:pt x="40494" y="30314"/>
                  </a:lnTo>
                  <a:cubicBezTo>
                    <a:pt x="39827" y="29909"/>
                    <a:pt x="39184" y="29456"/>
                    <a:pt x="38577" y="28968"/>
                  </a:cubicBezTo>
                  <a:close/>
                  <a:moveTo>
                    <a:pt x="188929" y="29040"/>
                  </a:moveTo>
                  <a:cubicBezTo>
                    <a:pt x="188322" y="29528"/>
                    <a:pt x="187667" y="29980"/>
                    <a:pt x="187000" y="30373"/>
                  </a:cubicBezTo>
                  <a:lnTo>
                    <a:pt x="187239" y="30790"/>
                  </a:lnTo>
                  <a:cubicBezTo>
                    <a:pt x="187929" y="30385"/>
                    <a:pt x="188608" y="29921"/>
                    <a:pt x="189227" y="29421"/>
                  </a:cubicBezTo>
                  <a:lnTo>
                    <a:pt x="188929" y="29040"/>
                  </a:lnTo>
                  <a:close/>
                  <a:moveTo>
                    <a:pt x="169284" y="29337"/>
                  </a:moveTo>
                  <a:lnTo>
                    <a:pt x="168998" y="29718"/>
                  </a:lnTo>
                  <a:cubicBezTo>
                    <a:pt x="169641" y="30206"/>
                    <a:pt x="170320" y="30647"/>
                    <a:pt x="171022" y="31028"/>
                  </a:cubicBezTo>
                  <a:lnTo>
                    <a:pt x="171248" y="30611"/>
                  </a:lnTo>
                  <a:cubicBezTo>
                    <a:pt x="170570" y="30230"/>
                    <a:pt x="169903" y="29802"/>
                    <a:pt x="169284" y="29337"/>
                  </a:cubicBezTo>
                  <a:close/>
                  <a:moveTo>
                    <a:pt x="58222" y="29409"/>
                  </a:moveTo>
                  <a:cubicBezTo>
                    <a:pt x="57591" y="29873"/>
                    <a:pt x="56925" y="30302"/>
                    <a:pt x="56246" y="30671"/>
                  </a:cubicBezTo>
                  <a:lnTo>
                    <a:pt x="56460" y="31088"/>
                  </a:lnTo>
                  <a:cubicBezTo>
                    <a:pt x="57175" y="30707"/>
                    <a:pt x="57865" y="30266"/>
                    <a:pt x="58508" y="29790"/>
                  </a:cubicBezTo>
                  <a:lnTo>
                    <a:pt x="58222" y="29409"/>
                  </a:lnTo>
                  <a:close/>
                  <a:moveTo>
                    <a:pt x="105871" y="30456"/>
                  </a:moveTo>
                  <a:lnTo>
                    <a:pt x="105633" y="30873"/>
                  </a:lnTo>
                  <a:cubicBezTo>
                    <a:pt x="106336" y="31278"/>
                    <a:pt x="107074" y="31623"/>
                    <a:pt x="107824" y="31909"/>
                  </a:cubicBezTo>
                  <a:lnTo>
                    <a:pt x="107991" y="31469"/>
                  </a:lnTo>
                  <a:cubicBezTo>
                    <a:pt x="107264" y="31183"/>
                    <a:pt x="106550" y="30849"/>
                    <a:pt x="105871" y="30456"/>
                  </a:cubicBezTo>
                  <a:close/>
                  <a:moveTo>
                    <a:pt x="121623" y="30528"/>
                  </a:moveTo>
                  <a:cubicBezTo>
                    <a:pt x="120933" y="30909"/>
                    <a:pt x="120218" y="31242"/>
                    <a:pt x="119492" y="31516"/>
                  </a:cubicBezTo>
                  <a:lnTo>
                    <a:pt x="119659" y="31957"/>
                  </a:lnTo>
                  <a:cubicBezTo>
                    <a:pt x="120409" y="31671"/>
                    <a:pt x="121147" y="31338"/>
                    <a:pt x="121849" y="30945"/>
                  </a:cubicBezTo>
                  <a:lnTo>
                    <a:pt x="121623" y="30528"/>
                  </a:lnTo>
                  <a:close/>
                  <a:moveTo>
                    <a:pt x="42601" y="31361"/>
                  </a:moveTo>
                  <a:lnTo>
                    <a:pt x="42423" y="31802"/>
                  </a:lnTo>
                  <a:cubicBezTo>
                    <a:pt x="43161" y="32111"/>
                    <a:pt x="43935" y="32361"/>
                    <a:pt x="44721" y="32552"/>
                  </a:cubicBezTo>
                  <a:lnTo>
                    <a:pt x="44828" y="32088"/>
                  </a:lnTo>
                  <a:cubicBezTo>
                    <a:pt x="44078" y="31897"/>
                    <a:pt x="43316" y="31659"/>
                    <a:pt x="42601" y="31361"/>
                  </a:cubicBezTo>
                  <a:close/>
                  <a:moveTo>
                    <a:pt x="184881" y="31409"/>
                  </a:moveTo>
                  <a:cubicBezTo>
                    <a:pt x="184167" y="31695"/>
                    <a:pt x="183405" y="31933"/>
                    <a:pt x="182643" y="32123"/>
                  </a:cubicBezTo>
                  <a:lnTo>
                    <a:pt x="182762" y="32576"/>
                  </a:lnTo>
                  <a:cubicBezTo>
                    <a:pt x="183536" y="32397"/>
                    <a:pt x="184322" y="32147"/>
                    <a:pt x="185060" y="31850"/>
                  </a:cubicBezTo>
                  <a:lnTo>
                    <a:pt x="184881" y="31409"/>
                  </a:lnTo>
                  <a:close/>
                  <a:moveTo>
                    <a:pt x="173392" y="31576"/>
                  </a:moveTo>
                  <a:lnTo>
                    <a:pt x="173225" y="32028"/>
                  </a:lnTo>
                  <a:cubicBezTo>
                    <a:pt x="173987" y="32302"/>
                    <a:pt x="174761" y="32528"/>
                    <a:pt x="175559" y="32683"/>
                  </a:cubicBezTo>
                  <a:lnTo>
                    <a:pt x="175654" y="32219"/>
                  </a:lnTo>
                  <a:cubicBezTo>
                    <a:pt x="174880" y="32064"/>
                    <a:pt x="174130" y="31850"/>
                    <a:pt x="173392" y="31576"/>
                  </a:cubicBezTo>
                  <a:close/>
                  <a:moveTo>
                    <a:pt x="54091" y="31623"/>
                  </a:moveTo>
                  <a:cubicBezTo>
                    <a:pt x="53353" y="31885"/>
                    <a:pt x="52591" y="32088"/>
                    <a:pt x="51829" y="32242"/>
                  </a:cubicBezTo>
                  <a:lnTo>
                    <a:pt x="51924" y="32719"/>
                  </a:lnTo>
                  <a:cubicBezTo>
                    <a:pt x="52710" y="32552"/>
                    <a:pt x="53496" y="32338"/>
                    <a:pt x="54258" y="32064"/>
                  </a:cubicBezTo>
                  <a:lnTo>
                    <a:pt x="54091" y="31623"/>
                  </a:lnTo>
                  <a:close/>
                  <a:moveTo>
                    <a:pt x="110241" y="32159"/>
                  </a:moveTo>
                  <a:lnTo>
                    <a:pt x="110134" y="32623"/>
                  </a:lnTo>
                  <a:cubicBezTo>
                    <a:pt x="110919" y="32802"/>
                    <a:pt x="111717" y="32921"/>
                    <a:pt x="112527" y="32981"/>
                  </a:cubicBezTo>
                  <a:lnTo>
                    <a:pt x="112563" y="32504"/>
                  </a:lnTo>
                  <a:cubicBezTo>
                    <a:pt x="111777" y="32445"/>
                    <a:pt x="111003" y="32326"/>
                    <a:pt x="110241" y="32159"/>
                  </a:cubicBezTo>
                  <a:close/>
                  <a:moveTo>
                    <a:pt x="117242" y="32183"/>
                  </a:moveTo>
                  <a:cubicBezTo>
                    <a:pt x="116480" y="32350"/>
                    <a:pt x="115694" y="32469"/>
                    <a:pt x="114908" y="32516"/>
                  </a:cubicBezTo>
                  <a:lnTo>
                    <a:pt x="114944" y="32993"/>
                  </a:lnTo>
                  <a:cubicBezTo>
                    <a:pt x="115753" y="32933"/>
                    <a:pt x="116551" y="32826"/>
                    <a:pt x="117337" y="32647"/>
                  </a:cubicBezTo>
                  <a:lnTo>
                    <a:pt x="117242" y="32183"/>
                  </a:lnTo>
                  <a:close/>
                  <a:moveTo>
                    <a:pt x="47150" y="32481"/>
                  </a:moveTo>
                  <a:lnTo>
                    <a:pt x="47102" y="32957"/>
                  </a:lnTo>
                  <a:cubicBezTo>
                    <a:pt x="47626" y="33004"/>
                    <a:pt x="48150" y="33028"/>
                    <a:pt x="48686" y="33028"/>
                  </a:cubicBezTo>
                  <a:cubicBezTo>
                    <a:pt x="48959" y="33028"/>
                    <a:pt x="49245" y="33028"/>
                    <a:pt x="49519" y="33004"/>
                  </a:cubicBezTo>
                  <a:lnTo>
                    <a:pt x="49495" y="32528"/>
                  </a:lnTo>
                  <a:cubicBezTo>
                    <a:pt x="49221" y="32552"/>
                    <a:pt x="48947" y="32552"/>
                    <a:pt x="48686" y="32552"/>
                  </a:cubicBezTo>
                  <a:cubicBezTo>
                    <a:pt x="48174" y="32552"/>
                    <a:pt x="47650" y="32528"/>
                    <a:pt x="47150" y="32481"/>
                  </a:cubicBezTo>
                  <a:close/>
                  <a:moveTo>
                    <a:pt x="180333" y="32492"/>
                  </a:moveTo>
                  <a:cubicBezTo>
                    <a:pt x="179857" y="32528"/>
                    <a:pt x="179392" y="32552"/>
                    <a:pt x="178916" y="32552"/>
                  </a:cubicBezTo>
                  <a:cubicBezTo>
                    <a:pt x="178607" y="32552"/>
                    <a:pt x="178297" y="32540"/>
                    <a:pt x="177975" y="32528"/>
                  </a:cubicBezTo>
                  <a:lnTo>
                    <a:pt x="177952" y="33004"/>
                  </a:lnTo>
                  <a:cubicBezTo>
                    <a:pt x="178273" y="33016"/>
                    <a:pt x="178595" y="33028"/>
                    <a:pt x="178916" y="33028"/>
                  </a:cubicBezTo>
                  <a:cubicBezTo>
                    <a:pt x="179404" y="33028"/>
                    <a:pt x="179892" y="33004"/>
                    <a:pt x="180369" y="32969"/>
                  </a:cubicBezTo>
                  <a:lnTo>
                    <a:pt x="180333" y="32492"/>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18">
              <a:extLst>
                <a:ext uri="{FF2B5EF4-FFF2-40B4-BE49-F238E27FC236}">
                  <a16:creationId xmlns:a16="http://schemas.microsoft.com/office/drawing/2014/main" id="{98E0BAC2-0367-A82F-CA95-0F47C063E3D7}"/>
                </a:ext>
              </a:extLst>
            </p:cNvPr>
            <p:cNvSpPr/>
            <p:nvPr/>
          </p:nvSpPr>
          <p:spPr>
            <a:xfrm>
              <a:off x="7543889" y="2549752"/>
              <a:ext cx="13426" cy="31826"/>
            </a:xfrm>
            <a:custGeom>
              <a:avLst/>
              <a:gdLst/>
              <a:ahLst/>
              <a:cxnLst/>
              <a:rect l="l" t="t" r="r" b="b"/>
              <a:pathLst>
                <a:path w="513" h="1216" extrusionOk="0">
                  <a:moveTo>
                    <a:pt x="477" y="1"/>
                  </a:moveTo>
                  <a:lnTo>
                    <a:pt x="1" y="37"/>
                  </a:lnTo>
                  <a:cubicBezTo>
                    <a:pt x="24" y="429"/>
                    <a:pt x="36" y="822"/>
                    <a:pt x="36" y="1215"/>
                  </a:cubicBezTo>
                  <a:lnTo>
                    <a:pt x="513" y="1215"/>
                  </a:lnTo>
                  <a:cubicBezTo>
                    <a:pt x="513" y="810"/>
                    <a:pt x="501" y="406"/>
                    <a:pt x="47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Rectangle : coins arrondis 25">
            <a:extLst>
              <a:ext uri="{FF2B5EF4-FFF2-40B4-BE49-F238E27FC236}">
                <a16:creationId xmlns:a16="http://schemas.microsoft.com/office/drawing/2014/main" id="{566450EA-29F1-FF2A-8E53-EB292BA4DC6D}"/>
              </a:ext>
            </a:extLst>
          </p:cNvPr>
          <p:cNvSpPr/>
          <p:nvPr/>
        </p:nvSpPr>
        <p:spPr>
          <a:xfrm>
            <a:off x="591976" y="1402123"/>
            <a:ext cx="1260000" cy="324000"/>
          </a:xfrm>
          <a:prstGeom prst="roundRect">
            <a:avLst/>
          </a:prstGeom>
          <a:solidFill>
            <a:schemeClr val="bg1"/>
          </a:solidFill>
          <a:ln w="38100" cmpd="thinThick">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200" b="1">
                <a:solidFill>
                  <a:schemeClr val="tx1"/>
                </a:solidFill>
              </a:rPr>
              <a:t>Octobre 2023</a:t>
            </a:r>
          </a:p>
        </p:txBody>
      </p:sp>
      <p:pic>
        <p:nvPicPr>
          <p:cNvPr id="29" name="Graphique 28" descr="Ligne fléchée : incurvée dans le sens inverse des aiguilles d’une montre">
            <a:extLst>
              <a:ext uri="{FF2B5EF4-FFF2-40B4-BE49-F238E27FC236}">
                <a16:creationId xmlns:a16="http://schemas.microsoft.com/office/drawing/2014/main" id="{A25B7272-8367-1DC8-5B59-D33632BCAE3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565957" flipH="1">
            <a:off x="1520679" y="2670162"/>
            <a:ext cx="611936" cy="611936"/>
          </a:xfrm>
          <a:prstGeom prst="rect">
            <a:avLst/>
          </a:prstGeom>
        </p:spPr>
      </p:pic>
      <p:pic>
        <p:nvPicPr>
          <p:cNvPr id="30" name="Graphique 29" descr="Ligne fléchée : incurvée dans le sens inverse des aiguilles d’une montre">
            <a:extLst>
              <a:ext uri="{FF2B5EF4-FFF2-40B4-BE49-F238E27FC236}">
                <a16:creationId xmlns:a16="http://schemas.microsoft.com/office/drawing/2014/main" id="{10D89C1A-BE75-07AE-E694-321D45A7E20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565957" flipH="1">
            <a:off x="1517338" y="4082824"/>
            <a:ext cx="611936" cy="611936"/>
          </a:xfrm>
          <a:prstGeom prst="rect">
            <a:avLst/>
          </a:prstGeom>
        </p:spPr>
      </p:pic>
      <p:cxnSp>
        <p:nvCxnSpPr>
          <p:cNvPr id="31" name="Connecteur droit 30">
            <a:extLst>
              <a:ext uri="{FF2B5EF4-FFF2-40B4-BE49-F238E27FC236}">
                <a16:creationId xmlns:a16="http://schemas.microsoft.com/office/drawing/2014/main" id="{CFF1FA2F-1C79-5F2A-EC8F-C22024F538FF}"/>
              </a:ext>
            </a:extLst>
          </p:cNvPr>
          <p:cNvCxnSpPr>
            <a:cxnSpLocks/>
            <a:stCxn id="14" idx="2"/>
          </p:cNvCxnSpPr>
          <p:nvPr/>
        </p:nvCxnSpPr>
        <p:spPr>
          <a:xfrm flipH="1">
            <a:off x="1549223" y="1841609"/>
            <a:ext cx="501848"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458666F-AA23-12F3-2905-EDEB3E808F0B}"/>
              </a:ext>
            </a:extLst>
          </p:cNvPr>
          <p:cNvCxnSpPr>
            <a:cxnSpLocks/>
          </p:cNvCxnSpPr>
          <p:nvPr/>
        </p:nvCxnSpPr>
        <p:spPr>
          <a:xfrm flipH="1">
            <a:off x="2072337" y="1481302"/>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B659856-A625-698B-9E00-A8079E041292}"/>
              </a:ext>
            </a:extLst>
          </p:cNvPr>
          <p:cNvCxnSpPr>
            <a:cxnSpLocks/>
          </p:cNvCxnSpPr>
          <p:nvPr/>
        </p:nvCxnSpPr>
        <p:spPr>
          <a:xfrm flipH="1">
            <a:off x="2072337" y="2280127"/>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A1ECD923-678A-045D-A10F-4C4BEF33EE79}"/>
              </a:ext>
            </a:extLst>
          </p:cNvPr>
          <p:cNvCxnSpPr>
            <a:cxnSpLocks/>
          </p:cNvCxnSpPr>
          <p:nvPr/>
        </p:nvCxnSpPr>
        <p:spPr>
          <a:xfrm flipH="1">
            <a:off x="2072337" y="3078952"/>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8DB9E28D-A573-587D-378F-C2E828A318BF}"/>
              </a:ext>
            </a:extLst>
          </p:cNvPr>
          <p:cNvCxnSpPr>
            <a:cxnSpLocks/>
          </p:cNvCxnSpPr>
          <p:nvPr/>
        </p:nvCxnSpPr>
        <p:spPr>
          <a:xfrm flipH="1">
            <a:off x="2072337" y="4580908"/>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DB65C7D6-706A-1DA2-ADB6-E7C50FCD5094}"/>
              </a:ext>
            </a:extLst>
          </p:cNvPr>
          <p:cNvCxnSpPr>
            <a:cxnSpLocks/>
          </p:cNvCxnSpPr>
          <p:nvPr/>
        </p:nvCxnSpPr>
        <p:spPr>
          <a:xfrm flipH="1">
            <a:off x="2072337" y="5475427"/>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50A0647-9DC4-A176-D6ED-7876C9AFBDE8}"/>
              </a:ext>
            </a:extLst>
          </p:cNvPr>
          <p:cNvCxnSpPr>
            <a:cxnSpLocks/>
          </p:cNvCxnSpPr>
          <p:nvPr/>
        </p:nvCxnSpPr>
        <p:spPr>
          <a:xfrm flipH="1">
            <a:off x="1974798" y="5942521"/>
            <a:ext cx="279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0A66D9A6-045F-46DB-AB58-E6D45EB4C5EA}"/>
              </a:ext>
            </a:extLst>
          </p:cNvPr>
          <p:cNvSpPr txBox="1"/>
          <p:nvPr/>
        </p:nvSpPr>
        <p:spPr>
          <a:xfrm>
            <a:off x="2458806" y="4586690"/>
            <a:ext cx="8067427" cy="553998"/>
          </a:xfrm>
          <a:prstGeom prst="rect">
            <a:avLst/>
          </a:prstGeom>
          <a:noFill/>
          <a:ln>
            <a:solidFill>
              <a:schemeClr val="accent2"/>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b="1">
                <a:solidFill>
                  <a:schemeClr val="accent2"/>
                </a:solidFill>
              </a:rPr>
              <a:t>Je participe aux retours outils : </a:t>
            </a:r>
            <a:r>
              <a:rPr lang="fr-FR" sz="1000"/>
              <a:t>je remonte auprès de l’équipe projet tous les problèmes rencontrés. Il peut s’agir d’anomalies à débloquer comme de demandes d’évolutions. Je suis le mode opératoire de remontée de problèmes outils pour que ceux-ci soient traités correctement. </a:t>
            </a:r>
          </a:p>
        </p:txBody>
      </p:sp>
      <p:cxnSp>
        <p:nvCxnSpPr>
          <p:cNvPr id="55" name="Connecteur droit 54">
            <a:extLst>
              <a:ext uri="{FF2B5EF4-FFF2-40B4-BE49-F238E27FC236}">
                <a16:creationId xmlns:a16="http://schemas.microsoft.com/office/drawing/2014/main" id="{268A4B31-F4DF-1D40-1ED0-FA9E305BC8D9}"/>
              </a:ext>
            </a:extLst>
          </p:cNvPr>
          <p:cNvCxnSpPr>
            <a:cxnSpLocks/>
          </p:cNvCxnSpPr>
          <p:nvPr/>
        </p:nvCxnSpPr>
        <p:spPr>
          <a:xfrm flipH="1">
            <a:off x="697798" y="2630578"/>
            <a:ext cx="50184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EF3C9122-7A80-1AFC-185D-32ECEFDA58DD}"/>
              </a:ext>
            </a:extLst>
          </p:cNvPr>
          <p:cNvCxnSpPr>
            <a:cxnSpLocks/>
          </p:cNvCxnSpPr>
          <p:nvPr/>
        </p:nvCxnSpPr>
        <p:spPr>
          <a:xfrm flipH="1">
            <a:off x="1641991" y="3455142"/>
            <a:ext cx="50184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4DAE988-2E28-A123-BF81-50BC2DE8F5DA}"/>
              </a:ext>
            </a:extLst>
          </p:cNvPr>
          <p:cNvCxnSpPr>
            <a:cxnSpLocks/>
          </p:cNvCxnSpPr>
          <p:nvPr/>
        </p:nvCxnSpPr>
        <p:spPr>
          <a:xfrm flipH="1">
            <a:off x="697798" y="4134057"/>
            <a:ext cx="50184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F5555761-AD89-DEEE-14CC-B002725AD720}"/>
              </a:ext>
            </a:extLst>
          </p:cNvPr>
          <p:cNvCxnSpPr>
            <a:cxnSpLocks/>
          </p:cNvCxnSpPr>
          <p:nvPr/>
        </p:nvCxnSpPr>
        <p:spPr>
          <a:xfrm flipH="1">
            <a:off x="1601052" y="4866098"/>
            <a:ext cx="50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1D032CE0-A6BA-4BF3-9B1F-16588EC72A8B}"/>
              </a:ext>
            </a:extLst>
          </p:cNvPr>
          <p:cNvCxnSpPr>
            <a:cxnSpLocks/>
          </p:cNvCxnSpPr>
          <p:nvPr/>
        </p:nvCxnSpPr>
        <p:spPr>
          <a:xfrm flipH="1">
            <a:off x="703253" y="5507596"/>
            <a:ext cx="5018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5FF674D9-A2D7-A0E3-1E97-366A6B67C07A}"/>
              </a:ext>
            </a:extLst>
          </p:cNvPr>
          <p:cNvCxnSpPr>
            <a:cxnSpLocks/>
          </p:cNvCxnSpPr>
          <p:nvPr/>
        </p:nvCxnSpPr>
        <p:spPr>
          <a:xfrm flipH="1">
            <a:off x="1526115" y="6040646"/>
            <a:ext cx="50184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7" name="Ellipse 76">
            <a:extLst>
              <a:ext uri="{FF2B5EF4-FFF2-40B4-BE49-F238E27FC236}">
                <a16:creationId xmlns:a16="http://schemas.microsoft.com/office/drawing/2014/main" id="{22488C23-EAB3-4EFD-221B-48D7428087F9}"/>
              </a:ext>
            </a:extLst>
          </p:cNvPr>
          <p:cNvSpPr/>
          <p:nvPr/>
        </p:nvSpPr>
        <p:spPr>
          <a:xfrm>
            <a:off x="1219345" y="2467701"/>
            <a:ext cx="303676" cy="303676"/>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Arc 77">
            <a:extLst>
              <a:ext uri="{FF2B5EF4-FFF2-40B4-BE49-F238E27FC236}">
                <a16:creationId xmlns:a16="http://schemas.microsoft.com/office/drawing/2014/main" id="{BA2DB27B-08D7-14CF-4E08-D154677A5B2B}"/>
              </a:ext>
            </a:extLst>
          </p:cNvPr>
          <p:cNvSpPr/>
          <p:nvPr/>
        </p:nvSpPr>
        <p:spPr>
          <a:xfrm rot="20851026">
            <a:off x="1425878" y="2435917"/>
            <a:ext cx="160811" cy="303676"/>
          </a:xfrm>
          <a:prstGeom prst="arc">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9" name="Arc 78">
            <a:extLst>
              <a:ext uri="{FF2B5EF4-FFF2-40B4-BE49-F238E27FC236}">
                <a16:creationId xmlns:a16="http://schemas.microsoft.com/office/drawing/2014/main" id="{205D1BFF-B66C-3B33-E437-C4A0CA171EC3}"/>
              </a:ext>
            </a:extLst>
          </p:cNvPr>
          <p:cNvSpPr/>
          <p:nvPr/>
        </p:nvSpPr>
        <p:spPr>
          <a:xfrm rot="20851026">
            <a:off x="1479191" y="2406941"/>
            <a:ext cx="115138" cy="223897"/>
          </a:xfrm>
          <a:prstGeom prst="arc">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Arc 79">
            <a:extLst>
              <a:ext uri="{FF2B5EF4-FFF2-40B4-BE49-F238E27FC236}">
                <a16:creationId xmlns:a16="http://schemas.microsoft.com/office/drawing/2014/main" id="{07132C0E-DD33-7331-4FA8-27432E66A5AB}"/>
              </a:ext>
            </a:extLst>
          </p:cNvPr>
          <p:cNvSpPr/>
          <p:nvPr/>
        </p:nvSpPr>
        <p:spPr>
          <a:xfrm rot="10316370">
            <a:off x="1145206" y="2545172"/>
            <a:ext cx="160811" cy="303676"/>
          </a:xfrm>
          <a:prstGeom prst="arc">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Arc 80">
            <a:extLst>
              <a:ext uri="{FF2B5EF4-FFF2-40B4-BE49-F238E27FC236}">
                <a16:creationId xmlns:a16="http://schemas.microsoft.com/office/drawing/2014/main" id="{9D4F3AE9-8CB5-9B25-0A7D-D3CE74BDF23C}"/>
              </a:ext>
            </a:extLst>
          </p:cNvPr>
          <p:cNvSpPr/>
          <p:nvPr/>
        </p:nvSpPr>
        <p:spPr>
          <a:xfrm rot="9928866">
            <a:off x="1180113" y="2585062"/>
            <a:ext cx="115138" cy="223897"/>
          </a:xfrm>
          <a:prstGeom prst="arc">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2" name="Graphique 81" descr="Marqueur">
            <a:extLst>
              <a:ext uri="{FF2B5EF4-FFF2-40B4-BE49-F238E27FC236}">
                <a16:creationId xmlns:a16="http://schemas.microsoft.com/office/drawing/2014/main" id="{AF300018-E8BB-BC92-325C-A6A83FC3D2A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48376" y="2507771"/>
            <a:ext cx="245613" cy="245613"/>
          </a:xfrm>
          <a:prstGeom prst="rect">
            <a:avLst/>
          </a:prstGeom>
        </p:spPr>
      </p:pic>
      <p:sp>
        <p:nvSpPr>
          <p:cNvPr id="83" name="Ellipse 82">
            <a:extLst>
              <a:ext uri="{FF2B5EF4-FFF2-40B4-BE49-F238E27FC236}">
                <a16:creationId xmlns:a16="http://schemas.microsoft.com/office/drawing/2014/main" id="{39A50F4E-855C-00EE-ED09-54805B2BC1FF}"/>
              </a:ext>
            </a:extLst>
          </p:cNvPr>
          <p:cNvSpPr/>
          <p:nvPr/>
        </p:nvSpPr>
        <p:spPr>
          <a:xfrm>
            <a:off x="2051072" y="3332269"/>
            <a:ext cx="303676" cy="303676"/>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Arc 83">
            <a:extLst>
              <a:ext uri="{FF2B5EF4-FFF2-40B4-BE49-F238E27FC236}">
                <a16:creationId xmlns:a16="http://schemas.microsoft.com/office/drawing/2014/main" id="{3FE4FE0E-2875-B27D-254F-7E0D578746D0}"/>
              </a:ext>
            </a:extLst>
          </p:cNvPr>
          <p:cNvSpPr/>
          <p:nvPr/>
        </p:nvSpPr>
        <p:spPr>
          <a:xfrm rot="20851026">
            <a:off x="2257605" y="3300485"/>
            <a:ext cx="160811" cy="303676"/>
          </a:xfrm>
          <a:prstGeom prst="arc">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5" name="Arc 84">
            <a:extLst>
              <a:ext uri="{FF2B5EF4-FFF2-40B4-BE49-F238E27FC236}">
                <a16:creationId xmlns:a16="http://schemas.microsoft.com/office/drawing/2014/main" id="{8CC12D61-15A3-0975-9816-7E9FA29A9E97}"/>
              </a:ext>
            </a:extLst>
          </p:cNvPr>
          <p:cNvSpPr/>
          <p:nvPr/>
        </p:nvSpPr>
        <p:spPr>
          <a:xfrm rot="20851026">
            <a:off x="2310918" y="3271509"/>
            <a:ext cx="115138" cy="223897"/>
          </a:xfrm>
          <a:prstGeom prst="arc">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6" name="Arc 85">
            <a:extLst>
              <a:ext uri="{FF2B5EF4-FFF2-40B4-BE49-F238E27FC236}">
                <a16:creationId xmlns:a16="http://schemas.microsoft.com/office/drawing/2014/main" id="{E8F8D14A-9F1C-CF43-03F5-E6ED8B23C824}"/>
              </a:ext>
            </a:extLst>
          </p:cNvPr>
          <p:cNvSpPr/>
          <p:nvPr/>
        </p:nvSpPr>
        <p:spPr>
          <a:xfrm rot="10316370">
            <a:off x="1976933" y="3409740"/>
            <a:ext cx="160811" cy="303676"/>
          </a:xfrm>
          <a:prstGeom prst="arc">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7" name="Arc 86">
            <a:extLst>
              <a:ext uri="{FF2B5EF4-FFF2-40B4-BE49-F238E27FC236}">
                <a16:creationId xmlns:a16="http://schemas.microsoft.com/office/drawing/2014/main" id="{41C6A127-FA98-9C0E-0BC7-EDA508041341}"/>
              </a:ext>
            </a:extLst>
          </p:cNvPr>
          <p:cNvSpPr/>
          <p:nvPr/>
        </p:nvSpPr>
        <p:spPr>
          <a:xfrm rot="9928866">
            <a:off x="2011840" y="3449630"/>
            <a:ext cx="115138" cy="223897"/>
          </a:xfrm>
          <a:prstGeom prst="arc">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9" name="Ellipse 88">
            <a:extLst>
              <a:ext uri="{FF2B5EF4-FFF2-40B4-BE49-F238E27FC236}">
                <a16:creationId xmlns:a16="http://schemas.microsoft.com/office/drawing/2014/main" id="{CDCC3545-A84B-7FBD-D4F6-FDE1BBFDECB1}"/>
              </a:ext>
            </a:extLst>
          </p:cNvPr>
          <p:cNvSpPr/>
          <p:nvPr/>
        </p:nvSpPr>
        <p:spPr>
          <a:xfrm>
            <a:off x="1222751" y="4006891"/>
            <a:ext cx="303676" cy="303676"/>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Arc 89">
            <a:extLst>
              <a:ext uri="{FF2B5EF4-FFF2-40B4-BE49-F238E27FC236}">
                <a16:creationId xmlns:a16="http://schemas.microsoft.com/office/drawing/2014/main" id="{3E0476F1-D60F-9D6D-5886-70C2541BCD75}"/>
              </a:ext>
            </a:extLst>
          </p:cNvPr>
          <p:cNvSpPr/>
          <p:nvPr/>
        </p:nvSpPr>
        <p:spPr>
          <a:xfrm rot="20851026">
            <a:off x="1429284" y="3975107"/>
            <a:ext cx="160811" cy="303676"/>
          </a:xfrm>
          <a:prstGeom prst="arc">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1" name="Arc 90">
            <a:extLst>
              <a:ext uri="{FF2B5EF4-FFF2-40B4-BE49-F238E27FC236}">
                <a16:creationId xmlns:a16="http://schemas.microsoft.com/office/drawing/2014/main" id="{A6141551-43E2-5FF4-8013-67BD6C9C0244}"/>
              </a:ext>
            </a:extLst>
          </p:cNvPr>
          <p:cNvSpPr/>
          <p:nvPr/>
        </p:nvSpPr>
        <p:spPr>
          <a:xfrm rot="20851026">
            <a:off x="1482597" y="3946131"/>
            <a:ext cx="115138" cy="223897"/>
          </a:xfrm>
          <a:prstGeom prst="arc">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2" name="Arc 91">
            <a:extLst>
              <a:ext uri="{FF2B5EF4-FFF2-40B4-BE49-F238E27FC236}">
                <a16:creationId xmlns:a16="http://schemas.microsoft.com/office/drawing/2014/main" id="{7F09CC15-334B-7081-599D-A7028828ED82}"/>
              </a:ext>
            </a:extLst>
          </p:cNvPr>
          <p:cNvSpPr/>
          <p:nvPr/>
        </p:nvSpPr>
        <p:spPr>
          <a:xfrm rot="10316370">
            <a:off x="1148612" y="4084362"/>
            <a:ext cx="160811" cy="303676"/>
          </a:xfrm>
          <a:prstGeom prst="arc">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3" name="Arc 92">
            <a:extLst>
              <a:ext uri="{FF2B5EF4-FFF2-40B4-BE49-F238E27FC236}">
                <a16:creationId xmlns:a16="http://schemas.microsoft.com/office/drawing/2014/main" id="{C8E9A828-F636-523E-48E3-AB02303F10DF}"/>
              </a:ext>
            </a:extLst>
          </p:cNvPr>
          <p:cNvSpPr/>
          <p:nvPr/>
        </p:nvSpPr>
        <p:spPr>
          <a:xfrm rot="9928866">
            <a:off x="1183519" y="4124252"/>
            <a:ext cx="115138" cy="223897"/>
          </a:xfrm>
          <a:prstGeom prst="arc">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5" name="Ellipse 94">
            <a:extLst>
              <a:ext uri="{FF2B5EF4-FFF2-40B4-BE49-F238E27FC236}">
                <a16:creationId xmlns:a16="http://schemas.microsoft.com/office/drawing/2014/main" id="{1A72BEEF-5E32-9B6B-C7FE-0C52740DA0A2}"/>
              </a:ext>
            </a:extLst>
          </p:cNvPr>
          <p:cNvSpPr/>
          <p:nvPr/>
        </p:nvSpPr>
        <p:spPr>
          <a:xfrm>
            <a:off x="2013436" y="4731850"/>
            <a:ext cx="303676" cy="30367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Arc 95">
            <a:extLst>
              <a:ext uri="{FF2B5EF4-FFF2-40B4-BE49-F238E27FC236}">
                <a16:creationId xmlns:a16="http://schemas.microsoft.com/office/drawing/2014/main" id="{041F6C34-22E3-8E15-0D60-010BAAA511F0}"/>
              </a:ext>
            </a:extLst>
          </p:cNvPr>
          <p:cNvSpPr/>
          <p:nvPr/>
        </p:nvSpPr>
        <p:spPr>
          <a:xfrm rot="20851026">
            <a:off x="2219969" y="4700066"/>
            <a:ext cx="160811" cy="303676"/>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7" name="Arc 96">
            <a:extLst>
              <a:ext uri="{FF2B5EF4-FFF2-40B4-BE49-F238E27FC236}">
                <a16:creationId xmlns:a16="http://schemas.microsoft.com/office/drawing/2014/main" id="{9F8EBE11-A718-1DB9-5910-D13B137858C3}"/>
              </a:ext>
            </a:extLst>
          </p:cNvPr>
          <p:cNvSpPr/>
          <p:nvPr/>
        </p:nvSpPr>
        <p:spPr>
          <a:xfrm rot="20851026">
            <a:off x="2273282" y="4671090"/>
            <a:ext cx="115138" cy="223897"/>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8" name="Arc 97">
            <a:extLst>
              <a:ext uri="{FF2B5EF4-FFF2-40B4-BE49-F238E27FC236}">
                <a16:creationId xmlns:a16="http://schemas.microsoft.com/office/drawing/2014/main" id="{F4F65DDE-A6F0-8618-C49F-563829881790}"/>
              </a:ext>
            </a:extLst>
          </p:cNvPr>
          <p:cNvSpPr/>
          <p:nvPr/>
        </p:nvSpPr>
        <p:spPr>
          <a:xfrm rot="10316370">
            <a:off x="1939297" y="4809321"/>
            <a:ext cx="160811" cy="303676"/>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9" name="Arc 98">
            <a:extLst>
              <a:ext uri="{FF2B5EF4-FFF2-40B4-BE49-F238E27FC236}">
                <a16:creationId xmlns:a16="http://schemas.microsoft.com/office/drawing/2014/main" id="{2740D482-109E-4340-7305-BC65DB864D67}"/>
              </a:ext>
            </a:extLst>
          </p:cNvPr>
          <p:cNvSpPr/>
          <p:nvPr/>
        </p:nvSpPr>
        <p:spPr>
          <a:xfrm rot="9928866">
            <a:off x="1974204" y="4849211"/>
            <a:ext cx="115138" cy="223897"/>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1" name="Ellipse 100">
            <a:extLst>
              <a:ext uri="{FF2B5EF4-FFF2-40B4-BE49-F238E27FC236}">
                <a16:creationId xmlns:a16="http://schemas.microsoft.com/office/drawing/2014/main" id="{85A02BAC-2036-574D-DC5E-D83CE8AA377A}"/>
              </a:ext>
            </a:extLst>
          </p:cNvPr>
          <p:cNvSpPr/>
          <p:nvPr/>
        </p:nvSpPr>
        <p:spPr>
          <a:xfrm>
            <a:off x="1231619" y="5350811"/>
            <a:ext cx="303676" cy="303676"/>
          </a:xfrm>
          <a:prstGeom prst="ellipse">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Arc 101">
            <a:extLst>
              <a:ext uri="{FF2B5EF4-FFF2-40B4-BE49-F238E27FC236}">
                <a16:creationId xmlns:a16="http://schemas.microsoft.com/office/drawing/2014/main" id="{ABCBD83C-9A0D-23E9-806B-1753ECDCCAAA}"/>
              </a:ext>
            </a:extLst>
          </p:cNvPr>
          <p:cNvSpPr/>
          <p:nvPr/>
        </p:nvSpPr>
        <p:spPr>
          <a:xfrm rot="20851026">
            <a:off x="1438152" y="5319027"/>
            <a:ext cx="160811" cy="303676"/>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3" name="Arc 102">
            <a:extLst>
              <a:ext uri="{FF2B5EF4-FFF2-40B4-BE49-F238E27FC236}">
                <a16:creationId xmlns:a16="http://schemas.microsoft.com/office/drawing/2014/main" id="{BBF7BA48-723A-D69D-0C4A-5B1902704F69}"/>
              </a:ext>
            </a:extLst>
          </p:cNvPr>
          <p:cNvSpPr/>
          <p:nvPr/>
        </p:nvSpPr>
        <p:spPr>
          <a:xfrm rot="20851026">
            <a:off x="1491465" y="5290051"/>
            <a:ext cx="115138" cy="223897"/>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4" name="Arc 103">
            <a:extLst>
              <a:ext uri="{FF2B5EF4-FFF2-40B4-BE49-F238E27FC236}">
                <a16:creationId xmlns:a16="http://schemas.microsoft.com/office/drawing/2014/main" id="{556B085D-AF9A-FF13-C31D-0E80335B63AF}"/>
              </a:ext>
            </a:extLst>
          </p:cNvPr>
          <p:cNvSpPr/>
          <p:nvPr/>
        </p:nvSpPr>
        <p:spPr>
          <a:xfrm rot="10316370">
            <a:off x="1157480" y="5428282"/>
            <a:ext cx="160811" cy="303676"/>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5" name="Arc 104">
            <a:extLst>
              <a:ext uri="{FF2B5EF4-FFF2-40B4-BE49-F238E27FC236}">
                <a16:creationId xmlns:a16="http://schemas.microsoft.com/office/drawing/2014/main" id="{6D78EF7F-561C-D249-D007-D84D8D456155}"/>
              </a:ext>
            </a:extLst>
          </p:cNvPr>
          <p:cNvSpPr/>
          <p:nvPr/>
        </p:nvSpPr>
        <p:spPr>
          <a:xfrm rot="9928866">
            <a:off x="1192387" y="5468172"/>
            <a:ext cx="115138" cy="223897"/>
          </a:xfrm>
          <a:prstGeom prst="arc">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7" name="Ellipse 106">
            <a:extLst>
              <a:ext uri="{FF2B5EF4-FFF2-40B4-BE49-F238E27FC236}">
                <a16:creationId xmlns:a16="http://schemas.microsoft.com/office/drawing/2014/main" id="{5CFEF999-A327-FD85-F382-8FEE6AB23677}"/>
              </a:ext>
            </a:extLst>
          </p:cNvPr>
          <p:cNvSpPr/>
          <p:nvPr/>
        </p:nvSpPr>
        <p:spPr>
          <a:xfrm>
            <a:off x="1977583" y="5891333"/>
            <a:ext cx="303676" cy="303676"/>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Arc 107">
            <a:extLst>
              <a:ext uri="{FF2B5EF4-FFF2-40B4-BE49-F238E27FC236}">
                <a16:creationId xmlns:a16="http://schemas.microsoft.com/office/drawing/2014/main" id="{86BC7391-3683-F8C6-3906-0766D545737B}"/>
              </a:ext>
            </a:extLst>
          </p:cNvPr>
          <p:cNvSpPr/>
          <p:nvPr/>
        </p:nvSpPr>
        <p:spPr>
          <a:xfrm rot="20851026">
            <a:off x="2184116" y="5859549"/>
            <a:ext cx="160811" cy="303676"/>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9" name="Arc 108">
            <a:extLst>
              <a:ext uri="{FF2B5EF4-FFF2-40B4-BE49-F238E27FC236}">
                <a16:creationId xmlns:a16="http://schemas.microsoft.com/office/drawing/2014/main" id="{CA25E32C-0DF0-AE04-DAD4-9562171A9B02}"/>
              </a:ext>
            </a:extLst>
          </p:cNvPr>
          <p:cNvSpPr/>
          <p:nvPr/>
        </p:nvSpPr>
        <p:spPr>
          <a:xfrm rot="20851026">
            <a:off x="2237429" y="5830573"/>
            <a:ext cx="115138" cy="223897"/>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0" name="Arc 109">
            <a:extLst>
              <a:ext uri="{FF2B5EF4-FFF2-40B4-BE49-F238E27FC236}">
                <a16:creationId xmlns:a16="http://schemas.microsoft.com/office/drawing/2014/main" id="{0388C612-5F6D-A30A-1E21-74B9313049F4}"/>
              </a:ext>
            </a:extLst>
          </p:cNvPr>
          <p:cNvSpPr/>
          <p:nvPr/>
        </p:nvSpPr>
        <p:spPr>
          <a:xfrm rot="10316370">
            <a:off x="1903444" y="5968804"/>
            <a:ext cx="160811" cy="303676"/>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1" name="Arc 110">
            <a:extLst>
              <a:ext uri="{FF2B5EF4-FFF2-40B4-BE49-F238E27FC236}">
                <a16:creationId xmlns:a16="http://schemas.microsoft.com/office/drawing/2014/main" id="{F90408A5-644E-7343-1063-48FB2321FDF2}"/>
              </a:ext>
            </a:extLst>
          </p:cNvPr>
          <p:cNvSpPr/>
          <p:nvPr/>
        </p:nvSpPr>
        <p:spPr>
          <a:xfrm rot="9928866">
            <a:off x="1938351" y="6008694"/>
            <a:ext cx="115138" cy="223897"/>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13" name="Graphique 112" descr="Ligne fléchée : incurvée dans le sens inverse des aiguilles d’une montre">
            <a:extLst>
              <a:ext uri="{FF2B5EF4-FFF2-40B4-BE49-F238E27FC236}">
                <a16:creationId xmlns:a16="http://schemas.microsoft.com/office/drawing/2014/main" id="{04ECE0DA-0076-2E86-AADC-A3D138ADF69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565957" flipH="1">
            <a:off x="1444868" y="5322269"/>
            <a:ext cx="611936" cy="611936"/>
          </a:xfrm>
          <a:prstGeom prst="rect">
            <a:avLst/>
          </a:prstGeom>
        </p:spPr>
      </p:pic>
      <p:pic>
        <p:nvPicPr>
          <p:cNvPr id="115" name="Graphique 114" descr="Mégaphone1 avec un remplissage uni">
            <a:extLst>
              <a:ext uri="{FF2B5EF4-FFF2-40B4-BE49-F238E27FC236}">
                <a16:creationId xmlns:a16="http://schemas.microsoft.com/office/drawing/2014/main" id="{F9117918-D1F2-2498-CD4B-EF6E6FF9112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7090" y="1713301"/>
            <a:ext cx="251637" cy="251637"/>
          </a:xfrm>
          <a:prstGeom prst="rect">
            <a:avLst/>
          </a:prstGeom>
        </p:spPr>
      </p:pic>
      <p:pic>
        <p:nvPicPr>
          <p:cNvPr id="122" name="Graphique 121" descr="Toque d'étudiant avec un remplissage uni">
            <a:extLst>
              <a:ext uri="{FF2B5EF4-FFF2-40B4-BE49-F238E27FC236}">
                <a16:creationId xmlns:a16="http://schemas.microsoft.com/office/drawing/2014/main" id="{62D763D5-6CF8-DED2-6A13-06173089FBE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4609" y="3377376"/>
            <a:ext cx="221410" cy="221410"/>
          </a:xfrm>
          <a:prstGeom prst="rect">
            <a:avLst/>
          </a:prstGeom>
        </p:spPr>
      </p:pic>
      <p:pic>
        <p:nvPicPr>
          <p:cNvPr id="138" name="Graphique 137" descr="Commentaire, J’aime avec un remplissage uni">
            <a:extLst>
              <a:ext uri="{FF2B5EF4-FFF2-40B4-BE49-F238E27FC236}">
                <a16:creationId xmlns:a16="http://schemas.microsoft.com/office/drawing/2014/main" id="{605C7ECF-F867-34A2-1312-D4E0B9EFE46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999079" y="5923633"/>
            <a:ext cx="265442" cy="265442"/>
          </a:xfrm>
          <a:prstGeom prst="rect">
            <a:avLst/>
          </a:prstGeom>
        </p:spPr>
      </p:pic>
      <p:pic>
        <p:nvPicPr>
          <p:cNvPr id="139" name="Graphique 138" descr="Outils avec un remplissage uni">
            <a:extLst>
              <a:ext uri="{FF2B5EF4-FFF2-40B4-BE49-F238E27FC236}">
                <a16:creationId xmlns:a16="http://schemas.microsoft.com/office/drawing/2014/main" id="{396FBDC6-1F25-C59B-4269-4893882D84A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77090" y="4782960"/>
            <a:ext cx="187432" cy="187432"/>
          </a:xfrm>
          <a:prstGeom prst="rect">
            <a:avLst/>
          </a:prstGeom>
        </p:spPr>
      </p:pic>
      <p:pic>
        <p:nvPicPr>
          <p:cNvPr id="140" name="Graphique 139" descr="Croissance de l'activité avec un remplissage uni">
            <a:extLst>
              <a:ext uri="{FF2B5EF4-FFF2-40B4-BE49-F238E27FC236}">
                <a16:creationId xmlns:a16="http://schemas.microsoft.com/office/drawing/2014/main" id="{6314B069-D2BE-551E-BB39-6A7312F6CD03}"/>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262363" y="4069614"/>
            <a:ext cx="240819" cy="240819"/>
          </a:xfrm>
          <a:prstGeom prst="rect">
            <a:avLst/>
          </a:prstGeom>
        </p:spPr>
      </p:pic>
      <p:pic>
        <p:nvPicPr>
          <p:cNvPr id="142" name="Graphique 141" descr="Presse-papiers partiellement barré avec un remplissage uni">
            <a:extLst>
              <a:ext uri="{FF2B5EF4-FFF2-40B4-BE49-F238E27FC236}">
                <a16:creationId xmlns:a16="http://schemas.microsoft.com/office/drawing/2014/main" id="{645A927D-AE05-E5AD-61CA-0E5DFC04D470}"/>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279762" y="5396574"/>
            <a:ext cx="213260" cy="213260"/>
          </a:xfrm>
          <a:prstGeom prst="rect">
            <a:avLst/>
          </a:prstGeom>
        </p:spPr>
      </p:pic>
      <p:grpSp>
        <p:nvGrpSpPr>
          <p:cNvPr id="117" name="Groupe 116">
            <a:extLst>
              <a:ext uri="{FF2B5EF4-FFF2-40B4-BE49-F238E27FC236}">
                <a16:creationId xmlns:a16="http://schemas.microsoft.com/office/drawing/2014/main" id="{9B483FA2-ACB3-D6E1-0BD6-04DD8CD59DC3}"/>
              </a:ext>
            </a:extLst>
          </p:cNvPr>
          <p:cNvGrpSpPr>
            <a:grpSpLocks noChangeAspect="1"/>
          </p:cNvGrpSpPr>
          <p:nvPr/>
        </p:nvGrpSpPr>
        <p:grpSpPr>
          <a:xfrm>
            <a:off x="2168048" y="717210"/>
            <a:ext cx="704742" cy="716566"/>
            <a:chOff x="12363306" y="1749489"/>
            <a:chExt cx="1685808" cy="1714093"/>
          </a:xfrm>
        </p:grpSpPr>
        <p:grpSp>
          <p:nvGrpSpPr>
            <p:cNvPr id="42" name="Graphique 38" descr="Femme tenant un ordinateur portable">
              <a:extLst>
                <a:ext uri="{FF2B5EF4-FFF2-40B4-BE49-F238E27FC236}">
                  <a16:creationId xmlns:a16="http://schemas.microsoft.com/office/drawing/2014/main" id="{30E0C2CF-0011-E8F5-1FEE-F71C0A50350C}"/>
                </a:ext>
              </a:extLst>
            </p:cNvPr>
            <p:cNvGrpSpPr/>
            <p:nvPr/>
          </p:nvGrpSpPr>
          <p:grpSpPr>
            <a:xfrm>
              <a:off x="12363306" y="1749489"/>
              <a:ext cx="1685808" cy="1714093"/>
              <a:chOff x="12363306" y="1749489"/>
              <a:chExt cx="1685808" cy="1714093"/>
            </a:xfrm>
          </p:grpSpPr>
          <p:grpSp>
            <p:nvGrpSpPr>
              <p:cNvPr id="43" name="Graphique 38" descr="Femme tenant un ordinateur portable">
                <a:extLst>
                  <a:ext uri="{FF2B5EF4-FFF2-40B4-BE49-F238E27FC236}">
                    <a16:creationId xmlns:a16="http://schemas.microsoft.com/office/drawing/2014/main" id="{3DFD1454-945D-B3B5-F187-1B65EE580AA8}"/>
                  </a:ext>
                </a:extLst>
              </p:cNvPr>
              <p:cNvGrpSpPr/>
              <p:nvPr/>
            </p:nvGrpSpPr>
            <p:grpSpPr>
              <a:xfrm>
                <a:off x="12363306" y="2300015"/>
                <a:ext cx="1685808" cy="1163567"/>
                <a:chOff x="12363306" y="2300015"/>
                <a:chExt cx="1685808" cy="1163567"/>
              </a:xfrm>
            </p:grpSpPr>
            <p:sp>
              <p:nvSpPr>
                <p:cNvPr id="44" name="Forme libre : forme 43">
                  <a:extLst>
                    <a:ext uri="{FF2B5EF4-FFF2-40B4-BE49-F238E27FC236}">
                      <a16:creationId xmlns:a16="http://schemas.microsoft.com/office/drawing/2014/main" id="{215BFA8B-A996-6FD8-6812-35BF37B60FBB}"/>
                    </a:ext>
                  </a:extLst>
                </p:cNvPr>
                <p:cNvSpPr/>
                <p:nvPr/>
              </p:nvSpPr>
              <p:spPr>
                <a:xfrm>
                  <a:off x="12378026" y="2300015"/>
                  <a:ext cx="1664918" cy="1148066"/>
                </a:xfrm>
                <a:custGeom>
                  <a:avLst/>
                  <a:gdLst>
                    <a:gd name="connsiteX0" fmla="*/ 443061 w 1664918"/>
                    <a:gd name="connsiteY0" fmla="*/ 11977 h 1148066"/>
                    <a:gd name="connsiteX1" fmla="*/ 453577 w 1664918"/>
                    <a:gd name="connsiteY1" fmla="*/ 97702 h 1148066"/>
                    <a:gd name="connsiteX2" fmla="*/ 403523 w 1664918"/>
                    <a:gd name="connsiteY2" fmla="*/ 144460 h 1148066"/>
                    <a:gd name="connsiteX3" fmla="*/ 392340 w 1664918"/>
                    <a:gd name="connsiteY3" fmla="*/ 139126 h 1148066"/>
                    <a:gd name="connsiteX4" fmla="*/ 168703 w 1664918"/>
                    <a:gd name="connsiteY4" fmla="*/ 222441 h 1148066"/>
                    <a:gd name="connsiteX5" fmla="*/ 82873 w 1664918"/>
                    <a:gd name="connsiteY5" fmla="*/ 302213 h 1148066"/>
                    <a:gd name="connsiteX6" fmla="*/ 1291 w 1664918"/>
                    <a:gd name="connsiteY6" fmla="*/ 721637 h 1148066"/>
                    <a:gd name="connsiteX7" fmla="*/ 31933 w 1664918"/>
                    <a:gd name="connsiteY7" fmla="*/ 997624 h 1148066"/>
                    <a:gd name="connsiteX8" fmla="*/ 115058 w 1664918"/>
                    <a:gd name="connsiteY8" fmla="*/ 1050268 h 1148066"/>
                    <a:gd name="connsiteX9" fmla="*/ 124783 w 1664918"/>
                    <a:gd name="connsiteY9" fmla="*/ 1062708 h 1148066"/>
                    <a:gd name="connsiteX10" fmla="*/ 114325 w 1664918"/>
                    <a:gd name="connsiteY10" fmla="*/ 1125078 h 1148066"/>
                    <a:gd name="connsiteX11" fmla="*/ 126317 w 1664918"/>
                    <a:gd name="connsiteY11" fmla="*/ 1139956 h 1148066"/>
                    <a:gd name="connsiteX12" fmla="*/ 579945 w 1664918"/>
                    <a:gd name="connsiteY12" fmla="*/ 1142585 h 1148066"/>
                    <a:gd name="connsiteX13" fmla="*/ 974813 w 1664918"/>
                    <a:gd name="connsiteY13" fmla="*/ 1083749 h 1148066"/>
                    <a:gd name="connsiteX14" fmla="*/ 968317 w 1664918"/>
                    <a:gd name="connsiteY14" fmla="*/ 963277 h 1148066"/>
                    <a:gd name="connsiteX15" fmla="*/ 974889 w 1664918"/>
                    <a:gd name="connsiteY15" fmla="*/ 957019 h 1148066"/>
                    <a:gd name="connsiteX16" fmla="*/ 1221987 w 1664918"/>
                    <a:gd name="connsiteY16" fmla="*/ 915137 h 1148066"/>
                    <a:gd name="connsiteX17" fmla="*/ 1441862 w 1664918"/>
                    <a:gd name="connsiteY17" fmla="*/ 871160 h 1148066"/>
                    <a:gd name="connsiteX18" fmla="*/ 1468627 w 1664918"/>
                    <a:gd name="connsiteY18" fmla="*/ 775777 h 1148066"/>
                    <a:gd name="connsiteX19" fmla="*/ 1475104 w 1664918"/>
                    <a:gd name="connsiteY19" fmla="*/ 765823 h 1148066"/>
                    <a:gd name="connsiteX20" fmla="*/ 1526777 w 1664918"/>
                    <a:gd name="connsiteY20" fmla="*/ 701320 h 1148066"/>
                    <a:gd name="connsiteX21" fmla="*/ 1650583 w 1664918"/>
                    <a:gd name="connsiteY21" fmla="*/ 327873 h 1148066"/>
                    <a:gd name="connsiteX22" fmla="*/ 1659413 w 1664918"/>
                    <a:gd name="connsiteY22" fmla="*/ 236805 h 1148066"/>
                    <a:gd name="connsiteX23" fmla="*/ 1593910 w 1664918"/>
                    <a:gd name="connsiteY23" fmla="*/ 222251 h 1148066"/>
                    <a:gd name="connsiteX24" fmla="*/ 1325409 w 1664918"/>
                    <a:gd name="connsiteY24" fmla="*/ 223670 h 1148066"/>
                    <a:gd name="connsiteX25" fmla="*/ 1173771 w 1664918"/>
                    <a:gd name="connsiteY25" fmla="*/ 272190 h 1148066"/>
                    <a:gd name="connsiteX26" fmla="*/ 1077016 w 1664918"/>
                    <a:gd name="connsiteY26" fmla="*/ 628463 h 1148066"/>
                    <a:gd name="connsiteX27" fmla="*/ 1066758 w 1664918"/>
                    <a:gd name="connsiteY27" fmla="*/ 627873 h 1148066"/>
                    <a:gd name="connsiteX28" fmla="*/ 1034259 w 1664918"/>
                    <a:gd name="connsiteY28" fmla="*/ 428676 h 1148066"/>
                    <a:gd name="connsiteX29" fmla="*/ 924855 w 1664918"/>
                    <a:gd name="connsiteY29" fmla="*/ 276734 h 1148066"/>
                    <a:gd name="connsiteX30" fmla="*/ 768587 w 1664918"/>
                    <a:gd name="connsiteY30" fmla="*/ 193942 h 1148066"/>
                    <a:gd name="connsiteX31" fmla="*/ 707123 w 1664918"/>
                    <a:gd name="connsiteY31" fmla="*/ 189894 h 1148066"/>
                    <a:gd name="connsiteX32" fmla="*/ 692464 w 1664918"/>
                    <a:gd name="connsiteY32" fmla="*/ 107674 h 1148066"/>
                    <a:gd name="connsiteX33" fmla="*/ 688225 w 1664918"/>
                    <a:gd name="connsiteY33" fmla="*/ 70413 h 1148066"/>
                    <a:gd name="connsiteX34" fmla="*/ 450357 w 1664918"/>
                    <a:gd name="connsiteY34" fmla="*/ 251 h 1148066"/>
                    <a:gd name="connsiteX35" fmla="*/ 443061 w 1664918"/>
                    <a:gd name="connsiteY35" fmla="*/ 11977 h 114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918" h="1148066">
                      <a:moveTo>
                        <a:pt x="443061" y="11977"/>
                      </a:moveTo>
                      <a:cubicBezTo>
                        <a:pt x="443061" y="11977"/>
                        <a:pt x="467731" y="58478"/>
                        <a:pt x="453577" y="97702"/>
                      </a:cubicBezTo>
                      <a:cubicBezTo>
                        <a:pt x="440051" y="135192"/>
                        <a:pt x="421716" y="201877"/>
                        <a:pt x="403523" y="144460"/>
                      </a:cubicBezTo>
                      <a:cubicBezTo>
                        <a:pt x="402037" y="139783"/>
                        <a:pt x="396903" y="137335"/>
                        <a:pt x="392340" y="139126"/>
                      </a:cubicBezTo>
                      <a:cubicBezTo>
                        <a:pt x="368404" y="148508"/>
                        <a:pt x="294709" y="177026"/>
                        <a:pt x="168703" y="222441"/>
                      </a:cubicBezTo>
                      <a:cubicBezTo>
                        <a:pt x="124459" y="238386"/>
                        <a:pt x="95618" y="279077"/>
                        <a:pt x="82873" y="302213"/>
                      </a:cubicBezTo>
                      <a:cubicBezTo>
                        <a:pt x="47793" y="365897"/>
                        <a:pt x="7130" y="543014"/>
                        <a:pt x="1291" y="721637"/>
                      </a:cubicBezTo>
                      <a:cubicBezTo>
                        <a:pt x="-1909" y="819449"/>
                        <a:pt x="-1614" y="918947"/>
                        <a:pt x="31933" y="997624"/>
                      </a:cubicBezTo>
                      <a:cubicBezTo>
                        <a:pt x="31933" y="997624"/>
                        <a:pt x="58232" y="1046611"/>
                        <a:pt x="115058" y="1050268"/>
                      </a:cubicBezTo>
                      <a:cubicBezTo>
                        <a:pt x="121326" y="1050668"/>
                        <a:pt x="125821" y="1056507"/>
                        <a:pt x="124783" y="1062708"/>
                      </a:cubicBezTo>
                      <a:lnTo>
                        <a:pt x="114325" y="1125078"/>
                      </a:lnTo>
                      <a:cubicBezTo>
                        <a:pt x="113229" y="1132583"/>
                        <a:pt x="118744" y="1139441"/>
                        <a:pt x="126317" y="1139956"/>
                      </a:cubicBezTo>
                      <a:cubicBezTo>
                        <a:pt x="178933" y="1143518"/>
                        <a:pt x="372252" y="1154672"/>
                        <a:pt x="579945" y="1142585"/>
                      </a:cubicBezTo>
                      <a:cubicBezTo>
                        <a:pt x="717286" y="1134593"/>
                        <a:pt x="862418" y="1127859"/>
                        <a:pt x="974813" y="1083749"/>
                      </a:cubicBezTo>
                      <a:lnTo>
                        <a:pt x="968317" y="963277"/>
                      </a:lnTo>
                      <a:cubicBezTo>
                        <a:pt x="968117" y="959609"/>
                        <a:pt x="971222" y="956809"/>
                        <a:pt x="974889" y="957019"/>
                      </a:cubicBezTo>
                      <a:cubicBezTo>
                        <a:pt x="1031630" y="960219"/>
                        <a:pt x="1111040" y="966820"/>
                        <a:pt x="1221987" y="915137"/>
                      </a:cubicBezTo>
                      <a:cubicBezTo>
                        <a:pt x="1221987" y="915137"/>
                        <a:pt x="1405467" y="924843"/>
                        <a:pt x="1441862" y="871160"/>
                      </a:cubicBezTo>
                      <a:cubicBezTo>
                        <a:pt x="1478257" y="817477"/>
                        <a:pt x="1468627" y="775777"/>
                        <a:pt x="1468627" y="775777"/>
                      </a:cubicBezTo>
                      <a:cubicBezTo>
                        <a:pt x="1469723" y="771872"/>
                        <a:pt x="1471990" y="768414"/>
                        <a:pt x="1475104" y="765823"/>
                      </a:cubicBezTo>
                      <a:cubicBezTo>
                        <a:pt x="1485325" y="757356"/>
                        <a:pt x="1509890" y="734810"/>
                        <a:pt x="1526777" y="701320"/>
                      </a:cubicBezTo>
                      <a:cubicBezTo>
                        <a:pt x="1580156" y="595478"/>
                        <a:pt x="1650583" y="327873"/>
                        <a:pt x="1650583" y="327873"/>
                      </a:cubicBezTo>
                      <a:cubicBezTo>
                        <a:pt x="1650583" y="327873"/>
                        <a:pt x="1675729" y="269933"/>
                        <a:pt x="1659413" y="236805"/>
                      </a:cubicBezTo>
                      <a:cubicBezTo>
                        <a:pt x="1651098" y="219926"/>
                        <a:pt x="1630143" y="221736"/>
                        <a:pt x="1593910" y="222251"/>
                      </a:cubicBezTo>
                      <a:cubicBezTo>
                        <a:pt x="1529445" y="223165"/>
                        <a:pt x="1420640" y="221241"/>
                        <a:pt x="1325409" y="223670"/>
                      </a:cubicBezTo>
                      <a:cubicBezTo>
                        <a:pt x="1250648" y="225575"/>
                        <a:pt x="1195222" y="232871"/>
                        <a:pt x="1173771" y="272190"/>
                      </a:cubicBezTo>
                      <a:lnTo>
                        <a:pt x="1077016" y="628463"/>
                      </a:lnTo>
                      <a:cubicBezTo>
                        <a:pt x="1075483" y="633883"/>
                        <a:pt x="1067663" y="633435"/>
                        <a:pt x="1066758" y="627873"/>
                      </a:cubicBezTo>
                      <a:lnTo>
                        <a:pt x="1034259" y="428676"/>
                      </a:lnTo>
                      <a:cubicBezTo>
                        <a:pt x="1034259" y="428676"/>
                        <a:pt x="1024515" y="326406"/>
                        <a:pt x="924855" y="276734"/>
                      </a:cubicBezTo>
                      <a:cubicBezTo>
                        <a:pt x="825195" y="227070"/>
                        <a:pt x="783551" y="206068"/>
                        <a:pt x="768587" y="193942"/>
                      </a:cubicBezTo>
                      <a:cubicBezTo>
                        <a:pt x="753624" y="181807"/>
                        <a:pt x="707123" y="189894"/>
                        <a:pt x="707123" y="189894"/>
                      </a:cubicBezTo>
                      <a:cubicBezTo>
                        <a:pt x="703503" y="186113"/>
                        <a:pt x="693054" y="112875"/>
                        <a:pt x="692464" y="107674"/>
                      </a:cubicBezTo>
                      <a:lnTo>
                        <a:pt x="688225" y="70413"/>
                      </a:lnTo>
                      <a:lnTo>
                        <a:pt x="450357" y="251"/>
                      </a:lnTo>
                      <a:cubicBezTo>
                        <a:pt x="444442" y="-1454"/>
                        <a:pt x="443461" y="5852"/>
                        <a:pt x="443061" y="11977"/>
                      </a:cubicBezTo>
                      <a:close/>
                    </a:path>
                  </a:pathLst>
                </a:custGeom>
                <a:solidFill>
                  <a:srgbClr val="FFFFFF"/>
                </a:solidFill>
                <a:ln w="9525"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B0B7E08A-1982-B623-DCA8-600709A1CEB4}"/>
                    </a:ext>
                  </a:extLst>
                </p:cNvPr>
                <p:cNvSpPr/>
                <p:nvPr/>
              </p:nvSpPr>
              <p:spPr>
                <a:xfrm>
                  <a:off x="12384841" y="3084615"/>
                  <a:ext cx="215981" cy="193427"/>
                </a:xfrm>
                <a:custGeom>
                  <a:avLst/>
                  <a:gdLst>
                    <a:gd name="connsiteX0" fmla="*/ 215980 w 215981"/>
                    <a:gd name="connsiteY0" fmla="*/ 10303 h 193427"/>
                    <a:gd name="connsiteX1" fmla="*/ 2734 w 215981"/>
                    <a:gd name="connsiteY1" fmla="*/ 31429 h 193427"/>
                    <a:gd name="connsiteX2" fmla="*/ 10 w 215981"/>
                    <a:gd name="connsiteY2" fmla="*/ 37249 h 193427"/>
                    <a:gd name="connsiteX3" fmla="*/ 9192 w 215981"/>
                    <a:gd name="connsiteY3" fmla="*/ 126831 h 193427"/>
                    <a:gd name="connsiteX4" fmla="*/ 23575 w 215981"/>
                    <a:gd name="connsiteY4" fmla="*/ 188944 h 193427"/>
                    <a:gd name="connsiteX5" fmla="*/ 36053 w 215981"/>
                    <a:gd name="connsiteY5" fmla="*/ 189839 h 193427"/>
                    <a:gd name="connsiteX6" fmla="*/ 163783 w 215981"/>
                    <a:gd name="connsiteY6" fmla="*/ 49155 h 193427"/>
                    <a:gd name="connsiteX7" fmla="*/ 215980 w 215981"/>
                    <a:gd name="connsiteY7" fmla="*/ 10303 h 19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981" h="193427">
                      <a:moveTo>
                        <a:pt x="215980" y="10303"/>
                      </a:moveTo>
                      <a:cubicBezTo>
                        <a:pt x="202988" y="-12996"/>
                        <a:pt x="21394" y="7207"/>
                        <a:pt x="2734" y="31429"/>
                      </a:cubicBezTo>
                      <a:cubicBezTo>
                        <a:pt x="915" y="32791"/>
                        <a:pt x="-114" y="34982"/>
                        <a:pt x="10" y="37249"/>
                      </a:cubicBezTo>
                      <a:cubicBezTo>
                        <a:pt x="1658" y="68557"/>
                        <a:pt x="4753" y="98695"/>
                        <a:pt x="9192" y="126831"/>
                      </a:cubicBezTo>
                      <a:cubicBezTo>
                        <a:pt x="12202" y="145948"/>
                        <a:pt x="16269" y="168275"/>
                        <a:pt x="23575" y="188944"/>
                      </a:cubicBezTo>
                      <a:cubicBezTo>
                        <a:pt x="25337" y="194421"/>
                        <a:pt x="33519" y="195068"/>
                        <a:pt x="36053" y="189839"/>
                      </a:cubicBezTo>
                      <a:cubicBezTo>
                        <a:pt x="69504" y="132185"/>
                        <a:pt x="113596" y="88531"/>
                        <a:pt x="163783" y="49155"/>
                      </a:cubicBezTo>
                      <a:cubicBezTo>
                        <a:pt x="174232" y="39868"/>
                        <a:pt x="216285" y="22952"/>
                        <a:pt x="215980" y="10303"/>
                      </a:cubicBezTo>
                      <a:close/>
                    </a:path>
                  </a:pathLst>
                </a:custGeom>
                <a:solidFill>
                  <a:srgbClr val="FFFFFF"/>
                </a:solidFill>
                <a:ln w="9525" cap="flat">
                  <a:noFill/>
                  <a:prstDash val="solid"/>
                  <a:miter/>
                </a:ln>
              </p:spPr>
              <p:txBody>
                <a:bodyPr rtlCol="0" anchor="ctr"/>
                <a:lstStyle/>
                <a:p>
                  <a:endParaRPr lang="fr-FR"/>
                </a:p>
              </p:txBody>
            </p:sp>
            <p:grpSp>
              <p:nvGrpSpPr>
                <p:cNvPr id="46" name="Graphique 38" descr="Femme tenant un ordinateur portable">
                  <a:extLst>
                    <a:ext uri="{FF2B5EF4-FFF2-40B4-BE49-F238E27FC236}">
                      <a16:creationId xmlns:a16="http://schemas.microsoft.com/office/drawing/2014/main" id="{96AEAF9D-908A-8057-AA1B-1F070F8C8E62}"/>
                    </a:ext>
                  </a:extLst>
                </p:cNvPr>
                <p:cNvGrpSpPr/>
                <p:nvPr/>
              </p:nvGrpSpPr>
              <p:grpSpPr>
                <a:xfrm>
                  <a:off x="12802294" y="2521117"/>
                  <a:ext cx="416234" cy="941332"/>
                  <a:chOff x="12802294" y="2521117"/>
                  <a:chExt cx="416234" cy="941332"/>
                </a:xfrm>
                <a:solidFill>
                  <a:srgbClr val="FFFFFF"/>
                </a:solidFill>
              </p:grpSpPr>
              <p:sp>
                <p:nvSpPr>
                  <p:cNvPr id="47" name="Forme libre : forme 46">
                    <a:extLst>
                      <a:ext uri="{FF2B5EF4-FFF2-40B4-BE49-F238E27FC236}">
                        <a16:creationId xmlns:a16="http://schemas.microsoft.com/office/drawing/2014/main" id="{E7D5A4DB-F255-E07C-F1CA-2CFAECAA2EF5}"/>
                      </a:ext>
                    </a:extLst>
                  </p:cNvPr>
                  <p:cNvSpPr/>
                  <p:nvPr/>
                </p:nvSpPr>
                <p:spPr>
                  <a:xfrm>
                    <a:off x="12866302" y="3179315"/>
                    <a:ext cx="346990" cy="283133"/>
                  </a:xfrm>
                  <a:custGeom>
                    <a:avLst/>
                    <a:gdLst>
                      <a:gd name="connsiteX0" fmla="*/ 343785 w 346990"/>
                      <a:gd name="connsiteY0" fmla="*/ 225479 h 283133"/>
                      <a:gd name="connsiteX1" fmla="*/ 337623 w 346990"/>
                      <a:gd name="connsiteY1" fmla="*/ 166062 h 283133"/>
                      <a:gd name="connsiteX2" fmla="*/ 340642 w 346990"/>
                      <a:gd name="connsiteY2" fmla="*/ 38408 h 283133"/>
                      <a:gd name="connsiteX3" fmla="*/ 341557 w 346990"/>
                      <a:gd name="connsiteY3" fmla="*/ 7709 h 283133"/>
                      <a:gd name="connsiteX4" fmla="*/ 334289 w 346990"/>
                      <a:gd name="connsiteY4" fmla="*/ 32 h 283133"/>
                      <a:gd name="connsiteX5" fmla="*/ 132064 w 346990"/>
                      <a:gd name="connsiteY5" fmla="*/ 18910 h 283133"/>
                      <a:gd name="connsiteX6" fmla="*/ 70828 w 346990"/>
                      <a:gd name="connsiteY6" fmla="*/ 23635 h 283133"/>
                      <a:gd name="connsiteX7" fmla="*/ 3591 w 346990"/>
                      <a:gd name="connsiteY7" fmla="*/ 62344 h 283133"/>
                      <a:gd name="connsiteX8" fmla="*/ 781 w 346990"/>
                      <a:gd name="connsiteY8" fmla="*/ 71517 h 283133"/>
                      <a:gd name="connsiteX9" fmla="*/ 12211 w 346990"/>
                      <a:gd name="connsiteY9" fmla="*/ 244281 h 283133"/>
                      <a:gd name="connsiteX10" fmla="*/ 19954 w 346990"/>
                      <a:gd name="connsiteY10" fmla="*/ 283134 h 283133"/>
                      <a:gd name="connsiteX11" fmla="*/ 335327 w 346990"/>
                      <a:gd name="connsiteY11" fmla="*/ 253397 h 283133"/>
                      <a:gd name="connsiteX12" fmla="*/ 346824 w 346990"/>
                      <a:gd name="connsiteY12" fmla="*/ 241852 h 283133"/>
                      <a:gd name="connsiteX13" fmla="*/ 343785 w 346990"/>
                      <a:gd name="connsiteY13" fmla="*/ 225479 h 2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990" h="283133">
                        <a:moveTo>
                          <a:pt x="343785" y="225479"/>
                        </a:moveTo>
                        <a:cubicBezTo>
                          <a:pt x="335480" y="207496"/>
                          <a:pt x="337918" y="186217"/>
                          <a:pt x="337623" y="166062"/>
                        </a:cubicBezTo>
                        <a:cubicBezTo>
                          <a:pt x="337804" y="123647"/>
                          <a:pt x="340852" y="80994"/>
                          <a:pt x="340642" y="38408"/>
                        </a:cubicBezTo>
                        <a:cubicBezTo>
                          <a:pt x="340471" y="28140"/>
                          <a:pt x="340290" y="17520"/>
                          <a:pt x="341557" y="7709"/>
                        </a:cubicBezTo>
                        <a:cubicBezTo>
                          <a:pt x="342185" y="3585"/>
                          <a:pt x="338461" y="-397"/>
                          <a:pt x="334289" y="32"/>
                        </a:cubicBezTo>
                        <a:cubicBezTo>
                          <a:pt x="272243" y="4718"/>
                          <a:pt x="198596" y="9900"/>
                          <a:pt x="132064" y="18910"/>
                        </a:cubicBezTo>
                        <a:cubicBezTo>
                          <a:pt x="111947" y="21758"/>
                          <a:pt x="91135" y="24701"/>
                          <a:pt x="70828" y="23635"/>
                        </a:cubicBezTo>
                        <a:cubicBezTo>
                          <a:pt x="50377" y="36046"/>
                          <a:pt x="29822" y="48771"/>
                          <a:pt x="3591" y="62344"/>
                        </a:cubicBezTo>
                        <a:cubicBezTo>
                          <a:pt x="295" y="64116"/>
                          <a:pt x="-953" y="68202"/>
                          <a:pt x="781" y="71517"/>
                        </a:cubicBezTo>
                        <a:cubicBezTo>
                          <a:pt x="22612" y="113284"/>
                          <a:pt x="16564" y="208677"/>
                          <a:pt x="12211" y="244281"/>
                        </a:cubicBezTo>
                        <a:cubicBezTo>
                          <a:pt x="9858" y="263512"/>
                          <a:pt x="4905" y="282324"/>
                          <a:pt x="19954" y="283134"/>
                        </a:cubicBezTo>
                        <a:cubicBezTo>
                          <a:pt x="125949" y="278228"/>
                          <a:pt x="231305" y="275819"/>
                          <a:pt x="335327" y="253397"/>
                        </a:cubicBezTo>
                        <a:cubicBezTo>
                          <a:pt x="340261" y="252178"/>
                          <a:pt x="347957" y="246101"/>
                          <a:pt x="346824" y="241852"/>
                        </a:cubicBezTo>
                        <a:cubicBezTo>
                          <a:pt x="347862" y="236680"/>
                          <a:pt x="343709" y="231070"/>
                          <a:pt x="343785" y="225479"/>
                        </a:cubicBezTo>
                        <a:close/>
                      </a:path>
                    </a:pathLst>
                  </a:custGeom>
                  <a:solidFill>
                    <a:srgbClr val="FFFFFF"/>
                  </a:solidFill>
                  <a:ln w="9525" cap="flat">
                    <a:noFill/>
                    <a:prstDash val="solid"/>
                    <a:miter/>
                  </a:ln>
                </p:spPr>
                <p:txBody>
                  <a:bodyPr rtlCol="0" anchor="ctr"/>
                  <a:lstStyle/>
                  <a:p>
                    <a:endParaRPr lang="fr-FR"/>
                  </a:p>
                </p:txBody>
              </p:sp>
              <p:sp>
                <p:nvSpPr>
                  <p:cNvPr id="48" name="Forme libre : forme 47">
                    <a:extLst>
                      <a:ext uri="{FF2B5EF4-FFF2-40B4-BE49-F238E27FC236}">
                        <a16:creationId xmlns:a16="http://schemas.microsoft.com/office/drawing/2014/main" id="{7317F515-E25F-F5E2-CB16-6E0A178DADC0}"/>
                      </a:ext>
                    </a:extLst>
                  </p:cNvPr>
                  <p:cNvSpPr/>
                  <p:nvPr/>
                </p:nvSpPr>
                <p:spPr>
                  <a:xfrm>
                    <a:off x="13066748" y="3103630"/>
                    <a:ext cx="151780" cy="46113"/>
                  </a:xfrm>
                  <a:custGeom>
                    <a:avLst/>
                    <a:gdLst>
                      <a:gd name="connsiteX0" fmla="*/ 145683 w 151780"/>
                      <a:gd name="connsiteY0" fmla="*/ 9414 h 46113"/>
                      <a:gd name="connsiteX1" fmla="*/ 112964 w 151780"/>
                      <a:gd name="connsiteY1" fmla="*/ 632 h 46113"/>
                      <a:gd name="connsiteX2" fmla="*/ 107021 w 151780"/>
                      <a:gd name="connsiteY2" fmla="*/ 727 h 46113"/>
                      <a:gd name="connsiteX3" fmla="*/ 31678 w 151780"/>
                      <a:gd name="connsiteY3" fmla="*/ 16548 h 46113"/>
                      <a:gd name="connsiteX4" fmla="*/ 7189 w 151780"/>
                      <a:gd name="connsiteY4" fmla="*/ 31160 h 46113"/>
                      <a:gd name="connsiteX5" fmla="*/ 6599 w 151780"/>
                      <a:gd name="connsiteY5" fmla="*/ 46114 h 46113"/>
                      <a:gd name="connsiteX6" fmla="*/ 144768 w 151780"/>
                      <a:gd name="connsiteY6" fmla="*/ 32512 h 46113"/>
                      <a:gd name="connsiteX7" fmla="*/ 151760 w 151780"/>
                      <a:gd name="connsiteY7" fmla="*/ 16729 h 46113"/>
                      <a:gd name="connsiteX8" fmla="*/ 145683 w 151780"/>
                      <a:gd name="connsiteY8" fmla="*/ 9414 h 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80" h="46113">
                        <a:moveTo>
                          <a:pt x="145683" y="9414"/>
                        </a:moveTo>
                        <a:cubicBezTo>
                          <a:pt x="133786" y="8147"/>
                          <a:pt x="122775" y="5185"/>
                          <a:pt x="112964" y="632"/>
                        </a:cubicBezTo>
                        <a:cubicBezTo>
                          <a:pt x="111079" y="-244"/>
                          <a:pt x="108888" y="-206"/>
                          <a:pt x="107021" y="727"/>
                        </a:cubicBezTo>
                        <a:cubicBezTo>
                          <a:pt x="83180" y="13424"/>
                          <a:pt x="51681" y="22835"/>
                          <a:pt x="31678" y="16548"/>
                        </a:cubicBezTo>
                        <a:cubicBezTo>
                          <a:pt x="25020" y="15196"/>
                          <a:pt x="16981" y="28054"/>
                          <a:pt x="7189" y="31160"/>
                        </a:cubicBezTo>
                        <a:cubicBezTo>
                          <a:pt x="-1145" y="33074"/>
                          <a:pt x="-3345" y="45352"/>
                          <a:pt x="6599" y="46114"/>
                        </a:cubicBezTo>
                        <a:cubicBezTo>
                          <a:pt x="37393" y="42504"/>
                          <a:pt x="132757" y="33465"/>
                          <a:pt x="144768" y="32512"/>
                        </a:cubicBezTo>
                        <a:cubicBezTo>
                          <a:pt x="152341" y="32245"/>
                          <a:pt x="151131" y="21816"/>
                          <a:pt x="151760" y="16729"/>
                        </a:cubicBezTo>
                        <a:cubicBezTo>
                          <a:pt x="152046" y="13053"/>
                          <a:pt x="149350" y="9805"/>
                          <a:pt x="145683" y="9414"/>
                        </a:cubicBezTo>
                        <a:close/>
                      </a:path>
                    </a:pathLst>
                  </a:custGeom>
                  <a:solidFill>
                    <a:srgbClr val="FFFFFF"/>
                  </a:solidFill>
                  <a:ln w="9525"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0E2A7188-0155-143A-7555-D8DAB06E0656}"/>
                      </a:ext>
                    </a:extLst>
                  </p:cNvPr>
                  <p:cNvSpPr/>
                  <p:nvPr/>
                </p:nvSpPr>
                <p:spPr>
                  <a:xfrm>
                    <a:off x="12802294" y="2521117"/>
                    <a:ext cx="408322" cy="555583"/>
                  </a:xfrm>
                  <a:custGeom>
                    <a:avLst/>
                    <a:gdLst>
                      <a:gd name="connsiteX0" fmla="*/ 402050 w 408322"/>
                      <a:gd name="connsiteY0" fmla="*/ 440460 h 555583"/>
                      <a:gd name="connsiteX1" fmla="*/ 407365 w 408322"/>
                      <a:gd name="connsiteY1" fmla="*/ 432573 h 555583"/>
                      <a:gd name="connsiteX2" fmla="*/ 350577 w 408322"/>
                      <a:gd name="connsiteY2" fmla="*/ 34028 h 555583"/>
                      <a:gd name="connsiteX3" fmla="*/ 338757 w 408322"/>
                      <a:gd name="connsiteY3" fmla="*/ 31056 h 555583"/>
                      <a:gd name="connsiteX4" fmla="*/ 39938 w 408322"/>
                      <a:gd name="connsiteY4" fmla="*/ 16883 h 555583"/>
                      <a:gd name="connsiteX5" fmla="*/ 0 w 408322"/>
                      <a:gd name="connsiteY5" fmla="*/ 738 h 555583"/>
                      <a:gd name="connsiteX6" fmla="*/ 51445 w 408322"/>
                      <a:gd name="connsiteY6" fmla="*/ 548864 h 555583"/>
                      <a:gd name="connsiteX7" fmla="*/ 59960 w 408322"/>
                      <a:gd name="connsiteY7" fmla="*/ 555360 h 555583"/>
                      <a:gd name="connsiteX8" fmla="*/ 402050 w 408322"/>
                      <a:gd name="connsiteY8" fmla="*/ 440460 h 55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22" h="555583">
                        <a:moveTo>
                          <a:pt x="402050" y="440460"/>
                        </a:moveTo>
                        <a:cubicBezTo>
                          <a:pt x="405117" y="438984"/>
                          <a:pt x="407156" y="435964"/>
                          <a:pt x="407365" y="432573"/>
                        </a:cubicBezTo>
                        <a:cubicBezTo>
                          <a:pt x="415166" y="305843"/>
                          <a:pt x="373428" y="140794"/>
                          <a:pt x="350577" y="34028"/>
                        </a:cubicBezTo>
                        <a:cubicBezTo>
                          <a:pt x="349520" y="28742"/>
                          <a:pt x="342205" y="26799"/>
                          <a:pt x="338757" y="31056"/>
                        </a:cubicBezTo>
                        <a:cubicBezTo>
                          <a:pt x="264957" y="114086"/>
                          <a:pt x="79286" y="34447"/>
                          <a:pt x="39938" y="16883"/>
                        </a:cubicBezTo>
                        <a:cubicBezTo>
                          <a:pt x="30690" y="14750"/>
                          <a:pt x="6906" y="-3900"/>
                          <a:pt x="0" y="738"/>
                        </a:cubicBezTo>
                        <a:cubicBezTo>
                          <a:pt x="26994" y="164626"/>
                          <a:pt x="48730" y="357793"/>
                          <a:pt x="51445" y="548864"/>
                        </a:cubicBezTo>
                        <a:cubicBezTo>
                          <a:pt x="51511" y="553284"/>
                          <a:pt x="55683" y="556475"/>
                          <a:pt x="59960" y="555360"/>
                        </a:cubicBezTo>
                        <a:cubicBezTo>
                          <a:pt x="171126" y="526356"/>
                          <a:pt x="296228" y="491419"/>
                          <a:pt x="402050" y="440460"/>
                        </a:cubicBezTo>
                        <a:close/>
                      </a:path>
                    </a:pathLst>
                  </a:custGeom>
                  <a:solidFill>
                    <a:srgbClr val="FFFFFF"/>
                  </a:solidFill>
                  <a:ln w="9525" cap="flat">
                    <a:noFill/>
                    <a:prstDash val="solid"/>
                    <a:miter/>
                  </a:ln>
                </p:spPr>
                <p:txBody>
                  <a:bodyPr rtlCol="0" anchor="ctr"/>
                  <a:lstStyle/>
                  <a:p>
                    <a:endParaRPr lang="fr-FR"/>
                  </a:p>
                </p:txBody>
              </p:sp>
            </p:grpSp>
            <p:grpSp>
              <p:nvGrpSpPr>
                <p:cNvPr id="50" name="Graphique 38" descr="Femme tenant un ordinateur portable">
                  <a:extLst>
                    <a:ext uri="{FF2B5EF4-FFF2-40B4-BE49-F238E27FC236}">
                      <a16:creationId xmlns:a16="http://schemas.microsoft.com/office/drawing/2014/main" id="{FFB6FCBD-94F6-7430-CDCC-3C64F642F717}"/>
                    </a:ext>
                  </a:extLst>
                </p:cNvPr>
                <p:cNvGrpSpPr/>
                <p:nvPr/>
              </p:nvGrpSpPr>
              <p:grpSpPr>
                <a:xfrm>
                  <a:off x="12383391" y="2437617"/>
                  <a:ext cx="1058851" cy="1025965"/>
                  <a:chOff x="12383391" y="2437617"/>
                  <a:chExt cx="1058851" cy="1025965"/>
                </a:xfrm>
                <a:solidFill>
                  <a:srgbClr val="FFFFFF"/>
                </a:solidFill>
              </p:grpSpPr>
              <p:sp>
                <p:nvSpPr>
                  <p:cNvPr id="51" name="Forme libre : forme 50">
                    <a:extLst>
                      <a:ext uri="{FF2B5EF4-FFF2-40B4-BE49-F238E27FC236}">
                        <a16:creationId xmlns:a16="http://schemas.microsoft.com/office/drawing/2014/main" id="{09B36A02-8F42-2BFE-08A5-868A5FA3A252}"/>
                      </a:ext>
                    </a:extLst>
                  </p:cNvPr>
                  <p:cNvSpPr/>
                  <p:nvPr/>
                </p:nvSpPr>
                <p:spPr>
                  <a:xfrm>
                    <a:off x="12498544" y="3246880"/>
                    <a:ext cx="384934" cy="216702"/>
                  </a:xfrm>
                  <a:custGeom>
                    <a:avLst/>
                    <a:gdLst>
                      <a:gd name="connsiteX0" fmla="*/ 369920 w 384934"/>
                      <a:gd name="connsiteY0" fmla="*/ 5582 h 216702"/>
                      <a:gd name="connsiteX1" fmla="*/ 359995 w 384934"/>
                      <a:gd name="connsiteY1" fmla="*/ 819 h 216702"/>
                      <a:gd name="connsiteX2" fmla="*/ 210147 w 384934"/>
                      <a:gd name="connsiteY2" fmla="*/ 65246 h 216702"/>
                      <a:gd name="connsiteX3" fmla="*/ 13523 w 384934"/>
                      <a:gd name="connsiteY3" fmla="*/ 109252 h 216702"/>
                      <a:gd name="connsiteX4" fmla="*/ 6713 w 384934"/>
                      <a:gd name="connsiteY4" fmla="*/ 116557 h 216702"/>
                      <a:gd name="connsiteX5" fmla="*/ 5627 w 384934"/>
                      <a:gd name="connsiteY5" fmla="*/ 200606 h 216702"/>
                      <a:gd name="connsiteX6" fmla="*/ 369701 w 384934"/>
                      <a:gd name="connsiteY6" fmla="*/ 216036 h 216702"/>
                      <a:gd name="connsiteX7" fmla="*/ 381178 w 384934"/>
                      <a:gd name="connsiteY7" fmla="*/ 206245 h 216702"/>
                      <a:gd name="connsiteX8" fmla="*/ 369920 w 384934"/>
                      <a:gd name="connsiteY8" fmla="*/ 5582 h 21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34" h="216702">
                        <a:moveTo>
                          <a:pt x="369920" y="5582"/>
                        </a:moveTo>
                        <a:cubicBezTo>
                          <a:pt x="369196" y="1181"/>
                          <a:pt x="363900" y="-1419"/>
                          <a:pt x="359995" y="819"/>
                        </a:cubicBezTo>
                        <a:cubicBezTo>
                          <a:pt x="311370" y="26851"/>
                          <a:pt x="259239" y="47168"/>
                          <a:pt x="210147" y="65246"/>
                        </a:cubicBezTo>
                        <a:cubicBezTo>
                          <a:pt x="148235" y="88211"/>
                          <a:pt x="81550" y="109433"/>
                          <a:pt x="13523" y="109252"/>
                        </a:cubicBezTo>
                        <a:cubicBezTo>
                          <a:pt x="9684" y="109175"/>
                          <a:pt x="6351" y="112728"/>
                          <a:pt x="6713" y="116557"/>
                        </a:cubicBezTo>
                        <a:cubicBezTo>
                          <a:pt x="11713" y="132064"/>
                          <a:pt x="-9709" y="201625"/>
                          <a:pt x="5627" y="200606"/>
                        </a:cubicBezTo>
                        <a:cubicBezTo>
                          <a:pt x="127547" y="213560"/>
                          <a:pt x="247638" y="218656"/>
                          <a:pt x="369701" y="216036"/>
                        </a:cubicBezTo>
                        <a:cubicBezTo>
                          <a:pt x="373997" y="216065"/>
                          <a:pt x="382474" y="210341"/>
                          <a:pt x="381178" y="206245"/>
                        </a:cubicBezTo>
                        <a:cubicBezTo>
                          <a:pt x="390599" y="139732"/>
                          <a:pt x="380597" y="67894"/>
                          <a:pt x="369920" y="5582"/>
                        </a:cubicBezTo>
                        <a:close/>
                      </a:path>
                    </a:pathLst>
                  </a:custGeom>
                  <a:solidFill>
                    <a:srgbClr val="FFFFFF"/>
                  </a:solidFill>
                  <a:ln w="9525"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828F0654-1021-1BC2-65BE-811B1EF7DF1D}"/>
                      </a:ext>
                    </a:extLst>
                  </p:cNvPr>
                  <p:cNvSpPr/>
                  <p:nvPr/>
                </p:nvSpPr>
                <p:spPr>
                  <a:xfrm>
                    <a:off x="13205428" y="3169112"/>
                    <a:ext cx="144893" cy="259171"/>
                  </a:xfrm>
                  <a:custGeom>
                    <a:avLst/>
                    <a:gdLst>
                      <a:gd name="connsiteX0" fmla="*/ 143429 w 144893"/>
                      <a:gd name="connsiteY0" fmla="*/ 218509 h 259171"/>
                      <a:gd name="connsiteX1" fmla="*/ 132857 w 144893"/>
                      <a:gd name="connsiteY1" fmla="*/ 111886 h 259171"/>
                      <a:gd name="connsiteX2" fmla="*/ 136209 w 144893"/>
                      <a:gd name="connsiteY2" fmla="*/ 9130 h 259171"/>
                      <a:gd name="connsiteX3" fmla="*/ 129199 w 144893"/>
                      <a:gd name="connsiteY3" fmla="*/ 43 h 259171"/>
                      <a:gd name="connsiteX4" fmla="*/ 35978 w 144893"/>
                      <a:gd name="connsiteY4" fmla="*/ 7254 h 259171"/>
                      <a:gd name="connsiteX5" fmla="*/ 6326 w 144893"/>
                      <a:gd name="connsiteY5" fmla="*/ 16703 h 259171"/>
                      <a:gd name="connsiteX6" fmla="*/ 516 w 144893"/>
                      <a:gd name="connsiteY6" fmla="*/ 221328 h 259171"/>
                      <a:gd name="connsiteX7" fmla="*/ 1726 w 144893"/>
                      <a:gd name="connsiteY7" fmla="*/ 252570 h 259171"/>
                      <a:gd name="connsiteX8" fmla="*/ 15042 w 144893"/>
                      <a:gd name="connsiteY8" fmla="*/ 258514 h 259171"/>
                      <a:gd name="connsiteX9" fmla="*/ 90089 w 144893"/>
                      <a:gd name="connsiteY9" fmla="*/ 242674 h 259171"/>
                      <a:gd name="connsiteX10" fmla="*/ 143429 w 144893"/>
                      <a:gd name="connsiteY10" fmla="*/ 218509 h 25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893" h="259171">
                        <a:moveTo>
                          <a:pt x="143429" y="218509"/>
                        </a:moveTo>
                        <a:cubicBezTo>
                          <a:pt x="132895" y="185409"/>
                          <a:pt x="136190" y="145071"/>
                          <a:pt x="132857" y="111886"/>
                        </a:cubicBezTo>
                        <a:cubicBezTo>
                          <a:pt x="132485" y="78567"/>
                          <a:pt x="128142" y="41315"/>
                          <a:pt x="136209" y="9130"/>
                        </a:cubicBezTo>
                        <a:cubicBezTo>
                          <a:pt x="137952" y="4663"/>
                          <a:pt x="133990" y="-528"/>
                          <a:pt x="129199" y="43"/>
                        </a:cubicBezTo>
                        <a:cubicBezTo>
                          <a:pt x="98167" y="2729"/>
                          <a:pt x="66553" y="5034"/>
                          <a:pt x="35978" y="7254"/>
                        </a:cubicBezTo>
                        <a:cubicBezTo>
                          <a:pt x="27301" y="9797"/>
                          <a:pt x="6507" y="3720"/>
                          <a:pt x="6326" y="16703"/>
                        </a:cubicBezTo>
                        <a:cubicBezTo>
                          <a:pt x="7889" y="83635"/>
                          <a:pt x="107" y="152072"/>
                          <a:pt x="516" y="221328"/>
                        </a:cubicBezTo>
                        <a:cubicBezTo>
                          <a:pt x="592" y="234473"/>
                          <a:pt x="-1303" y="243159"/>
                          <a:pt x="1726" y="252570"/>
                        </a:cubicBezTo>
                        <a:cubicBezTo>
                          <a:pt x="3336" y="257552"/>
                          <a:pt x="10270" y="260581"/>
                          <a:pt x="15042" y="258514"/>
                        </a:cubicBezTo>
                        <a:cubicBezTo>
                          <a:pt x="36473" y="252141"/>
                          <a:pt x="62143" y="245283"/>
                          <a:pt x="90089" y="242674"/>
                        </a:cubicBezTo>
                        <a:cubicBezTo>
                          <a:pt x="100614" y="241664"/>
                          <a:pt x="154383" y="237197"/>
                          <a:pt x="143429" y="218509"/>
                        </a:cubicBezTo>
                        <a:close/>
                      </a:path>
                    </a:pathLst>
                  </a:custGeom>
                  <a:solidFill>
                    <a:srgbClr val="FFFFFF"/>
                  </a:solidFill>
                  <a:ln w="9525" cap="flat">
                    <a:noFill/>
                    <a:prstDash val="solid"/>
                    <a:miter/>
                  </a:ln>
                </p:spPr>
                <p:txBody>
                  <a:bodyPr rtlCol="0" anchor="ctr"/>
                  <a:lstStyle/>
                  <a:p>
                    <a:endParaRPr lang="fr-FR"/>
                  </a:p>
                </p:txBody>
              </p:sp>
              <p:sp>
                <p:nvSpPr>
                  <p:cNvPr id="53" name="Forme libre : forme 52">
                    <a:extLst>
                      <a:ext uri="{FF2B5EF4-FFF2-40B4-BE49-F238E27FC236}">
                        <a16:creationId xmlns:a16="http://schemas.microsoft.com/office/drawing/2014/main" id="{4BFC04A2-9DDE-D851-7375-ED6A3D7020A4}"/>
                      </a:ext>
                    </a:extLst>
                  </p:cNvPr>
                  <p:cNvSpPr/>
                  <p:nvPr/>
                </p:nvSpPr>
                <p:spPr>
                  <a:xfrm>
                    <a:off x="13212687" y="3088280"/>
                    <a:ext cx="154596" cy="48043"/>
                  </a:xfrm>
                  <a:custGeom>
                    <a:avLst/>
                    <a:gdLst>
                      <a:gd name="connsiteX0" fmla="*/ 149163 w 154596"/>
                      <a:gd name="connsiteY0" fmla="*/ 19325 h 48043"/>
                      <a:gd name="connsiteX1" fmla="*/ 39835 w 154596"/>
                      <a:gd name="connsiteY1" fmla="*/ 22154 h 48043"/>
                      <a:gd name="connsiteX2" fmla="*/ 8136 w 154596"/>
                      <a:gd name="connsiteY2" fmla="*/ 24907 h 48043"/>
                      <a:gd name="connsiteX3" fmla="*/ 611 w 154596"/>
                      <a:gd name="connsiteY3" fmla="*/ 31155 h 48043"/>
                      <a:gd name="connsiteX4" fmla="*/ 7222 w 154596"/>
                      <a:gd name="connsiteY4" fmla="*/ 48015 h 48043"/>
                      <a:gd name="connsiteX5" fmla="*/ 148763 w 154596"/>
                      <a:gd name="connsiteY5" fmla="*/ 32794 h 48043"/>
                      <a:gd name="connsiteX6" fmla="*/ 149163 w 154596"/>
                      <a:gd name="connsiteY6" fmla="*/ 19325 h 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96" h="48043">
                        <a:moveTo>
                          <a:pt x="149163" y="19325"/>
                        </a:moveTo>
                        <a:cubicBezTo>
                          <a:pt x="72382" y="-4363"/>
                          <a:pt x="121779" y="-9440"/>
                          <a:pt x="39835" y="22154"/>
                        </a:cubicBezTo>
                        <a:cubicBezTo>
                          <a:pt x="27176" y="25307"/>
                          <a:pt x="21699" y="26364"/>
                          <a:pt x="8136" y="24907"/>
                        </a:cubicBezTo>
                        <a:cubicBezTo>
                          <a:pt x="4431" y="24431"/>
                          <a:pt x="821" y="27422"/>
                          <a:pt x="611" y="31155"/>
                        </a:cubicBezTo>
                        <a:cubicBezTo>
                          <a:pt x="125" y="36927"/>
                          <a:pt x="-2218" y="48710"/>
                          <a:pt x="7222" y="48015"/>
                        </a:cubicBezTo>
                        <a:cubicBezTo>
                          <a:pt x="48255" y="44624"/>
                          <a:pt x="93994" y="39699"/>
                          <a:pt x="148763" y="32794"/>
                        </a:cubicBezTo>
                        <a:cubicBezTo>
                          <a:pt x="156259" y="32051"/>
                          <a:pt x="156678" y="20516"/>
                          <a:pt x="149163" y="19325"/>
                        </a:cubicBezTo>
                        <a:close/>
                      </a:path>
                    </a:pathLst>
                  </a:custGeom>
                  <a:solidFill>
                    <a:srgbClr val="FFFFFF"/>
                  </a:solidFill>
                  <a:ln w="9525"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28E06306-B592-028A-9A17-35C328AE124A}"/>
                      </a:ext>
                    </a:extLst>
                  </p:cNvPr>
                  <p:cNvSpPr/>
                  <p:nvPr/>
                </p:nvSpPr>
                <p:spPr>
                  <a:xfrm>
                    <a:off x="13094806" y="2488313"/>
                    <a:ext cx="347436" cy="523731"/>
                  </a:xfrm>
                  <a:custGeom>
                    <a:avLst/>
                    <a:gdLst>
                      <a:gd name="connsiteX0" fmla="*/ 346425 w 347436"/>
                      <a:gd name="connsiteY0" fmla="*/ 468978 h 523731"/>
                      <a:gd name="connsiteX1" fmla="*/ 330499 w 347436"/>
                      <a:gd name="connsiteY1" fmla="*/ 407370 h 523731"/>
                      <a:gd name="connsiteX2" fmla="*/ 83849 w 347436"/>
                      <a:gd name="connsiteY2" fmla="*/ 32152 h 523731"/>
                      <a:gd name="connsiteX3" fmla="*/ 41034 w 347436"/>
                      <a:gd name="connsiteY3" fmla="*/ 3758 h 523731"/>
                      <a:gd name="connsiteX4" fmla="*/ 134 w 347436"/>
                      <a:gd name="connsiteY4" fmla="*/ 4520 h 523731"/>
                      <a:gd name="connsiteX5" fmla="*/ 38958 w 347436"/>
                      <a:gd name="connsiteY5" fmla="*/ 49754 h 523731"/>
                      <a:gd name="connsiteX6" fmla="*/ 49245 w 347436"/>
                      <a:gd name="connsiteY6" fmla="*/ 51545 h 523731"/>
                      <a:gd name="connsiteX7" fmla="*/ 61884 w 347436"/>
                      <a:gd name="connsiteY7" fmla="*/ 61622 h 523731"/>
                      <a:gd name="connsiteX8" fmla="*/ 119072 w 347436"/>
                      <a:gd name="connsiteY8" fmla="*/ 457577 h 523731"/>
                      <a:gd name="connsiteX9" fmla="*/ 128245 w 347436"/>
                      <a:gd name="connsiteY9" fmla="*/ 463987 h 523731"/>
                      <a:gd name="connsiteX10" fmla="*/ 264929 w 347436"/>
                      <a:gd name="connsiteY10" fmla="*/ 481722 h 523731"/>
                      <a:gd name="connsiteX11" fmla="*/ 278578 w 347436"/>
                      <a:gd name="connsiteY11" fmla="*/ 487714 h 523731"/>
                      <a:gd name="connsiteX12" fmla="*/ 327184 w 347436"/>
                      <a:gd name="connsiteY12" fmla="*/ 521613 h 523731"/>
                      <a:gd name="connsiteX13" fmla="*/ 336538 w 347436"/>
                      <a:gd name="connsiteY13" fmla="*/ 519689 h 523731"/>
                      <a:gd name="connsiteX14" fmla="*/ 346425 w 347436"/>
                      <a:gd name="connsiteY14" fmla="*/ 468978 h 52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36" h="523731">
                        <a:moveTo>
                          <a:pt x="346425" y="468978"/>
                        </a:moveTo>
                        <a:cubicBezTo>
                          <a:pt x="334280" y="455243"/>
                          <a:pt x="334280" y="427039"/>
                          <a:pt x="330499" y="407370"/>
                        </a:cubicBezTo>
                        <a:cubicBezTo>
                          <a:pt x="312639" y="192972"/>
                          <a:pt x="306220" y="127278"/>
                          <a:pt x="83849" y="32152"/>
                        </a:cubicBezTo>
                        <a:cubicBezTo>
                          <a:pt x="78410" y="30114"/>
                          <a:pt x="43920" y="4710"/>
                          <a:pt x="41034" y="3758"/>
                        </a:cubicBezTo>
                        <a:cubicBezTo>
                          <a:pt x="31861" y="910"/>
                          <a:pt x="5534" y="-3395"/>
                          <a:pt x="134" y="4520"/>
                        </a:cubicBezTo>
                        <a:cubicBezTo>
                          <a:pt x="-2267" y="18903"/>
                          <a:pt x="28309" y="41458"/>
                          <a:pt x="38958" y="49754"/>
                        </a:cubicBezTo>
                        <a:cubicBezTo>
                          <a:pt x="40605" y="50888"/>
                          <a:pt x="44454" y="51450"/>
                          <a:pt x="49245" y="51545"/>
                        </a:cubicBezTo>
                        <a:cubicBezTo>
                          <a:pt x="55245" y="51659"/>
                          <a:pt x="60427" y="55793"/>
                          <a:pt x="61884" y="61622"/>
                        </a:cubicBezTo>
                        <a:cubicBezTo>
                          <a:pt x="91631" y="180218"/>
                          <a:pt x="119215" y="316769"/>
                          <a:pt x="119072" y="457577"/>
                        </a:cubicBezTo>
                        <a:cubicBezTo>
                          <a:pt x="118949" y="462158"/>
                          <a:pt x="123959" y="465711"/>
                          <a:pt x="128245" y="463987"/>
                        </a:cubicBezTo>
                        <a:cubicBezTo>
                          <a:pt x="172270" y="446575"/>
                          <a:pt x="209103" y="458129"/>
                          <a:pt x="264929" y="481722"/>
                        </a:cubicBezTo>
                        <a:cubicBezTo>
                          <a:pt x="266948" y="482570"/>
                          <a:pt x="275521" y="480351"/>
                          <a:pt x="278578" y="487714"/>
                        </a:cubicBezTo>
                        <a:cubicBezTo>
                          <a:pt x="282645" y="497505"/>
                          <a:pt x="294990" y="495562"/>
                          <a:pt x="327184" y="521613"/>
                        </a:cubicBezTo>
                        <a:cubicBezTo>
                          <a:pt x="330823" y="524890"/>
                          <a:pt x="335452" y="524452"/>
                          <a:pt x="336538" y="519689"/>
                        </a:cubicBezTo>
                        <a:cubicBezTo>
                          <a:pt x="338452" y="505611"/>
                          <a:pt x="351044" y="478379"/>
                          <a:pt x="346425" y="468978"/>
                        </a:cubicBezTo>
                        <a:close/>
                      </a:path>
                    </a:pathLst>
                  </a:custGeom>
                  <a:solidFill>
                    <a:srgbClr val="FFFFFF"/>
                  </a:solidFill>
                  <a:ln w="9525"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101410B8-31C1-7C4B-67BB-9097EC2B4F91}"/>
                      </a:ext>
                    </a:extLst>
                  </p:cNvPr>
                  <p:cNvSpPr/>
                  <p:nvPr/>
                </p:nvSpPr>
                <p:spPr>
                  <a:xfrm>
                    <a:off x="12383391" y="2437617"/>
                    <a:ext cx="468436" cy="678236"/>
                  </a:xfrm>
                  <a:custGeom>
                    <a:avLst/>
                    <a:gdLst>
                      <a:gd name="connsiteX0" fmla="*/ 218431 w 468436"/>
                      <a:gd name="connsiteY0" fmla="*/ 651062 h 678236"/>
                      <a:gd name="connsiteX1" fmla="*/ 263560 w 468436"/>
                      <a:gd name="connsiteY1" fmla="*/ 669417 h 678236"/>
                      <a:gd name="connsiteX2" fmla="*/ 291716 w 468436"/>
                      <a:gd name="connsiteY2" fmla="*/ 674960 h 678236"/>
                      <a:gd name="connsiteX3" fmla="*/ 324587 w 468436"/>
                      <a:gd name="connsiteY3" fmla="*/ 678237 h 678236"/>
                      <a:gd name="connsiteX4" fmla="*/ 442973 w 468436"/>
                      <a:gd name="connsiteY4" fmla="*/ 650214 h 678236"/>
                      <a:gd name="connsiteX5" fmla="*/ 468033 w 468436"/>
                      <a:gd name="connsiteY5" fmla="*/ 638318 h 678236"/>
                      <a:gd name="connsiteX6" fmla="*/ 464176 w 468436"/>
                      <a:gd name="connsiteY6" fmla="*/ 575757 h 678236"/>
                      <a:gd name="connsiteX7" fmla="*/ 462375 w 468436"/>
                      <a:gd name="connsiteY7" fmla="*/ 489223 h 678236"/>
                      <a:gd name="connsiteX8" fmla="*/ 442116 w 468436"/>
                      <a:gd name="connsiteY8" fmla="*/ 243268 h 678236"/>
                      <a:gd name="connsiteX9" fmla="*/ 410655 w 468436"/>
                      <a:gd name="connsiteY9" fmla="*/ 69542 h 678236"/>
                      <a:gd name="connsiteX10" fmla="*/ 397358 w 468436"/>
                      <a:gd name="connsiteY10" fmla="*/ 5486 h 678236"/>
                      <a:gd name="connsiteX11" fmla="*/ 393071 w 468436"/>
                      <a:gd name="connsiteY11" fmla="*/ 438 h 678236"/>
                      <a:gd name="connsiteX12" fmla="*/ 386518 w 468436"/>
                      <a:gd name="connsiteY12" fmla="*/ 1400 h 678236"/>
                      <a:gd name="connsiteX13" fmla="*/ 316443 w 468436"/>
                      <a:gd name="connsiteY13" fmla="*/ 33433 h 678236"/>
                      <a:gd name="connsiteX14" fmla="*/ 263084 w 468436"/>
                      <a:gd name="connsiteY14" fmla="*/ 51082 h 678236"/>
                      <a:gd name="connsiteX15" fmla="*/ 113922 w 468436"/>
                      <a:gd name="connsiteY15" fmla="*/ 125758 h 678236"/>
                      <a:gd name="connsiteX16" fmla="*/ 113618 w 468436"/>
                      <a:gd name="connsiteY16" fmla="*/ 126082 h 678236"/>
                      <a:gd name="connsiteX17" fmla="*/ 13243 w 468436"/>
                      <a:gd name="connsiteY17" fmla="*/ 426510 h 678236"/>
                      <a:gd name="connsiteX18" fmla="*/ 11538 w 468436"/>
                      <a:gd name="connsiteY18" fmla="*/ 438988 h 678236"/>
                      <a:gd name="connsiteX19" fmla="*/ 11519 w 468436"/>
                      <a:gd name="connsiteY19" fmla="*/ 439178 h 678236"/>
                      <a:gd name="connsiteX20" fmla="*/ 565 w 468436"/>
                      <a:gd name="connsiteY20" fmla="*/ 662692 h 678236"/>
                      <a:gd name="connsiteX21" fmla="*/ 3966 w 468436"/>
                      <a:gd name="connsiteY21" fmla="*/ 668379 h 678236"/>
                      <a:gd name="connsiteX22" fmla="*/ 10586 w 468436"/>
                      <a:gd name="connsiteY22" fmla="*/ 668502 h 678236"/>
                      <a:gd name="connsiteX23" fmla="*/ 112979 w 468436"/>
                      <a:gd name="connsiteY23" fmla="*/ 646404 h 678236"/>
                      <a:gd name="connsiteX24" fmla="*/ 218431 w 468436"/>
                      <a:gd name="connsiteY24" fmla="*/ 651062 h 6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436" h="678236">
                        <a:moveTo>
                          <a:pt x="218431" y="651062"/>
                        </a:moveTo>
                        <a:cubicBezTo>
                          <a:pt x="220555" y="651624"/>
                          <a:pt x="254711" y="667378"/>
                          <a:pt x="263560" y="669417"/>
                        </a:cubicBezTo>
                        <a:cubicBezTo>
                          <a:pt x="272685" y="671512"/>
                          <a:pt x="282124" y="673684"/>
                          <a:pt x="291716" y="674960"/>
                        </a:cubicBezTo>
                        <a:cubicBezTo>
                          <a:pt x="302794" y="677237"/>
                          <a:pt x="313738" y="678237"/>
                          <a:pt x="324587" y="678237"/>
                        </a:cubicBezTo>
                        <a:cubicBezTo>
                          <a:pt x="365411" y="678237"/>
                          <a:pt x="404701" y="664045"/>
                          <a:pt x="442973" y="650214"/>
                        </a:cubicBezTo>
                        <a:cubicBezTo>
                          <a:pt x="449421" y="647881"/>
                          <a:pt x="464261" y="644080"/>
                          <a:pt x="468033" y="638318"/>
                        </a:cubicBezTo>
                        <a:cubicBezTo>
                          <a:pt x="469957" y="635384"/>
                          <a:pt x="464385" y="593636"/>
                          <a:pt x="464176" y="575757"/>
                        </a:cubicBezTo>
                        <a:cubicBezTo>
                          <a:pt x="463842" y="547411"/>
                          <a:pt x="463490" y="518093"/>
                          <a:pt x="462375" y="489223"/>
                        </a:cubicBezTo>
                        <a:cubicBezTo>
                          <a:pt x="458994" y="401288"/>
                          <a:pt x="452365" y="320821"/>
                          <a:pt x="442116" y="243268"/>
                        </a:cubicBezTo>
                        <a:cubicBezTo>
                          <a:pt x="435039" y="184642"/>
                          <a:pt x="422647" y="126130"/>
                          <a:pt x="410655" y="69542"/>
                        </a:cubicBezTo>
                        <a:cubicBezTo>
                          <a:pt x="406206" y="48558"/>
                          <a:pt x="401615" y="26860"/>
                          <a:pt x="397358" y="5486"/>
                        </a:cubicBezTo>
                        <a:cubicBezTo>
                          <a:pt x="396901" y="3172"/>
                          <a:pt x="395281" y="1267"/>
                          <a:pt x="393071" y="438"/>
                        </a:cubicBezTo>
                        <a:cubicBezTo>
                          <a:pt x="390862" y="-391"/>
                          <a:pt x="388385" y="-29"/>
                          <a:pt x="386518" y="1400"/>
                        </a:cubicBezTo>
                        <a:cubicBezTo>
                          <a:pt x="366373" y="16811"/>
                          <a:pt x="340989" y="25260"/>
                          <a:pt x="316443" y="33433"/>
                        </a:cubicBezTo>
                        <a:cubicBezTo>
                          <a:pt x="316443" y="33433"/>
                          <a:pt x="279352" y="45986"/>
                          <a:pt x="263084" y="51082"/>
                        </a:cubicBezTo>
                        <a:cubicBezTo>
                          <a:pt x="209810" y="67770"/>
                          <a:pt x="154737" y="85020"/>
                          <a:pt x="113922" y="125758"/>
                        </a:cubicBezTo>
                        <a:cubicBezTo>
                          <a:pt x="113818" y="125863"/>
                          <a:pt x="113713" y="125977"/>
                          <a:pt x="113618" y="126082"/>
                        </a:cubicBezTo>
                        <a:cubicBezTo>
                          <a:pt x="43218" y="206254"/>
                          <a:pt x="27292" y="323269"/>
                          <a:pt x="13243" y="426510"/>
                        </a:cubicBezTo>
                        <a:lnTo>
                          <a:pt x="11538" y="438988"/>
                        </a:lnTo>
                        <a:cubicBezTo>
                          <a:pt x="11529" y="439055"/>
                          <a:pt x="11519" y="439121"/>
                          <a:pt x="11519" y="439178"/>
                        </a:cubicBezTo>
                        <a:cubicBezTo>
                          <a:pt x="2004" y="527189"/>
                          <a:pt x="-1483" y="598208"/>
                          <a:pt x="565" y="662692"/>
                        </a:cubicBezTo>
                        <a:cubicBezTo>
                          <a:pt x="641" y="665045"/>
                          <a:pt x="1927" y="667198"/>
                          <a:pt x="3966" y="668379"/>
                        </a:cubicBezTo>
                        <a:cubicBezTo>
                          <a:pt x="6004" y="669560"/>
                          <a:pt x="8509" y="669607"/>
                          <a:pt x="10586" y="668502"/>
                        </a:cubicBezTo>
                        <a:cubicBezTo>
                          <a:pt x="39932" y="652919"/>
                          <a:pt x="112979" y="646404"/>
                          <a:pt x="112979" y="646404"/>
                        </a:cubicBezTo>
                        <a:cubicBezTo>
                          <a:pt x="149174" y="642766"/>
                          <a:pt x="184141" y="641975"/>
                          <a:pt x="218431" y="651062"/>
                        </a:cubicBezTo>
                        <a:close/>
                      </a:path>
                    </a:pathLst>
                  </a:custGeom>
                  <a:solidFill>
                    <a:srgbClr val="FFFFFF"/>
                  </a:solidFill>
                  <a:ln w="9525" cap="flat">
                    <a:noFill/>
                    <a:prstDash val="solid"/>
                    <a:miter/>
                  </a:ln>
                </p:spPr>
                <p:txBody>
                  <a:bodyPr rtlCol="0" anchor="ctr"/>
                  <a:lstStyle/>
                  <a:p>
                    <a:endParaRPr lang="fr-FR"/>
                  </a:p>
                </p:txBody>
              </p:sp>
            </p:grpSp>
            <p:sp>
              <p:nvSpPr>
                <p:cNvPr id="63" name="Forme libre : forme 62">
                  <a:extLst>
                    <a:ext uri="{FF2B5EF4-FFF2-40B4-BE49-F238E27FC236}">
                      <a16:creationId xmlns:a16="http://schemas.microsoft.com/office/drawing/2014/main" id="{C3A72DCE-FAFE-F984-CB66-8E0C2058654E}"/>
                    </a:ext>
                  </a:extLst>
                </p:cNvPr>
                <p:cNvSpPr/>
                <p:nvPr/>
              </p:nvSpPr>
              <p:spPr>
                <a:xfrm>
                  <a:off x="12915549" y="2519925"/>
                  <a:ext cx="1122964" cy="682187"/>
                </a:xfrm>
                <a:custGeom>
                  <a:avLst/>
                  <a:gdLst>
                    <a:gd name="connsiteX0" fmla="*/ 1121766 w 1122964"/>
                    <a:gd name="connsiteY0" fmla="*/ 34811 h 682187"/>
                    <a:gd name="connsiteX1" fmla="*/ 1019172 w 1122964"/>
                    <a:gd name="connsiteY1" fmla="*/ 2741 h 682187"/>
                    <a:gd name="connsiteX2" fmla="*/ 703999 w 1122964"/>
                    <a:gd name="connsiteY2" fmla="*/ 10494 h 682187"/>
                    <a:gd name="connsiteX3" fmla="*/ 619017 w 1122964"/>
                    <a:gd name="connsiteY3" fmla="*/ 114764 h 682187"/>
                    <a:gd name="connsiteX4" fmla="*/ 494040 w 1122964"/>
                    <a:gd name="connsiteY4" fmla="*/ 588804 h 682187"/>
                    <a:gd name="connsiteX5" fmla="*/ 477085 w 1122964"/>
                    <a:gd name="connsiteY5" fmla="*/ 595358 h 682187"/>
                    <a:gd name="connsiteX6" fmla="*/ 122241 w 1122964"/>
                    <a:gd name="connsiteY6" fmla="*/ 636277 h 682187"/>
                    <a:gd name="connsiteX7" fmla="*/ 5655 w 1122964"/>
                    <a:gd name="connsiteY7" fmla="*/ 653365 h 682187"/>
                    <a:gd name="connsiteX8" fmla="*/ 13828 w 1122964"/>
                    <a:gd name="connsiteY8" fmla="*/ 680282 h 682187"/>
                    <a:gd name="connsiteX9" fmla="*/ 33068 w 1122964"/>
                    <a:gd name="connsiteY9" fmla="*/ 682187 h 682187"/>
                    <a:gd name="connsiteX10" fmla="*/ 250800 w 1122964"/>
                    <a:gd name="connsiteY10" fmla="*/ 661071 h 682187"/>
                    <a:gd name="connsiteX11" fmla="*/ 372025 w 1122964"/>
                    <a:gd name="connsiteY11" fmla="*/ 651536 h 682187"/>
                    <a:gd name="connsiteX12" fmla="*/ 486496 w 1122964"/>
                    <a:gd name="connsiteY12" fmla="*/ 639982 h 682187"/>
                    <a:gd name="connsiteX13" fmla="*/ 523567 w 1122964"/>
                    <a:gd name="connsiteY13" fmla="*/ 629600 h 682187"/>
                    <a:gd name="connsiteX14" fmla="*/ 592252 w 1122964"/>
                    <a:gd name="connsiteY14" fmla="*/ 621551 h 682187"/>
                    <a:gd name="connsiteX15" fmla="*/ 708143 w 1122964"/>
                    <a:gd name="connsiteY15" fmla="*/ 603768 h 682187"/>
                    <a:gd name="connsiteX16" fmla="*/ 755730 w 1122964"/>
                    <a:gd name="connsiteY16" fmla="*/ 584642 h 682187"/>
                    <a:gd name="connsiteX17" fmla="*/ 807022 w 1122964"/>
                    <a:gd name="connsiteY17" fmla="*/ 495631 h 682187"/>
                    <a:gd name="connsiteX18" fmla="*/ 829749 w 1122964"/>
                    <a:gd name="connsiteY18" fmla="*/ 459569 h 682187"/>
                    <a:gd name="connsiteX19" fmla="*/ 847722 w 1122964"/>
                    <a:gd name="connsiteY19" fmla="*/ 466294 h 682187"/>
                    <a:gd name="connsiteX20" fmla="*/ 852599 w 1122964"/>
                    <a:gd name="connsiteY20" fmla="*/ 459988 h 682187"/>
                    <a:gd name="connsiteX21" fmla="*/ 883174 w 1122964"/>
                    <a:gd name="connsiteY21" fmla="*/ 444358 h 682187"/>
                    <a:gd name="connsiteX22" fmla="*/ 909073 w 1122964"/>
                    <a:gd name="connsiteY22" fmla="*/ 447768 h 682187"/>
                    <a:gd name="connsiteX23" fmla="*/ 944839 w 1122964"/>
                    <a:gd name="connsiteY23" fmla="*/ 540760 h 682187"/>
                    <a:gd name="connsiteX24" fmla="*/ 952716 w 1122964"/>
                    <a:gd name="connsiteY24" fmla="*/ 532121 h 682187"/>
                    <a:gd name="connsiteX25" fmla="*/ 982653 w 1122964"/>
                    <a:gd name="connsiteY25" fmla="*/ 489668 h 682187"/>
                    <a:gd name="connsiteX26" fmla="*/ 1121766 w 1122964"/>
                    <a:gd name="connsiteY26" fmla="*/ 34811 h 68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2964" h="682187">
                      <a:moveTo>
                        <a:pt x="1121766" y="34811"/>
                      </a:moveTo>
                      <a:cubicBezTo>
                        <a:pt x="1133606" y="-12223"/>
                        <a:pt x="1054691" y="1645"/>
                        <a:pt x="1019172" y="2741"/>
                      </a:cubicBezTo>
                      <a:cubicBezTo>
                        <a:pt x="902472" y="6465"/>
                        <a:pt x="795830" y="6284"/>
                        <a:pt x="703999" y="10494"/>
                      </a:cubicBezTo>
                      <a:cubicBezTo>
                        <a:pt x="643802" y="18038"/>
                        <a:pt x="632438" y="65539"/>
                        <a:pt x="619017" y="114764"/>
                      </a:cubicBezTo>
                      <a:cubicBezTo>
                        <a:pt x="572326" y="272222"/>
                        <a:pt x="536893" y="432385"/>
                        <a:pt x="494040" y="588804"/>
                      </a:cubicBezTo>
                      <a:cubicBezTo>
                        <a:pt x="493602" y="590395"/>
                        <a:pt x="480257" y="594262"/>
                        <a:pt x="477085" y="595358"/>
                      </a:cubicBezTo>
                      <a:cubicBezTo>
                        <a:pt x="358985" y="617579"/>
                        <a:pt x="240218" y="616303"/>
                        <a:pt x="122241" y="636277"/>
                      </a:cubicBezTo>
                      <a:cubicBezTo>
                        <a:pt x="84312" y="638934"/>
                        <a:pt x="45203" y="647402"/>
                        <a:pt x="5655" y="653365"/>
                      </a:cubicBezTo>
                      <a:cubicBezTo>
                        <a:pt x="-7547" y="658794"/>
                        <a:pt x="5388" y="673358"/>
                        <a:pt x="13828" y="680282"/>
                      </a:cubicBezTo>
                      <a:cubicBezTo>
                        <a:pt x="19247" y="683130"/>
                        <a:pt x="26639" y="681044"/>
                        <a:pt x="33068" y="682187"/>
                      </a:cubicBezTo>
                      <a:cubicBezTo>
                        <a:pt x="105849" y="675396"/>
                        <a:pt x="178715" y="665223"/>
                        <a:pt x="250800" y="661071"/>
                      </a:cubicBezTo>
                      <a:cubicBezTo>
                        <a:pt x="290710" y="658146"/>
                        <a:pt x="331934" y="654155"/>
                        <a:pt x="372025" y="651536"/>
                      </a:cubicBezTo>
                      <a:cubicBezTo>
                        <a:pt x="409772" y="648936"/>
                        <a:pt x="448796" y="646240"/>
                        <a:pt x="486496" y="639982"/>
                      </a:cubicBezTo>
                      <a:cubicBezTo>
                        <a:pt x="492421" y="638820"/>
                        <a:pt x="514300" y="627752"/>
                        <a:pt x="523567" y="629600"/>
                      </a:cubicBezTo>
                      <a:cubicBezTo>
                        <a:pt x="546580" y="627933"/>
                        <a:pt x="569230" y="624514"/>
                        <a:pt x="592252" y="621551"/>
                      </a:cubicBezTo>
                      <a:cubicBezTo>
                        <a:pt x="631086" y="617160"/>
                        <a:pt x="669357" y="606711"/>
                        <a:pt x="708143" y="603768"/>
                      </a:cubicBezTo>
                      <a:cubicBezTo>
                        <a:pt x="723316" y="596615"/>
                        <a:pt x="739985" y="591652"/>
                        <a:pt x="755730" y="584642"/>
                      </a:cubicBezTo>
                      <a:cubicBezTo>
                        <a:pt x="792592" y="570516"/>
                        <a:pt x="791506" y="500479"/>
                        <a:pt x="807022" y="495631"/>
                      </a:cubicBezTo>
                      <a:cubicBezTo>
                        <a:pt x="830415" y="515214"/>
                        <a:pt x="819309" y="466170"/>
                        <a:pt x="829749" y="459569"/>
                      </a:cubicBezTo>
                      <a:cubicBezTo>
                        <a:pt x="836721" y="454778"/>
                        <a:pt x="840464" y="468932"/>
                        <a:pt x="847722" y="466294"/>
                      </a:cubicBezTo>
                      <a:cubicBezTo>
                        <a:pt x="850532" y="465456"/>
                        <a:pt x="852504" y="462912"/>
                        <a:pt x="852599" y="459988"/>
                      </a:cubicBezTo>
                      <a:cubicBezTo>
                        <a:pt x="853647" y="433680"/>
                        <a:pt x="871944" y="421774"/>
                        <a:pt x="883174" y="444358"/>
                      </a:cubicBezTo>
                      <a:cubicBezTo>
                        <a:pt x="889194" y="453016"/>
                        <a:pt x="901129" y="440205"/>
                        <a:pt x="909073" y="447768"/>
                      </a:cubicBezTo>
                      <a:cubicBezTo>
                        <a:pt x="940896" y="469818"/>
                        <a:pt x="924894" y="553324"/>
                        <a:pt x="944839" y="540760"/>
                      </a:cubicBezTo>
                      <a:cubicBezTo>
                        <a:pt x="948363" y="538693"/>
                        <a:pt x="951840" y="536217"/>
                        <a:pt x="952716" y="532121"/>
                      </a:cubicBezTo>
                      <a:cubicBezTo>
                        <a:pt x="965699" y="517005"/>
                        <a:pt x="975214" y="503517"/>
                        <a:pt x="982653" y="489668"/>
                      </a:cubicBezTo>
                      <a:cubicBezTo>
                        <a:pt x="1039451" y="350908"/>
                        <a:pt x="1102097" y="197984"/>
                        <a:pt x="1121766" y="34811"/>
                      </a:cubicBezTo>
                      <a:close/>
                    </a:path>
                  </a:pathLst>
                </a:custGeom>
                <a:solidFill>
                  <a:srgbClr val="FFFFFF"/>
                </a:solidFill>
                <a:ln w="9525" cap="flat">
                  <a:noFill/>
                  <a:prstDash val="solid"/>
                  <a:miter/>
                </a:ln>
              </p:spPr>
              <p:txBody>
                <a:bodyPr rtlCol="0" anchor="ctr"/>
                <a:lstStyle/>
                <a:p>
                  <a:endParaRPr lang="fr-FR"/>
                </a:p>
              </p:txBody>
            </p:sp>
            <p:grpSp>
              <p:nvGrpSpPr>
                <p:cNvPr id="64" name="Graphique 38" descr="Femme tenant un ordinateur portable">
                  <a:extLst>
                    <a:ext uri="{FF2B5EF4-FFF2-40B4-BE49-F238E27FC236}">
                      <a16:creationId xmlns:a16="http://schemas.microsoft.com/office/drawing/2014/main" id="{387BAF90-537F-EFEE-AB6E-BBCFBCE9937C}"/>
                    </a:ext>
                  </a:extLst>
                </p:cNvPr>
                <p:cNvGrpSpPr/>
                <p:nvPr/>
              </p:nvGrpSpPr>
              <p:grpSpPr>
                <a:xfrm>
                  <a:off x="12363306" y="2303773"/>
                  <a:ext cx="1685808" cy="1153691"/>
                  <a:chOff x="12363306" y="2303773"/>
                  <a:chExt cx="1685808" cy="1153691"/>
                </a:xfrm>
                <a:solidFill>
                  <a:srgbClr val="000000"/>
                </a:solidFill>
              </p:grpSpPr>
              <p:sp>
                <p:nvSpPr>
                  <p:cNvPr id="65" name="Forme libre : forme 64">
                    <a:extLst>
                      <a:ext uri="{FF2B5EF4-FFF2-40B4-BE49-F238E27FC236}">
                        <a16:creationId xmlns:a16="http://schemas.microsoft.com/office/drawing/2014/main" id="{317747D4-BF91-15EB-1BE4-8D9BD81157C9}"/>
                      </a:ext>
                    </a:extLst>
                  </p:cNvPr>
                  <p:cNvSpPr/>
                  <p:nvPr/>
                </p:nvSpPr>
                <p:spPr>
                  <a:xfrm>
                    <a:off x="12363306" y="2303773"/>
                    <a:ext cx="1685808" cy="1153691"/>
                  </a:xfrm>
                  <a:custGeom>
                    <a:avLst/>
                    <a:gdLst>
                      <a:gd name="connsiteX0" fmla="*/ 1684630 w 1685808"/>
                      <a:gd name="connsiteY0" fmla="*/ 236589 h 1153691"/>
                      <a:gd name="connsiteX1" fmla="*/ 1676095 w 1685808"/>
                      <a:gd name="connsiteY1" fmla="*/ 218111 h 1153691"/>
                      <a:gd name="connsiteX2" fmla="*/ 1649949 w 1685808"/>
                      <a:gd name="connsiteY2" fmla="*/ 209091 h 1153691"/>
                      <a:gd name="connsiteX3" fmla="*/ 1262405 w 1685808"/>
                      <a:gd name="connsiteY3" fmla="*/ 215034 h 1153691"/>
                      <a:gd name="connsiteX4" fmla="*/ 1236602 w 1685808"/>
                      <a:gd name="connsiteY4" fmla="*/ 219921 h 1153691"/>
                      <a:gd name="connsiteX5" fmla="*/ 1163698 w 1685808"/>
                      <a:gd name="connsiteY5" fmla="*/ 315352 h 1153691"/>
                      <a:gd name="connsiteX6" fmla="*/ 1085079 w 1685808"/>
                      <a:gd name="connsiteY6" fmla="*/ 609274 h 1153691"/>
                      <a:gd name="connsiteX7" fmla="*/ 902341 w 1685808"/>
                      <a:gd name="connsiteY7" fmla="*/ 236942 h 1153691"/>
                      <a:gd name="connsiteX8" fmla="*/ 792204 w 1685808"/>
                      <a:gd name="connsiteY8" fmla="*/ 187850 h 1153691"/>
                      <a:gd name="connsiteX9" fmla="*/ 729310 w 1685808"/>
                      <a:gd name="connsiteY9" fmla="*/ 177858 h 1153691"/>
                      <a:gd name="connsiteX10" fmla="*/ 714604 w 1685808"/>
                      <a:gd name="connsiteY10" fmla="*/ 119803 h 1153691"/>
                      <a:gd name="connsiteX11" fmla="*/ 706260 w 1685808"/>
                      <a:gd name="connsiteY11" fmla="*/ 117546 h 1153691"/>
                      <a:gd name="connsiteX12" fmla="*/ 762152 w 1685808"/>
                      <a:gd name="connsiteY12" fmla="*/ 242095 h 1153691"/>
                      <a:gd name="connsiteX13" fmla="*/ 654739 w 1685808"/>
                      <a:gd name="connsiteY13" fmla="*/ 268746 h 1153691"/>
                      <a:gd name="connsiteX14" fmla="*/ 441693 w 1685808"/>
                      <a:gd name="connsiteY14" fmla="*/ 201528 h 1153691"/>
                      <a:gd name="connsiteX15" fmla="*/ 434302 w 1685808"/>
                      <a:gd name="connsiteY15" fmla="*/ 173429 h 1153691"/>
                      <a:gd name="connsiteX16" fmla="*/ 478584 w 1685808"/>
                      <a:gd name="connsiteY16" fmla="*/ 61034 h 1153691"/>
                      <a:gd name="connsiteX17" fmla="*/ 460829 w 1685808"/>
                      <a:gd name="connsiteY17" fmla="*/ 1693 h 1153691"/>
                      <a:gd name="connsiteX18" fmla="*/ 451123 w 1685808"/>
                      <a:gd name="connsiteY18" fmla="*/ 5713 h 1153691"/>
                      <a:gd name="connsiteX19" fmla="*/ 456838 w 1685808"/>
                      <a:gd name="connsiteY19" fmla="*/ 34640 h 1153691"/>
                      <a:gd name="connsiteX20" fmla="*/ 428235 w 1685808"/>
                      <a:gd name="connsiteY20" fmla="*/ 153379 h 1153691"/>
                      <a:gd name="connsiteX21" fmla="*/ 419710 w 1685808"/>
                      <a:gd name="connsiteY21" fmla="*/ 128966 h 1153691"/>
                      <a:gd name="connsiteX22" fmla="*/ 410556 w 1685808"/>
                      <a:gd name="connsiteY22" fmla="*/ 126785 h 1153691"/>
                      <a:gd name="connsiteX23" fmla="*/ 142885 w 1685808"/>
                      <a:gd name="connsiteY23" fmla="*/ 225436 h 1153691"/>
                      <a:gd name="connsiteX24" fmla="*/ 0 w 1685808"/>
                      <a:gd name="connsiteY24" fmla="*/ 736014 h 1153691"/>
                      <a:gd name="connsiteX25" fmla="*/ 40948 w 1685808"/>
                      <a:gd name="connsiteY25" fmla="*/ 1008362 h 1153691"/>
                      <a:gd name="connsiteX26" fmla="*/ 128883 w 1685808"/>
                      <a:gd name="connsiteY26" fmla="*/ 1058768 h 1153691"/>
                      <a:gd name="connsiteX27" fmla="*/ 117053 w 1685808"/>
                      <a:gd name="connsiteY27" fmla="*/ 1119938 h 1153691"/>
                      <a:gd name="connsiteX28" fmla="*/ 117138 w 1685808"/>
                      <a:gd name="connsiteY28" fmla="*/ 1147875 h 1153691"/>
                      <a:gd name="connsiteX29" fmla="*/ 137760 w 1685808"/>
                      <a:gd name="connsiteY29" fmla="*/ 1147875 h 1153691"/>
                      <a:gd name="connsiteX30" fmla="*/ 142875 w 1685808"/>
                      <a:gd name="connsiteY30" fmla="*/ 1121995 h 1153691"/>
                      <a:gd name="connsiteX31" fmla="*/ 148761 w 1685808"/>
                      <a:gd name="connsiteY31" fmla="*/ 1059149 h 1153691"/>
                      <a:gd name="connsiteX32" fmla="*/ 347758 w 1685808"/>
                      <a:gd name="connsiteY32" fmla="*/ 1014725 h 1153691"/>
                      <a:gd name="connsiteX33" fmla="*/ 498453 w 1685808"/>
                      <a:gd name="connsiteY33" fmla="*/ 949917 h 1153691"/>
                      <a:gd name="connsiteX34" fmla="*/ 506921 w 1685808"/>
                      <a:gd name="connsiteY34" fmla="*/ 1125167 h 1153691"/>
                      <a:gd name="connsiteX35" fmla="*/ 525113 w 1685808"/>
                      <a:gd name="connsiteY35" fmla="*/ 1125167 h 1153691"/>
                      <a:gd name="connsiteX36" fmla="*/ 509835 w 1685808"/>
                      <a:gd name="connsiteY36" fmla="*/ 943878 h 1153691"/>
                      <a:gd name="connsiteX37" fmla="*/ 569995 w 1685808"/>
                      <a:gd name="connsiteY37" fmla="*/ 910026 h 1153691"/>
                      <a:gd name="connsiteX38" fmla="*/ 573472 w 1685808"/>
                      <a:gd name="connsiteY38" fmla="*/ 905968 h 1153691"/>
                      <a:gd name="connsiteX39" fmla="*/ 668626 w 1685808"/>
                      <a:gd name="connsiteY39" fmla="*/ 897158 h 1153691"/>
                      <a:gd name="connsiteX40" fmla="*/ 837790 w 1685808"/>
                      <a:gd name="connsiteY40" fmla="*/ 882365 h 1153691"/>
                      <a:gd name="connsiteX41" fmla="*/ 836876 w 1685808"/>
                      <a:gd name="connsiteY41" fmla="*/ 931419 h 1153691"/>
                      <a:gd name="connsiteX42" fmla="*/ 835038 w 1685808"/>
                      <a:gd name="connsiteY42" fmla="*/ 987178 h 1153691"/>
                      <a:gd name="connsiteX43" fmla="*/ 833809 w 1685808"/>
                      <a:gd name="connsiteY43" fmla="*/ 1041461 h 1153691"/>
                      <a:gd name="connsiteX44" fmla="*/ 834781 w 1685808"/>
                      <a:gd name="connsiteY44" fmla="*/ 1097259 h 1153691"/>
                      <a:gd name="connsiteX45" fmla="*/ 852326 w 1685808"/>
                      <a:gd name="connsiteY45" fmla="*/ 1097259 h 1153691"/>
                      <a:gd name="connsiteX46" fmla="*/ 854202 w 1685808"/>
                      <a:gd name="connsiteY46" fmla="*/ 1042938 h 1153691"/>
                      <a:gd name="connsiteX47" fmla="*/ 855421 w 1685808"/>
                      <a:gd name="connsiteY47" fmla="*/ 932896 h 1153691"/>
                      <a:gd name="connsiteX48" fmla="*/ 855212 w 1685808"/>
                      <a:gd name="connsiteY48" fmla="*/ 881099 h 1153691"/>
                      <a:gd name="connsiteX49" fmla="*/ 971922 w 1685808"/>
                      <a:gd name="connsiteY49" fmla="*/ 872155 h 1153691"/>
                      <a:gd name="connsiteX50" fmla="*/ 967111 w 1685808"/>
                      <a:gd name="connsiteY50" fmla="*/ 922609 h 1153691"/>
                      <a:gd name="connsiteX51" fmla="*/ 968178 w 1685808"/>
                      <a:gd name="connsiteY51" fmla="*/ 977492 h 1153691"/>
                      <a:gd name="connsiteX52" fmla="*/ 973541 w 1685808"/>
                      <a:gd name="connsiteY52" fmla="*/ 1059988 h 1153691"/>
                      <a:gd name="connsiteX53" fmla="*/ 979618 w 1685808"/>
                      <a:gd name="connsiteY53" fmla="*/ 1087210 h 1153691"/>
                      <a:gd name="connsiteX54" fmla="*/ 999887 w 1685808"/>
                      <a:gd name="connsiteY54" fmla="*/ 1084562 h 1153691"/>
                      <a:gd name="connsiteX55" fmla="*/ 1000725 w 1685808"/>
                      <a:gd name="connsiteY55" fmla="*/ 1058626 h 1153691"/>
                      <a:gd name="connsiteX56" fmla="*/ 998639 w 1685808"/>
                      <a:gd name="connsiteY56" fmla="*/ 1032384 h 1153691"/>
                      <a:gd name="connsiteX57" fmla="*/ 994858 w 1685808"/>
                      <a:gd name="connsiteY57" fmla="*/ 956222 h 1153691"/>
                      <a:gd name="connsiteX58" fmla="*/ 1055694 w 1685808"/>
                      <a:gd name="connsiteY58" fmla="*/ 963633 h 1153691"/>
                      <a:gd name="connsiteX59" fmla="*/ 1238717 w 1685808"/>
                      <a:gd name="connsiteY59" fmla="*/ 920665 h 1153691"/>
                      <a:gd name="connsiteX60" fmla="*/ 1286199 w 1685808"/>
                      <a:gd name="connsiteY60" fmla="*/ 923637 h 1153691"/>
                      <a:gd name="connsiteX61" fmla="*/ 1338987 w 1685808"/>
                      <a:gd name="connsiteY61" fmla="*/ 920361 h 1153691"/>
                      <a:gd name="connsiteX62" fmla="*/ 1493072 w 1685808"/>
                      <a:gd name="connsiteY62" fmla="*/ 771666 h 1153691"/>
                      <a:gd name="connsiteX63" fmla="*/ 1521466 w 1685808"/>
                      <a:gd name="connsiteY63" fmla="*/ 745501 h 1153691"/>
                      <a:gd name="connsiteX64" fmla="*/ 1564577 w 1685808"/>
                      <a:gd name="connsiteY64" fmla="*/ 664062 h 1153691"/>
                      <a:gd name="connsiteX65" fmla="*/ 1604458 w 1685808"/>
                      <a:gd name="connsiteY65" fmla="*/ 558954 h 1153691"/>
                      <a:gd name="connsiteX66" fmla="*/ 1680639 w 1685808"/>
                      <a:gd name="connsiteY66" fmla="*/ 291434 h 1153691"/>
                      <a:gd name="connsiteX67" fmla="*/ 1684630 w 1685808"/>
                      <a:gd name="connsiteY67" fmla="*/ 236589 h 1153691"/>
                      <a:gd name="connsiteX68" fmla="*/ 811787 w 1685808"/>
                      <a:gd name="connsiteY68" fmla="*/ 222502 h 1153691"/>
                      <a:gd name="connsiteX69" fmla="*/ 868604 w 1685808"/>
                      <a:gd name="connsiteY69" fmla="*/ 251086 h 1153691"/>
                      <a:gd name="connsiteX70" fmla="*/ 1055237 w 1685808"/>
                      <a:gd name="connsiteY70" fmla="*/ 592882 h 1153691"/>
                      <a:gd name="connsiteX71" fmla="*/ 1072801 w 1685808"/>
                      <a:gd name="connsiteY71" fmla="*/ 658013 h 1153691"/>
                      <a:gd name="connsiteX72" fmla="*/ 1061418 w 1685808"/>
                      <a:gd name="connsiteY72" fmla="*/ 702524 h 1153691"/>
                      <a:gd name="connsiteX73" fmla="*/ 1015860 w 1685808"/>
                      <a:gd name="connsiteY73" fmla="*/ 671491 h 1153691"/>
                      <a:gd name="connsiteX74" fmla="*/ 985028 w 1685808"/>
                      <a:gd name="connsiteY74" fmla="*/ 453636 h 1153691"/>
                      <a:gd name="connsiteX75" fmla="*/ 980227 w 1685808"/>
                      <a:gd name="connsiteY75" fmla="*/ 454960 h 1153691"/>
                      <a:gd name="connsiteX76" fmla="*/ 999134 w 1685808"/>
                      <a:gd name="connsiteY76" fmla="*/ 662547 h 1153691"/>
                      <a:gd name="connsiteX77" fmla="*/ 857393 w 1685808"/>
                      <a:gd name="connsiteY77" fmla="*/ 642116 h 1153691"/>
                      <a:gd name="connsiteX78" fmla="*/ 790375 w 1685808"/>
                      <a:gd name="connsiteY78" fmla="*/ 206890 h 1153691"/>
                      <a:gd name="connsiteX79" fmla="*/ 811787 w 1685808"/>
                      <a:gd name="connsiteY79" fmla="*/ 222502 h 1153691"/>
                      <a:gd name="connsiteX80" fmla="*/ 752618 w 1685808"/>
                      <a:gd name="connsiteY80" fmla="*/ 210519 h 1153691"/>
                      <a:gd name="connsiteX81" fmla="*/ 737721 w 1685808"/>
                      <a:gd name="connsiteY81" fmla="*/ 192127 h 1153691"/>
                      <a:gd name="connsiteX82" fmla="*/ 770268 w 1685808"/>
                      <a:gd name="connsiteY82" fmla="*/ 194718 h 1153691"/>
                      <a:gd name="connsiteX83" fmla="*/ 776954 w 1685808"/>
                      <a:gd name="connsiteY83" fmla="*/ 227950 h 1153691"/>
                      <a:gd name="connsiteX84" fmla="*/ 774630 w 1685808"/>
                      <a:gd name="connsiteY84" fmla="*/ 228884 h 1153691"/>
                      <a:gd name="connsiteX85" fmla="*/ 752618 w 1685808"/>
                      <a:gd name="connsiteY85" fmla="*/ 210519 h 1153691"/>
                      <a:gd name="connsiteX86" fmla="*/ 479365 w 1685808"/>
                      <a:gd name="connsiteY86" fmla="*/ 241962 h 1153691"/>
                      <a:gd name="connsiteX87" fmla="*/ 782898 w 1685808"/>
                      <a:gd name="connsiteY87" fmla="*/ 252868 h 1153691"/>
                      <a:gd name="connsiteX88" fmla="*/ 831666 w 1685808"/>
                      <a:gd name="connsiteY88" fmla="*/ 548238 h 1153691"/>
                      <a:gd name="connsiteX89" fmla="*/ 837095 w 1685808"/>
                      <a:gd name="connsiteY89" fmla="*/ 650927 h 1153691"/>
                      <a:gd name="connsiteX90" fmla="*/ 499167 w 1685808"/>
                      <a:gd name="connsiteY90" fmla="*/ 764236 h 1153691"/>
                      <a:gd name="connsiteX91" fmla="*/ 447208 w 1685808"/>
                      <a:gd name="connsiteY91" fmla="*/ 225512 h 1153691"/>
                      <a:gd name="connsiteX92" fmla="*/ 479365 w 1685808"/>
                      <a:gd name="connsiteY92" fmla="*/ 241962 h 1153691"/>
                      <a:gd name="connsiteX93" fmla="*/ 38386 w 1685808"/>
                      <a:gd name="connsiteY93" fmla="*/ 573774 h 1153691"/>
                      <a:gd name="connsiteX94" fmla="*/ 138827 w 1685808"/>
                      <a:gd name="connsiteY94" fmla="*/ 264450 h 1153691"/>
                      <a:gd name="connsiteX95" fmla="*/ 334442 w 1685808"/>
                      <a:gd name="connsiteY95" fmla="*/ 175172 h 1153691"/>
                      <a:gd name="connsiteX96" fmla="*/ 410747 w 1685808"/>
                      <a:gd name="connsiteY96" fmla="*/ 140682 h 1153691"/>
                      <a:gd name="connsiteX97" fmla="*/ 455409 w 1685808"/>
                      <a:gd name="connsiteY97" fmla="*/ 377950 h 1153691"/>
                      <a:gd name="connsiteX98" fmla="*/ 475631 w 1685808"/>
                      <a:gd name="connsiteY98" fmla="*/ 623342 h 1153691"/>
                      <a:gd name="connsiteX99" fmla="*/ 478260 w 1685808"/>
                      <a:gd name="connsiteY99" fmla="*/ 764293 h 1153691"/>
                      <a:gd name="connsiteX100" fmla="*/ 480422 w 1685808"/>
                      <a:gd name="connsiteY100" fmla="*/ 770608 h 1153691"/>
                      <a:gd name="connsiteX101" fmla="*/ 312934 w 1685808"/>
                      <a:gd name="connsiteY101" fmla="*/ 802089 h 1153691"/>
                      <a:gd name="connsiteX102" fmla="*/ 257556 w 1685808"/>
                      <a:gd name="connsiteY102" fmla="*/ 791183 h 1153691"/>
                      <a:gd name="connsiteX103" fmla="*/ 256727 w 1685808"/>
                      <a:gd name="connsiteY103" fmla="*/ 764103 h 1153691"/>
                      <a:gd name="connsiteX104" fmla="*/ 255651 w 1685808"/>
                      <a:gd name="connsiteY104" fmla="*/ 732851 h 1153691"/>
                      <a:gd name="connsiteX105" fmla="*/ 256584 w 1685808"/>
                      <a:gd name="connsiteY105" fmla="*/ 555153 h 1153691"/>
                      <a:gd name="connsiteX106" fmla="*/ 247126 w 1685808"/>
                      <a:gd name="connsiteY106" fmla="*/ 552543 h 1153691"/>
                      <a:gd name="connsiteX107" fmla="*/ 238077 w 1685808"/>
                      <a:gd name="connsiteY107" fmla="*/ 671463 h 1153691"/>
                      <a:gd name="connsiteX108" fmla="*/ 239487 w 1685808"/>
                      <a:gd name="connsiteY108" fmla="*/ 775676 h 1153691"/>
                      <a:gd name="connsiteX109" fmla="*/ 127435 w 1685808"/>
                      <a:gd name="connsiteY109" fmla="*/ 773971 h 1153691"/>
                      <a:gd name="connsiteX110" fmla="*/ 27451 w 1685808"/>
                      <a:gd name="connsiteY110" fmla="*/ 796336 h 1153691"/>
                      <a:gd name="connsiteX111" fmla="*/ 38386 w 1685808"/>
                      <a:gd name="connsiteY111" fmla="*/ 573774 h 1153691"/>
                      <a:gd name="connsiteX112" fmla="*/ 51549 w 1685808"/>
                      <a:gd name="connsiteY112" fmla="*/ 967509 h 1153691"/>
                      <a:gd name="connsiteX113" fmla="*/ 37462 w 1685808"/>
                      <a:gd name="connsiteY113" fmla="*/ 906606 h 1153691"/>
                      <a:gd name="connsiteX114" fmla="*/ 28356 w 1685808"/>
                      <a:gd name="connsiteY114" fmla="*/ 817729 h 1153691"/>
                      <a:gd name="connsiteX115" fmla="*/ 159963 w 1685808"/>
                      <a:gd name="connsiteY115" fmla="*/ 789078 h 1153691"/>
                      <a:gd name="connsiteX116" fmla="*/ 230838 w 1685808"/>
                      <a:gd name="connsiteY116" fmla="*/ 792554 h 1153691"/>
                      <a:gd name="connsiteX117" fmla="*/ 181508 w 1685808"/>
                      <a:gd name="connsiteY117" fmla="*/ 824329 h 1153691"/>
                      <a:gd name="connsiteX118" fmla="*/ 126587 w 1685808"/>
                      <a:gd name="connsiteY118" fmla="*/ 872955 h 1153691"/>
                      <a:gd name="connsiteX119" fmla="*/ 51549 w 1685808"/>
                      <a:gd name="connsiteY119" fmla="*/ 967509 h 1153691"/>
                      <a:gd name="connsiteX120" fmla="*/ 384553 w 1685808"/>
                      <a:gd name="connsiteY120" fmla="*/ 971843 h 1153691"/>
                      <a:gd name="connsiteX121" fmla="*/ 90792 w 1685808"/>
                      <a:gd name="connsiteY121" fmla="*/ 1022307 h 1153691"/>
                      <a:gd name="connsiteX122" fmla="*/ 58188 w 1685808"/>
                      <a:gd name="connsiteY122" fmla="*/ 983607 h 1153691"/>
                      <a:gd name="connsiteX123" fmla="*/ 140379 w 1685808"/>
                      <a:gd name="connsiteY123" fmla="*/ 881403 h 1153691"/>
                      <a:gd name="connsiteX124" fmla="*/ 195758 w 1685808"/>
                      <a:gd name="connsiteY124" fmla="*/ 833826 h 1153691"/>
                      <a:gd name="connsiteX125" fmla="*/ 225352 w 1685808"/>
                      <a:gd name="connsiteY125" fmla="*/ 815605 h 1153691"/>
                      <a:gd name="connsiteX126" fmla="*/ 249355 w 1685808"/>
                      <a:gd name="connsiteY126" fmla="*/ 797707 h 1153691"/>
                      <a:gd name="connsiteX127" fmla="*/ 256527 w 1685808"/>
                      <a:gd name="connsiteY127" fmla="*/ 794821 h 1153691"/>
                      <a:gd name="connsiteX128" fmla="*/ 379705 w 1685808"/>
                      <a:gd name="connsiteY128" fmla="*/ 816929 h 1153691"/>
                      <a:gd name="connsiteX129" fmla="*/ 469202 w 1685808"/>
                      <a:gd name="connsiteY129" fmla="*/ 790087 h 1153691"/>
                      <a:gd name="connsiteX130" fmla="*/ 748646 w 1685808"/>
                      <a:gd name="connsiteY130" fmla="*/ 704257 h 1153691"/>
                      <a:gd name="connsiteX131" fmla="*/ 828046 w 1685808"/>
                      <a:gd name="connsiteY131" fmla="*/ 672577 h 1153691"/>
                      <a:gd name="connsiteX132" fmla="*/ 1059209 w 1685808"/>
                      <a:gd name="connsiteY132" fmla="*/ 711020 h 1153691"/>
                      <a:gd name="connsiteX133" fmla="*/ 1051379 w 1685808"/>
                      <a:gd name="connsiteY133" fmla="*/ 740757 h 1153691"/>
                      <a:gd name="connsiteX134" fmla="*/ 954596 w 1685808"/>
                      <a:gd name="connsiteY134" fmla="*/ 679816 h 1153691"/>
                      <a:gd name="connsiteX135" fmla="*/ 901456 w 1685808"/>
                      <a:gd name="connsiteY135" fmla="*/ 684350 h 1153691"/>
                      <a:gd name="connsiteX136" fmla="*/ 901456 w 1685808"/>
                      <a:gd name="connsiteY136" fmla="*/ 690494 h 1153691"/>
                      <a:gd name="connsiteX137" fmla="*/ 949652 w 1685808"/>
                      <a:gd name="connsiteY137" fmla="*/ 693104 h 1153691"/>
                      <a:gd name="connsiteX138" fmla="*/ 1046750 w 1685808"/>
                      <a:gd name="connsiteY138" fmla="*/ 758102 h 1153691"/>
                      <a:gd name="connsiteX139" fmla="*/ 1041568 w 1685808"/>
                      <a:gd name="connsiteY139" fmla="*/ 777476 h 1153691"/>
                      <a:gd name="connsiteX140" fmla="*/ 919486 w 1685808"/>
                      <a:gd name="connsiteY140" fmla="*/ 729242 h 1153691"/>
                      <a:gd name="connsiteX141" fmla="*/ 846134 w 1685808"/>
                      <a:gd name="connsiteY141" fmla="*/ 733442 h 1153691"/>
                      <a:gd name="connsiteX142" fmla="*/ 846449 w 1685808"/>
                      <a:gd name="connsiteY142" fmla="*/ 735738 h 1153691"/>
                      <a:gd name="connsiteX143" fmla="*/ 998496 w 1685808"/>
                      <a:gd name="connsiteY143" fmla="*/ 795212 h 1153691"/>
                      <a:gd name="connsiteX144" fmla="*/ 961139 w 1685808"/>
                      <a:gd name="connsiteY144" fmla="*/ 781534 h 1153691"/>
                      <a:gd name="connsiteX145" fmla="*/ 851249 w 1685808"/>
                      <a:gd name="connsiteY145" fmla="*/ 771323 h 1153691"/>
                      <a:gd name="connsiteX146" fmla="*/ 790546 w 1685808"/>
                      <a:gd name="connsiteY146" fmla="*/ 802565 h 1153691"/>
                      <a:gd name="connsiteX147" fmla="*/ 713718 w 1685808"/>
                      <a:gd name="connsiteY147" fmla="*/ 807451 h 1153691"/>
                      <a:gd name="connsiteX148" fmla="*/ 711260 w 1685808"/>
                      <a:gd name="connsiteY148" fmla="*/ 813290 h 1153691"/>
                      <a:gd name="connsiteX149" fmla="*/ 720881 w 1685808"/>
                      <a:gd name="connsiteY149" fmla="*/ 818586 h 1153691"/>
                      <a:gd name="connsiteX150" fmla="*/ 678561 w 1685808"/>
                      <a:gd name="connsiteY150" fmla="*/ 843132 h 1153691"/>
                      <a:gd name="connsiteX151" fmla="*/ 544563 w 1685808"/>
                      <a:gd name="connsiteY151" fmla="*/ 863582 h 1153691"/>
                      <a:gd name="connsiteX152" fmla="*/ 543725 w 1685808"/>
                      <a:gd name="connsiteY152" fmla="*/ 877612 h 1153691"/>
                      <a:gd name="connsiteX153" fmla="*/ 556908 w 1685808"/>
                      <a:gd name="connsiteY153" fmla="*/ 899348 h 1153691"/>
                      <a:gd name="connsiteX154" fmla="*/ 384553 w 1685808"/>
                      <a:gd name="connsiteY154" fmla="*/ 971843 h 1153691"/>
                      <a:gd name="connsiteX155" fmla="*/ 1020270 w 1685808"/>
                      <a:gd name="connsiteY155" fmla="*/ 799041 h 1153691"/>
                      <a:gd name="connsiteX156" fmla="*/ 957910 w 1685808"/>
                      <a:gd name="connsiteY156" fmla="*/ 743224 h 1153691"/>
                      <a:gd name="connsiteX157" fmla="*/ 1010136 w 1685808"/>
                      <a:gd name="connsiteY157" fmla="*/ 770189 h 1153691"/>
                      <a:gd name="connsiteX158" fmla="*/ 1035815 w 1685808"/>
                      <a:gd name="connsiteY158" fmla="*/ 793878 h 1153691"/>
                      <a:gd name="connsiteX159" fmla="*/ 1028624 w 1685808"/>
                      <a:gd name="connsiteY159" fmla="*/ 807013 h 1153691"/>
                      <a:gd name="connsiteX160" fmla="*/ 1019061 w 1685808"/>
                      <a:gd name="connsiteY160" fmla="*/ 808089 h 1153691"/>
                      <a:gd name="connsiteX161" fmla="*/ 1019689 w 1685808"/>
                      <a:gd name="connsiteY161" fmla="*/ 806680 h 1153691"/>
                      <a:gd name="connsiteX162" fmla="*/ 1020270 w 1685808"/>
                      <a:gd name="connsiteY162" fmla="*/ 799041 h 1153691"/>
                      <a:gd name="connsiteX163" fmla="*/ 839400 w 1685808"/>
                      <a:gd name="connsiteY163" fmla="*/ 826244 h 1153691"/>
                      <a:gd name="connsiteX164" fmla="*/ 788203 w 1685808"/>
                      <a:gd name="connsiteY164" fmla="*/ 830549 h 1153691"/>
                      <a:gd name="connsiteX165" fmla="*/ 710041 w 1685808"/>
                      <a:gd name="connsiteY165" fmla="*/ 839150 h 1153691"/>
                      <a:gd name="connsiteX166" fmla="*/ 733454 w 1685808"/>
                      <a:gd name="connsiteY166" fmla="*/ 823034 h 1153691"/>
                      <a:gd name="connsiteX167" fmla="*/ 797385 w 1685808"/>
                      <a:gd name="connsiteY167" fmla="*/ 814205 h 1153691"/>
                      <a:gd name="connsiteX168" fmla="*/ 808758 w 1685808"/>
                      <a:gd name="connsiteY168" fmla="*/ 809042 h 1153691"/>
                      <a:gd name="connsiteX169" fmla="*/ 813530 w 1685808"/>
                      <a:gd name="connsiteY169" fmla="*/ 806689 h 1153691"/>
                      <a:gd name="connsiteX170" fmla="*/ 839486 w 1685808"/>
                      <a:gd name="connsiteY170" fmla="*/ 814776 h 1153691"/>
                      <a:gd name="connsiteX171" fmla="*/ 839372 w 1685808"/>
                      <a:gd name="connsiteY171" fmla="*/ 816157 h 1153691"/>
                      <a:gd name="connsiteX172" fmla="*/ 839372 w 1685808"/>
                      <a:gd name="connsiteY172" fmla="*/ 825863 h 1153691"/>
                      <a:gd name="connsiteX173" fmla="*/ 839400 w 1685808"/>
                      <a:gd name="connsiteY173" fmla="*/ 826244 h 1153691"/>
                      <a:gd name="connsiteX174" fmla="*/ 826132 w 1685808"/>
                      <a:gd name="connsiteY174" fmla="*/ 800146 h 1153691"/>
                      <a:gd name="connsiteX175" fmla="*/ 926859 w 1685808"/>
                      <a:gd name="connsiteY175" fmla="*/ 782201 h 1153691"/>
                      <a:gd name="connsiteX176" fmla="*/ 826132 w 1685808"/>
                      <a:gd name="connsiteY176" fmla="*/ 800146 h 1153691"/>
                      <a:gd name="connsiteX177" fmla="*/ 857431 w 1685808"/>
                      <a:gd name="connsiteY177" fmla="*/ 816700 h 1153691"/>
                      <a:gd name="connsiteX178" fmla="*/ 890864 w 1685808"/>
                      <a:gd name="connsiteY178" fmla="*/ 813271 h 1153691"/>
                      <a:gd name="connsiteX179" fmla="*/ 926687 w 1685808"/>
                      <a:gd name="connsiteY179" fmla="*/ 798098 h 1153691"/>
                      <a:gd name="connsiteX180" fmla="*/ 946966 w 1685808"/>
                      <a:gd name="connsiteY180" fmla="*/ 790725 h 1153691"/>
                      <a:gd name="connsiteX181" fmla="*/ 997287 w 1685808"/>
                      <a:gd name="connsiteY181" fmla="*/ 810528 h 1153691"/>
                      <a:gd name="connsiteX182" fmla="*/ 857441 w 1685808"/>
                      <a:gd name="connsiteY182" fmla="*/ 824749 h 1153691"/>
                      <a:gd name="connsiteX183" fmla="*/ 857431 w 1685808"/>
                      <a:gd name="connsiteY183" fmla="*/ 816700 h 1153691"/>
                      <a:gd name="connsiteX184" fmla="*/ 866061 w 1685808"/>
                      <a:gd name="connsiteY184" fmla="*/ 865287 h 1153691"/>
                      <a:gd name="connsiteX185" fmla="*/ 612829 w 1685808"/>
                      <a:gd name="connsiteY185" fmla="*/ 889242 h 1153691"/>
                      <a:gd name="connsiteX186" fmla="*/ 584835 w 1685808"/>
                      <a:gd name="connsiteY186" fmla="*/ 891500 h 1153691"/>
                      <a:gd name="connsiteX187" fmla="*/ 569909 w 1685808"/>
                      <a:gd name="connsiteY187" fmla="*/ 891100 h 1153691"/>
                      <a:gd name="connsiteX188" fmla="*/ 558632 w 1685808"/>
                      <a:gd name="connsiteY188" fmla="*/ 876241 h 1153691"/>
                      <a:gd name="connsiteX189" fmla="*/ 671570 w 1685808"/>
                      <a:gd name="connsiteY189" fmla="*/ 858772 h 1153691"/>
                      <a:gd name="connsiteX190" fmla="*/ 678171 w 1685808"/>
                      <a:gd name="connsiteY190" fmla="*/ 857896 h 1153691"/>
                      <a:gd name="connsiteX191" fmla="*/ 1030138 w 1685808"/>
                      <a:gd name="connsiteY191" fmla="*/ 818224 h 1153691"/>
                      <a:gd name="connsiteX192" fmla="*/ 1039339 w 1685808"/>
                      <a:gd name="connsiteY192" fmla="*/ 820072 h 1153691"/>
                      <a:gd name="connsiteX193" fmla="*/ 1038597 w 1685808"/>
                      <a:gd name="connsiteY193" fmla="*/ 847961 h 1153691"/>
                      <a:gd name="connsiteX194" fmla="*/ 1037206 w 1685808"/>
                      <a:gd name="connsiteY194" fmla="*/ 849409 h 1153691"/>
                      <a:gd name="connsiteX195" fmla="*/ 866061 w 1685808"/>
                      <a:gd name="connsiteY195" fmla="*/ 865287 h 1153691"/>
                      <a:gd name="connsiteX196" fmla="*/ 1474137 w 1685808"/>
                      <a:gd name="connsiteY196" fmla="*/ 792554 h 1153691"/>
                      <a:gd name="connsiteX197" fmla="*/ 1429874 w 1685808"/>
                      <a:gd name="connsiteY197" fmla="*/ 877660 h 1153691"/>
                      <a:gd name="connsiteX198" fmla="*/ 1263749 w 1685808"/>
                      <a:gd name="connsiteY198" fmla="*/ 905540 h 1153691"/>
                      <a:gd name="connsiteX199" fmla="*/ 1227963 w 1685808"/>
                      <a:gd name="connsiteY199" fmla="*/ 908054 h 1153691"/>
                      <a:gd name="connsiteX200" fmla="*/ 1052808 w 1685808"/>
                      <a:gd name="connsiteY200" fmla="*/ 950231 h 1153691"/>
                      <a:gd name="connsiteX201" fmla="*/ 994715 w 1685808"/>
                      <a:gd name="connsiteY201" fmla="*/ 950745 h 1153691"/>
                      <a:gd name="connsiteX202" fmla="*/ 993200 w 1685808"/>
                      <a:gd name="connsiteY202" fmla="*/ 897739 h 1153691"/>
                      <a:gd name="connsiteX203" fmla="*/ 990076 w 1685808"/>
                      <a:gd name="connsiteY203" fmla="*/ 870412 h 1153691"/>
                      <a:gd name="connsiteX204" fmla="*/ 1040349 w 1685808"/>
                      <a:gd name="connsiteY204" fmla="*/ 863401 h 1153691"/>
                      <a:gd name="connsiteX205" fmla="*/ 1048769 w 1685808"/>
                      <a:gd name="connsiteY205" fmla="*/ 862896 h 1153691"/>
                      <a:gd name="connsiteX206" fmla="*/ 1072487 w 1685808"/>
                      <a:gd name="connsiteY206" fmla="*/ 857772 h 1153691"/>
                      <a:gd name="connsiteX207" fmla="*/ 1238250 w 1685808"/>
                      <a:gd name="connsiteY207" fmla="*/ 833778 h 1153691"/>
                      <a:gd name="connsiteX208" fmla="*/ 1236097 w 1685808"/>
                      <a:gd name="connsiteY208" fmla="*/ 848971 h 1153691"/>
                      <a:gd name="connsiteX209" fmla="*/ 1244298 w 1685808"/>
                      <a:gd name="connsiteY209" fmla="*/ 851133 h 1153691"/>
                      <a:gd name="connsiteX210" fmla="*/ 1258453 w 1685808"/>
                      <a:gd name="connsiteY210" fmla="*/ 832969 h 1153691"/>
                      <a:gd name="connsiteX211" fmla="*/ 1318031 w 1685808"/>
                      <a:gd name="connsiteY211" fmla="*/ 805203 h 1153691"/>
                      <a:gd name="connsiteX212" fmla="*/ 1358427 w 1685808"/>
                      <a:gd name="connsiteY212" fmla="*/ 727070 h 1153691"/>
                      <a:gd name="connsiteX213" fmla="*/ 1362618 w 1685808"/>
                      <a:gd name="connsiteY213" fmla="*/ 790268 h 1153691"/>
                      <a:gd name="connsiteX214" fmla="*/ 1332528 w 1685808"/>
                      <a:gd name="connsiteY214" fmla="*/ 846304 h 1153691"/>
                      <a:gd name="connsiteX215" fmla="*/ 1331814 w 1685808"/>
                      <a:gd name="connsiteY215" fmla="*/ 851762 h 1153691"/>
                      <a:gd name="connsiteX216" fmla="*/ 1372143 w 1685808"/>
                      <a:gd name="connsiteY216" fmla="*/ 818110 h 1153691"/>
                      <a:gd name="connsiteX217" fmla="*/ 1376734 w 1685808"/>
                      <a:gd name="connsiteY217" fmla="*/ 735214 h 1153691"/>
                      <a:gd name="connsiteX218" fmla="*/ 1384411 w 1685808"/>
                      <a:gd name="connsiteY218" fmla="*/ 681636 h 1153691"/>
                      <a:gd name="connsiteX219" fmla="*/ 1393879 w 1685808"/>
                      <a:gd name="connsiteY219" fmla="*/ 709744 h 1153691"/>
                      <a:gd name="connsiteX220" fmla="*/ 1401880 w 1685808"/>
                      <a:gd name="connsiteY220" fmla="*/ 760417 h 1153691"/>
                      <a:gd name="connsiteX221" fmla="*/ 1402804 w 1685808"/>
                      <a:gd name="connsiteY221" fmla="*/ 822929 h 1153691"/>
                      <a:gd name="connsiteX222" fmla="*/ 1400899 w 1685808"/>
                      <a:gd name="connsiteY222" fmla="*/ 844561 h 1153691"/>
                      <a:gd name="connsiteX223" fmla="*/ 1409929 w 1685808"/>
                      <a:gd name="connsiteY223" fmla="*/ 846942 h 1153691"/>
                      <a:gd name="connsiteX224" fmla="*/ 1403671 w 1685808"/>
                      <a:gd name="connsiteY224" fmla="*/ 689722 h 1153691"/>
                      <a:gd name="connsiteX225" fmla="*/ 1421559 w 1685808"/>
                      <a:gd name="connsiteY225" fmla="*/ 654223 h 1153691"/>
                      <a:gd name="connsiteX226" fmla="*/ 1436684 w 1685808"/>
                      <a:gd name="connsiteY226" fmla="*/ 696047 h 1153691"/>
                      <a:gd name="connsiteX227" fmla="*/ 1439799 w 1685808"/>
                      <a:gd name="connsiteY227" fmla="*/ 785925 h 1153691"/>
                      <a:gd name="connsiteX228" fmla="*/ 1435370 w 1685808"/>
                      <a:gd name="connsiteY228" fmla="*/ 827968 h 1153691"/>
                      <a:gd name="connsiteX229" fmla="*/ 1445838 w 1685808"/>
                      <a:gd name="connsiteY229" fmla="*/ 830807 h 1153691"/>
                      <a:gd name="connsiteX230" fmla="*/ 1455820 w 1685808"/>
                      <a:gd name="connsiteY230" fmla="*/ 792888 h 1153691"/>
                      <a:gd name="connsiteX231" fmla="*/ 1445666 w 1685808"/>
                      <a:gd name="connsiteY231" fmla="*/ 667881 h 1153691"/>
                      <a:gd name="connsiteX232" fmla="*/ 1474137 w 1685808"/>
                      <a:gd name="connsiteY232" fmla="*/ 792554 h 1153691"/>
                      <a:gd name="connsiteX233" fmla="*/ 1666580 w 1685808"/>
                      <a:gd name="connsiteY233" fmla="*/ 263717 h 1153691"/>
                      <a:gd name="connsiteX234" fmla="*/ 1549679 w 1685808"/>
                      <a:gd name="connsiteY234" fmla="*/ 652603 h 1153691"/>
                      <a:gd name="connsiteX235" fmla="*/ 1528429 w 1685808"/>
                      <a:gd name="connsiteY235" fmla="*/ 702591 h 1153691"/>
                      <a:gd name="connsiteX236" fmla="*/ 1499340 w 1685808"/>
                      <a:gd name="connsiteY236" fmla="*/ 743805 h 1153691"/>
                      <a:gd name="connsiteX237" fmla="*/ 1497359 w 1685808"/>
                      <a:gd name="connsiteY237" fmla="*/ 748053 h 1153691"/>
                      <a:gd name="connsiteX238" fmla="*/ 1493063 w 1685808"/>
                      <a:gd name="connsiteY238" fmla="*/ 751101 h 1153691"/>
                      <a:gd name="connsiteX239" fmla="*/ 1440913 w 1685808"/>
                      <a:gd name="connsiteY239" fmla="*/ 657118 h 1153691"/>
                      <a:gd name="connsiteX240" fmla="*/ 1397584 w 1685808"/>
                      <a:gd name="connsiteY240" fmla="*/ 675901 h 1153691"/>
                      <a:gd name="connsiteX241" fmla="*/ 1386373 w 1685808"/>
                      <a:gd name="connsiteY241" fmla="*/ 668224 h 1153691"/>
                      <a:gd name="connsiteX242" fmla="*/ 1367152 w 1685808"/>
                      <a:gd name="connsiteY242" fmla="*/ 709639 h 1153691"/>
                      <a:gd name="connsiteX243" fmla="*/ 1333138 w 1685808"/>
                      <a:gd name="connsiteY243" fmla="*/ 755378 h 1153691"/>
                      <a:gd name="connsiteX244" fmla="*/ 1304573 w 1685808"/>
                      <a:gd name="connsiteY244" fmla="*/ 794650 h 1153691"/>
                      <a:gd name="connsiteX245" fmla="*/ 1259453 w 1685808"/>
                      <a:gd name="connsiteY245" fmla="*/ 813119 h 1153691"/>
                      <a:gd name="connsiteX246" fmla="*/ 1143181 w 1685808"/>
                      <a:gd name="connsiteY246" fmla="*/ 830940 h 1153691"/>
                      <a:gd name="connsiteX247" fmla="*/ 1088784 w 1685808"/>
                      <a:gd name="connsiteY247" fmla="*/ 837826 h 1153691"/>
                      <a:gd name="connsiteX248" fmla="*/ 1052246 w 1685808"/>
                      <a:gd name="connsiteY248" fmla="*/ 841751 h 1153691"/>
                      <a:gd name="connsiteX249" fmla="*/ 1051379 w 1685808"/>
                      <a:gd name="connsiteY249" fmla="*/ 809223 h 1153691"/>
                      <a:gd name="connsiteX250" fmla="*/ 1050274 w 1685808"/>
                      <a:gd name="connsiteY250" fmla="*/ 806022 h 1153691"/>
                      <a:gd name="connsiteX251" fmla="*/ 1062552 w 1685808"/>
                      <a:gd name="connsiteY251" fmla="*/ 769342 h 1153691"/>
                      <a:gd name="connsiteX252" fmla="*/ 1159869 w 1685808"/>
                      <a:gd name="connsiteY252" fmla="*/ 393285 h 1153691"/>
                      <a:gd name="connsiteX253" fmla="*/ 1191721 w 1685808"/>
                      <a:gd name="connsiteY253" fmla="*/ 286958 h 1153691"/>
                      <a:gd name="connsiteX254" fmla="*/ 1218400 w 1685808"/>
                      <a:gd name="connsiteY254" fmla="*/ 247324 h 1153691"/>
                      <a:gd name="connsiteX255" fmla="*/ 1255081 w 1685808"/>
                      <a:gd name="connsiteY255" fmla="*/ 233532 h 1153691"/>
                      <a:gd name="connsiteX256" fmla="*/ 1313545 w 1685808"/>
                      <a:gd name="connsiteY256" fmla="*/ 232017 h 1153691"/>
                      <a:gd name="connsiteX257" fmla="*/ 1631728 w 1685808"/>
                      <a:gd name="connsiteY257" fmla="*/ 227274 h 1153691"/>
                      <a:gd name="connsiteX258" fmla="*/ 1656017 w 1685808"/>
                      <a:gd name="connsiteY258" fmla="*/ 227474 h 1153691"/>
                      <a:gd name="connsiteX259" fmla="*/ 1664722 w 1685808"/>
                      <a:gd name="connsiteY259" fmla="*/ 232598 h 1153691"/>
                      <a:gd name="connsiteX260" fmla="*/ 1666580 w 1685808"/>
                      <a:gd name="connsiteY260" fmla="*/ 263717 h 115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85808" h="1153691">
                        <a:moveTo>
                          <a:pt x="1684630" y="236589"/>
                        </a:moveTo>
                        <a:cubicBezTo>
                          <a:pt x="1683449" y="230141"/>
                          <a:pt x="1681391" y="222321"/>
                          <a:pt x="1676095" y="218111"/>
                        </a:cubicBezTo>
                        <a:cubicBezTo>
                          <a:pt x="1668847" y="212339"/>
                          <a:pt x="1659246" y="208414"/>
                          <a:pt x="1649949" y="209091"/>
                        </a:cubicBezTo>
                        <a:cubicBezTo>
                          <a:pt x="1520762" y="209491"/>
                          <a:pt x="1391555" y="212053"/>
                          <a:pt x="1262405" y="215034"/>
                        </a:cubicBezTo>
                        <a:cubicBezTo>
                          <a:pt x="1253623" y="214806"/>
                          <a:pt x="1244784" y="216796"/>
                          <a:pt x="1236602" y="219921"/>
                        </a:cubicBezTo>
                        <a:cubicBezTo>
                          <a:pt x="1188472" y="231132"/>
                          <a:pt x="1175452" y="273023"/>
                          <a:pt x="1163698" y="315352"/>
                        </a:cubicBezTo>
                        <a:cubicBezTo>
                          <a:pt x="1134028" y="412383"/>
                          <a:pt x="1109729" y="510881"/>
                          <a:pt x="1085079" y="609274"/>
                        </a:cubicBezTo>
                        <a:cubicBezTo>
                          <a:pt x="1062714" y="442206"/>
                          <a:pt x="1080688" y="318733"/>
                          <a:pt x="902341" y="236942"/>
                        </a:cubicBezTo>
                        <a:cubicBezTo>
                          <a:pt x="866689" y="218159"/>
                          <a:pt x="827561" y="207186"/>
                          <a:pt x="792204" y="187850"/>
                        </a:cubicBezTo>
                        <a:cubicBezTo>
                          <a:pt x="777183" y="172886"/>
                          <a:pt x="749608" y="171810"/>
                          <a:pt x="729310" y="177858"/>
                        </a:cubicBezTo>
                        <a:cubicBezTo>
                          <a:pt x="720147" y="159894"/>
                          <a:pt x="715232" y="139949"/>
                          <a:pt x="714604" y="119803"/>
                        </a:cubicBezTo>
                        <a:cubicBezTo>
                          <a:pt x="714480" y="115727"/>
                          <a:pt x="708184" y="113241"/>
                          <a:pt x="706260" y="117546"/>
                        </a:cubicBezTo>
                        <a:cubicBezTo>
                          <a:pt x="687353" y="160656"/>
                          <a:pt x="725967" y="219140"/>
                          <a:pt x="762152" y="242095"/>
                        </a:cubicBezTo>
                        <a:cubicBezTo>
                          <a:pt x="736978" y="271375"/>
                          <a:pt x="690239" y="270708"/>
                          <a:pt x="654739" y="268746"/>
                        </a:cubicBezTo>
                        <a:cubicBezTo>
                          <a:pt x="580168" y="262678"/>
                          <a:pt x="506282" y="239218"/>
                          <a:pt x="441693" y="201528"/>
                        </a:cubicBezTo>
                        <a:cubicBezTo>
                          <a:pt x="439398" y="192117"/>
                          <a:pt x="436950" y="182745"/>
                          <a:pt x="434302" y="173429"/>
                        </a:cubicBezTo>
                        <a:cubicBezTo>
                          <a:pt x="464449" y="144454"/>
                          <a:pt x="482375" y="103116"/>
                          <a:pt x="478584" y="61034"/>
                        </a:cubicBezTo>
                        <a:cubicBezTo>
                          <a:pt x="476917" y="43508"/>
                          <a:pt x="472259" y="15162"/>
                          <a:pt x="460829" y="1693"/>
                        </a:cubicBezTo>
                        <a:cubicBezTo>
                          <a:pt x="457314" y="-2098"/>
                          <a:pt x="451342" y="1017"/>
                          <a:pt x="451123" y="5713"/>
                        </a:cubicBezTo>
                        <a:cubicBezTo>
                          <a:pt x="450675" y="15343"/>
                          <a:pt x="455000" y="25220"/>
                          <a:pt x="456838" y="34640"/>
                        </a:cubicBezTo>
                        <a:cubicBezTo>
                          <a:pt x="466382" y="77598"/>
                          <a:pt x="459038" y="120737"/>
                          <a:pt x="428235" y="153379"/>
                        </a:cubicBezTo>
                        <a:cubicBezTo>
                          <a:pt x="425587" y="145178"/>
                          <a:pt x="422767" y="137034"/>
                          <a:pt x="419710" y="128966"/>
                        </a:cubicBezTo>
                        <a:cubicBezTo>
                          <a:pt x="417995" y="124433"/>
                          <a:pt x="413071" y="124213"/>
                          <a:pt x="410556" y="126785"/>
                        </a:cubicBezTo>
                        <a:cubicBezTo>
                          <a:pt x="322345" y="161466"/>
                          <a:pt x="221771" y="169181"/>
                          <a:pt x="142885" y="225436"/>
                        </a:cubicBezTo>
                        <a:cubicBezTo>
                          <a:pt x="16650" y="325039"/>
                          <a:pt x="8011" y="585004"/>
                          <a:pt x="0" y="736014"/>
                        </a:cubicBezTo>
                        <a:cubicBezTo>
                          <a:pt x="686" y="822415"/>
                          <a:pt x="-200" y="931114"/>
                          <a:pt x="40948" y="1008362"/>
                        </a:cubicBezTo>
                        <a:cubicBezTo>
                          <a:pt x="59531" y="1041738"/>
                          <a:pt x="90811" y="1058064"/>
                          <a:pt x="128883" y="1058768"/>
                        </a:cubicBezTo>
                        <a:cubicBezTo>
                          <a:pt x="125206" y="1079371"/>
                          <a:pt x="120663" y="1099373"/>
                          <a:pt x="117053" y="1119938"/>
                        </a:cubicBezTo>
                        <a:cubicBezTo>
                          <a:pt x="115424" y="1129473"/>
                          <a:pt x="112805" y="1138855"/>
                          <a:pt x="117138" y="1147875"/>
                        </a:cubicBezTo>
                        <a:cubicBezTo>
                          <a:pt x="121377" y="1156714"/>
                          <a:pt x="132998" y="1154466"/>
                          <a:pt x="137760" y="1147875"/>
                        </a:cubicBezTo>
                        <a:cubicBezTo>
                          <a:pt x="142723" y="1141007"/>
                          <a:pt x="141799" y="1130225"/>
                          <a:pt x="142875" y="1121995"/>
                        </a:cubicBezTo>
                        <a:cubicBezTo>
                          <a:pt x="145513" y="1101040"/>
                          <a:pt x="150285" y="1080438"/>
                          <a:pt x="148761" y="1059149"/>
                        </a:cubicBezTo>
                        <a:cubicBezTo>
                          <a:pt x="217475" y="1059340"/>
                          <a:pt x="283988" y="1038385"/>
                          <a:pt x="347758" y="1014725"/>
                        </a:cubicBezTo>
                        <a:cubicBezTo>
                          <a:pt x="399107" y="995808"/>
                          <a:pt x="450132" y="975787"/>
                          <a:pt x="498453" y="949917"/>
                        </a:cubicBezTo>
                        <a:cubicBezTo>
                          <a:pt x="509226" y="1007600"/>
                          <a:pt x="511359" y="1066712"/>
                          <a:pt x="506921" y="1125167"/>
                        </a:cubicBezTo>
                        <a:cubicBezTo>
                          <a:pt x="505968" y="1136835"/>
                          <a:pt x="524170" y="1136778"/>
                          <a:pt x="525113" y="1125167"/>
                        </a:cubicBezTo>
                        <a:cubicBezTo>
                          <a:pt x="527752" y="1077180"/>
                          <a:pt x="532124" y="986550"/>
                          <a:pt x="509835" y="943878"/>
                        </a:cubicBezTo>
                        <a:cubicBezTo>
                          <a:pt x="530114" y="932972"/>
                          <a:pt x="550212" y="921789"/>
                          <a:pt x="569995" y="910026"/>
                        </a:cubicBezTo>
                        <a:cubicBezTo>
                          <a:pt x="571872" y="908912"/>
                          <a:pt x="572976" y="907483"/>
                          <a:pt x="573472" y="905968"/>
                        </a:cubicBezTo>
                        <a:cubicBezTo>
                          <a:pt x="605400" y="907654"/>
                          <a:pt x="636927" y="899939"/>
                          <a:pt x="668626" y="897158"/>
                        </a:cubicBezTo>
                        <a:cubicBezTo>
                          <a:pt x="724872" y="890766"/>
                          <a:pt x="781336" y="886528"/>
                          <a:pt x="837790" y="882365"/>
                        </a:cubicBezTo>
                        <a:cubicBezTo>
                          <a:pt x="835724" y="898358"/>
                          <a:pt x="837305" y="915436"/>
                          <a:pt x="836876" y="931419"/>
                        </a:cubicBezTo>
                        <a:cubicBezTo>
                          <a:pt x="836371" y="950012"/>
                          <a:pt x="835685" y="968595"/>
                          <a:pt x="835038" y="987178"/>
                        </a:cubicBezTo>
                        <a:cubicBezTo>
                          <a:pt x="834409" y="1005266"/>
                          <a:pt x="834133" y="1023373"/>
                          <a:pt x="833809" y="1041461"/>
                        </a:cubicBezTo>
                        <a:cubicBezTo>
                          <a:pt x="833476" y="1059864"/>
                          <a:pt x="831685" y="1079076"/>
                          <a:pt x="834781" y="1097259"/>
                        </a:cubicBezTo>
                        <a:cubicBezTo>
                          <a:pt x="836257" y="1105946"/>
                          <a:pt x="850840" y="1105946"/>
                          <a:pt x="852326" y="1097259"/>
                        </a:cubicBezTo>
                        <a:cubicBezTo>
                          <a:pt x="855364" y="1079523"/>
                          <a:pt x="853964" y="1060902"/>
                          <a:pt x="854202" y="1042938"/>
                        </a:cubicBezTo>
                        <a:cubicBezTo>
                          <a:pt x="854926" y="1006267"/>
                          <a:pt x="855364" y="969586"/>
                          <a:pt x="855421" y="932896"/>
                        </a:cubicBezTo>
                        <a:cubicBezTo>
                          <a:pt x="855478" y="916093"/>
                          <a:pt x="857545" y="897882"/>
                          <a:pt x="855212" y="881099"/>
                        </a:cubicBezTo>
                        <a:cubicBezTo>
                          <a:pt x="894121" y="878222"/>
                          <a:pt x="933050" y="875536"/>
                          <a:pt x="971922" y="872155"/>
                        </a:cubicBezTo>
                        <a:cubicBezTo>
                          <a:pt x="966397" y="887642"/>
                          <a:pt x="967607" y="906540"/>
                          <a:pt x="967111" y="922609"/>
                        </a:cubicBezTo>
                        <a:cubicBezTo>
                          <a:pt x="966549" y="940877"/>
                          <a:pt x="967416" y="959242"/>
                          <a:pt x="968178" y="977492"/>
                        </a:cubicBezTo>
                        <a:cubicBezTo>
                          <a:pt x="969331" y="1005028"/>
                          <a:pt x="971160" y="1032527"/>
                          <a:pt x="973541" y="1059988"/>
                        </a:cubicBezTo>
                        <a:cubicBezTo>
                          <a:pt x="974369" y="1069541"/>
                          <a:pt x="974627" y="1078742"/>
                          <a:pt x="979618" y="1087210"/>
                        </a:cubicBezTo>
                        <a:cubicBezTo>
                          <a:pt x="984704" y="1095840"/>
                          <a:pt x="996810" y="1093344"/>
                          <a:pt x="999887" y="1084562"/>
                        </a:cubicBezTo>
                        <a:cubicBezTo>
                          <a:pt x="1002897" y="1075961"/>
                          <a:pt x="1001487" y="1067484"/>
                          <a:pt x="1000725" y="1058626"/>
                        </a:cubicBezTo>
                        <a:cubicBezTo>
                          <a:pt x="999973" y="1049882"/>
                          <a:pt x="999277" y="1041138"/>
                          <a:pt x="998639" y="1032384"/>
                        </a:cubicBezTo>
                        <a:cubicBezTo>
                          <a:pt x="996829" y="1007029"/>
                          <a:pt x="995353" y="981644"/>
                          <a:pt x="994858" y="956222"/>
                        </a:cubicBezTo>
                        <a:cubicBezTo>
                          <a:pt x="1015298" y="957260"/>
                          <a:pt x="1035282" y="962594"/>
                          <a:pt x="1055694" y="963633"/>
                        </a:cubicBezTo>
                        <a:cubicBezTo>
                          <a:pt x="1119169" y="965185"/>
                          <a:pt x="1179814" y="941544"/>
                          <a:pt x="1238717" y="920665"/>
                        </a:cubicBezTo>
                        <a:cubicBezTo>
                          <a:pt x="1254195" y="924818"/>
                          <a:pt x="1270273" y="923732"/>
                          <a:pt x="1286199" y="923637"/>
                        </a:cubicBezTo>
                        <a:cubicBezTo>
                          <a:pt x="1303830" y="923313"/>
                          <a:pt x="1321470" y="922380"/>
                          <a:pt x="1338987" y="920361"/>
                        </a:cubicBezTo>
                        <a:cubicBezTo>
                          <a:pt x="1435713" y="910464"/>
                          <a:pt x="1492615" y="876365"/>
                          <a:pt x="1493072" y="771666"/>
                        </a:cubicBezTo>
                        <a:cubicBezTo>
                          <a:pt x="1504779" y="766046"/>
                          <a:pt x="1517018" y="758331"/>
                          <a:pt x="1521466" y="745501"/>
                        </a:cubicBezTo>
                        <a:cubicBezTo>
                          <a:pt x="1541650" y="721755"/>
                          <a:pt x="1553766" y="692961"/>
                          <a:pt x="1564577" y="664062"/>
                        </a:cubicBezTo>
                        <a:cubicBezTo>
                          <a:pt x="1578559" y="629296"/>
                          <a:pt x="1591904" y="594263"/>
                          <a:pt x="1604458" y="558954"/>
                        </a:cubicBezTo>
                        <a:cubicBezTo>
                          <a:pt x="1635062" y="471495"/>
                          <a:pt x="1663598" y="382646"/>
                          <a:pt x="1680639" y="291434"/>
                        </a:cubicBezTo>
                        <a:cubicBezTo>
                          <a:pt x="1683649" y="273861"/>
                          <a:pt x="1687897" y="254430"/>
                          <a:pt x="1684630" y="236589"/>
                        </a:cubicBezTo>
                        <a:close/>
                        <a:moveTo>
                          <a:pt x="811787" y="222502"/>
                        </a:moveTo>
                        <a:cubicBezTo>
                          <a:pt x="829951" y="233675"/>
                          <a:pt x="849297" y="242123"/>
                          <a:pt x="868604" y="251086"/>
                        </a:cubicBezTo>
                        <a:cubicBezTo>
                          <a:pt x="1044245" y="323657"/>
                          <a:pt x="1038035" y="426927"/>
                          <a:pt x="1055237" y="592882"/>
                        </a:cubicBezTo>
                        <a:cubicBezTo>
                          <a:pt x="1059256" y="614065"/>
                          <a:pt x="1059037" y="642345"/>
                          <a:pt x="1072801" y="658013"/>
                        </a:cubicBezTo>
                        <a:cubicBezTo>
                          <a:pt x="1069038" y="672863"/>
                          <a:pt x="1065257" y="687703"/>
                          <a:pt x="1061418" y="702524"/>
                        </a:cubicBezTo>
                        <a:cubicBezTo>
                          <a:pt x="1047445" y="690627"/>
                          <a:pt x="1031872" y="680492"/>
                          <a:pt x="1015860" y="671491"/>
                        </a:cubicBezTo>
                        <a:cubicBezTo>
                          <a:pt x="1010688" y="598482"/>
                          <a:pt x="1011365" y="523225"/>
                          <a:pt x="985028" y="453636"/>
                        </a:cubicBezTo>
                        <a:cubicBezTo>
                          <a:pt x="983952" y="450673"/>
                          <a:pt x="979313" y="451835"/>
                          <a:pt x="980227" y="454960"/>
                        </a:cubicBezTo>
                        <a:cubicBezTo>
                          <a:pt x="1000182" y="522358"/>
                          <a:pt x="998858" y="593024"/>
                          <a:pt x="999134" y="662547"/>
                        </a:cubicBezTo>
                        <a:cubicBezTo>
                          <a:pt x="956072" y="640478"/>
                          <a:pt x="904704" y="624781"/>
                          <a:pt x="857393" y="642116"/>
                        </a:cubicBezTo>
                        <a:cubicBezTo>
                          <a:pt x="857545" y="494803"/>
                          <a:pt x="827427" y="348842"/>
                          <a:pt x="790375" y="206890"/>
                        </a:cubicBezTo>
                        <a:cubicBezTo>
                          <a:pt x="797176" y="212558"/>
                          <a:pt x="804253" y="217873"/>
                          <a:pt x="811787" y="222502"/>
                        </a:cubicBezTo>
                        <a:close/>
                        <a:moveTo>
                          <a:pt x="752618" y="210519"/>
                        </a:moveTo>
                        <a:cubicBezTo>
                          <a:pt x="747103" y="204833"/>
                          <a:pt x="742140" y="198670"/>
                          <a:pt x="737721" y="192127"/>
                        </a:cubicBezTo>
                        <a:cubicBezTo>
                          <a:pt x="748979" y="191660"/>
                          <a:pt x="759771" y="191031"/>
                          <a:pt x="770268" y="194718"/>
                        </a:cubicBezTo>
                        <a:cubicBezTo>
                          <a:pt x="771068" y="206062"/>
                          <a:pt x="774106" y="216958"/>
                          <a:pt x="776954" y="227950"/>
                        </a:cubicBezTo>
                        <a:cubicBezTo>
                          <a:pt x="776145" y="228169"/>
                          <a:pt x="775364" y="228493"/>
                          <a:pt x="774630" y="228884"/>
                        </a:cubicBezTo>
                        <a:cubicBezTo>
                          <a:pt x="767163" y="223112"/>
                          <a:pt x="759028" y="217682"/>
                          <a:pt x="752618" y="210519"/>
                        </a:cubicBezTo>
                        <a:close/>
                        <a:moveTo>
                          <a:pt x="479365" y="241962"/>
                        </a:moveTo>
                        <a:cubicBezTo>
                          <a:pt x="557470" y="277090"/>
                          <a:pt x="716861" y="329210"/>
                          <a:pt x="782898" y="252868"/>
                        </a:cubicBezTo>
                        <a:cubicBezTo>
                          <a:pt x="804739" y="350270"/>
                          <a:pt x="823646" y="448625"/>
                          <a:pt x="831666" y="548238"/>
                        </a:cubicBezTo>
                        <a:cubicBezTo>
                          <a:pt x="835362" y="582309"/>
                          <a:pt x="832971" y="617199"/>
                          <a:pt x="837095" y="650927"/>
                        </a:cubicBezTo>
                        <a:cubicBezTo>
                          <a:pt x="731063" y="705819"/>
                          <a:pt x="611877" y="727098"/>
                          <a:pt x="499167" y="764236"/>
                        </a:cubicBezTo>
                        <a:cubicBezTo>
                          <a:pt x="500320" y="583566"/>
                          <a:pt x="485527" y="402267"/>
                          <a:pt x="447208" y="225512"/>
                        </a:cubicBezTo>
                        <a:cubicBezTo>
                          <a:pt x="457467" y="231941"/>
                          <a:pt x="468792" y="237018"/>
                          <a:pt x="479365" y="241962"/>
                        </a:cubicBezTo>
                        <a:close/>
                        <a:moveTo>
                          <a:pt x="38386" y="573774"/>
                        </a:moveTo>
                        <a:cubicBezTo>
                          <a:pt x="52692" y="469457"/>
                          <a:pt x="66942" y="346317"/>
                          <a:pt x="138827" y="264450"/>
                        </a:cubicBezTo>
                        <a:cubicBezTo>
                          <a:pt x="190957" y="212405"/>
                          <a:pt x="267795" y="199604"/>
                          <a:pt x="334442" y="175172"/>
                        </a:cubicBezTo>
                        <a:cubicBezTo>
                          <a:pt x="360721" y="166390"/>
                          <a:pt x="388496" y="157694"/>
                          <a:pt x="410747" y="140682"/>
                        </a:cubicBezTo>
                        <a:cubicBezTo>
                          <a:pt x="426453" y="219606"/>
                          <a:pt x="445751" y="297921"/>
                          <a:pt x="455409" y="377950"/>
                        </a:cubicBezTo>
                        <a:cubicBezTo>
                          <a:pt x="466173" y="459313"/>
                          <a:pt x="472478" y="541342"/>
                          <a:pt x="475631" y="623342"/>
                        </a:cubicBezTo>
                        <a:cubicBezTo>
                          <a:pt x="477441" y="670329"/>
                          <a:pt x="477203" y="717307"/>
                          <a:pt x="478260" y="764293"/>
                        </a:cubicBezTo>
                        <a:cubicBezTo>
                          <a:pt x="478317" y="766913"/>
                          <a:pt x="479146" y="769008"/>
                          <a:pt x="480422" y="770608"/>
                        </a:cubicBezTo>
                        <a:cubicBezTo>
                          <a:pt x="426701" y="789382"/>
                          <a:pt x="370942" y="814100"/>
                          <a:pt x="312934" y="802089"/>
                        </a:cubicBezTo>
                        <a:cubicBezTo>
                          <a:pt x="294265" y="799622"/>
                          <a:pt x="276206" y="793650"/>
                          <a:pt x="257556" y="791183"/>
                        </a:cubicBezTo>
                        <a:cubicBezTo>
                          <a:pt x="258880" y="782124"/>
                          <a:pt x="257346" y="773228"/>
                          <a:pt x="256727" y="764103"/>
                        </a:cubicBezTo>
                        <a:cubicBezTo>
                          <a:pt x="256022" y="753702"/>
                          <a:pt x="255794" y="743272"/>
                          <a:pt x="255651" y="732851"/>
                        </a:cubicBezTo>
                        <a:cubicBezTo>
                          <a:pt x="255613" y="673654"/>
                          <a:pt x="247555" y="614037"/>
                          <a:pt x="256584" y="555153"/>
                        </a:cubicBezTo>
                        <a:cubicBezTo>
                          <a:pt x="257546" y="549067"/>
                          <a:pt x="248650" y="546276"/>
                          <a:pt x="247126" y="552543"/>
                        </a:cubicBezTo>
                        <a:cubicBezTo>
                          <a:pt x="237687" y="591415"/>
                          <a:pt x="237334" y="631677"/>
                          <a:pt x="238077" y="671463"/>
                        </a:cubicBezTo>
                        <a:cubicBezTo>
                          <a:pt x="239268" y="706191"/>
                          <a:pt x="237249" y="740986"/>
                          <a:pt x="239487" y="775676"/>
                        </a:cubicBezTo>
                        <a:cubicBezTo>
                          <a:pt x="202368" y="765827"/>
                          <a:pt x="164906" y="770237"/>
                          <a:pt x="127435" y="773971"/>
                        </a:cubicBezTo>
                        <a:cubicBezTo>
                          <a:pt x="93450" y="776981"/>
                          <a:pt x="58150" y="780038"/>
                          <a:pt x="27451" y="796336"/>
                        </a:cubicBezTo>
                        <a:cubicBezTo>
                          <a:pt x="25108" y="722193"/>
                          <a:pt x="30470" y="646955"/>
                          <a:pt x="38386" y="573774"/>
                        </a:cubicBezTo>
                        <a:close/>
                        <a:moveTo>
                          <a:pt x="51549" y="967509"/>
                        </a:moveTo>
                        <a:cubicBezTo>
                          <a:pt x="44567" y="947764"/>
                          <a:pt x="40548" y="926142"/>
                          <a:pt x="37462" y="906606"/>
                        </a:cubicBezTo>
                        <a:cubicBezTo>
                          <a:pt x="32842" y="877355"/>
                          <a:pt x="29937" y="847656"/>
                          <a:pt x="28356" y="817729"/>
                        </a:cubicBezTo>
                        <a:cubicBezTo>
                          <a:pt x="61455" y="792945"/>
                          <a:pt x="119644" y="793983"/>
                          <a:pt x="159963" y="789078"/>
                        </a:cubicBezTo>
                        <a:cubicBezTo>
                          <a:pt x="183566" y="787011"/>
                          <a:pt x="207721" y="786744"/>
                          <a:pt x="230838" y="792554"/>
                        </a:cubicBezTo>
                        <a:cubicBezTo>
                          <a:pt x="215408" y="804641"/>
                          <a:pt x="197739" y="813414"/>
                          <a:pt x="181508" y="824329"/>
                        </a:cubicBezTo>
                        <a:cubicBezTo>
                          <a:pt x="161011" y="837950"/>
                          <a:pt x="143923" y="855638"/>
                          <a:pt x="126587" y="872955"/>
                        </a:cubicBezTo>
                        <a:cubicBezTo>
                          <a:pt x="98222" y="901520"/>
                          <a:pt x="70361" y="931600"/>
                          <a:pt x="51549" y="967509"/>
                        </a:cubicBezTo>
                        <a:close/>
                        <a:moveTo>
                          <a:pt x="384553" y="971843"/>
                        </a:moveTo>
                        <a:cubicBezTo>
                          <a:pt x="303257" y="1001942"/>
                          <a:pt x="175774" y="1054682"/>
                          <a:pt x="90792" y="1022307"/>
                        </a:cubicBezTo>
                        <a:cubicBezTo>
                          <a:pt x="76114" y="1013839"/>
                          <a:pt x="65761" y="999132"/>
                          <a:pt x="58188" y="983607"/>
                        </a:cubicBezTo>
                        <a:cubicBezTo>
                          <a:pt x="79400" y="944983"/>
                          <a:pt x="109252" y="912226"/>
                          <a:pt x="140379" y="881403"/>
                        </a:cubicBezTo>
                        <a:cubicBezTo>
                          <a:pt x="157839" y="864068"/>
                          <a:pt x="174850" y="847028"/>
                          <a:pt x="195758" y="833826"/>
                        </a:cubicBezTo>
                        <a:cubicBezTo>
                          <a:pt x="205550" y="827644"/>
                          <a:pt x="215617" y="821891"/>
                          <a:pt x="225352" y="815605"/>
                        </a:cubicBezTo>
                        <a:cubicBezTo>
                          <a:pt x="232858" y="810756"/>
                          <a:pt x="243097" y="805032"/>
                          <a:pt x="249355" y="797707"/>
                        </a:cubicBezTo>
                        <a:cubicBezTo>
                          <a:pt x="252079" y="798126"/>
                          <a:pt x="255060" y="797136"/>
                          <a:pt x="256527" y="794821"/>
                        </a:cubicBezTo>
                        <a:cubicBezTo>
                          <a:pt x="293827" y="815090"/>
                          <a:pt x="337604" y="823129"/>
                          <a:pt x="379705" y="816929"/>
                        </a:cubicBezTo>
                        <a:cubicBezTo>
                          <a:pt x="410556" y="811871"/>
                          <a:pt x="439845" y="800431"/>
                          <a:pt x="469202" y="790087"/>
                        </a:cubicBezTo>
                        <a:cubicBezTo>
                          <a:pt x="561003" y="757140"/>
                          <a:pt x="657339" y="738576"/>
                          <a:pt x="748646" y="704257"/>
                        </a:cubicBezTo>
                        <a:cubicBezTo>
                          <a:pt x="775411" y="694075"/>
                          <a:pt x="802748" y="686169"/>
                          <a:pt x="828046" y="672577"/>
                        </a:cubicBezTo>
                        <a:cubicBezTo>
                          <a:pt x="909076" y="619542"/>
                          <a:pt x="988247" y="663719"/>
                          <a:pt x="1059209" y="711020"/>
                        </a:cubicBezTo>
                        <a:cubicBezTo>
                          <a:pt x="1056627" y="720936"/>
                          <a:pt x="1054008" y="730851"/>
                          <a:pt x="1051379" y="740757"/>
                        </a:cubicBezTo>
                        <a:cubicBezTo>
                          <a:pt x="1024795" y="713154"/>
                          <a:pt x="995201" y="681912"/>
                          <a:pt x="954596" y="679816"/>
                        </a:cubicBezTo>
                        <a:cubicBezTo>
                          <a:pt x="936736" y="679035"/>
                          <a:pt x="919153" y="682607"/>
                          <a:pt x="901456" y="684350"/>
                        </a:cubicBezTo>
                        <a:cubicBezTo>
                          <a:pt x="897531" y="684741"/>
                          <a:pt x="897493" y="690141"/>
                          <a:pt x="901456" y="690494"/>
                        </a:cubicBezTo>
                        <a:cubicBezTo>
                          <a:pt x="917496" y="691903"/>
                          <a:pt x="933602" y="691980"/>
                          <a:pt x="949652" y="693104"/>
                        </a:cubicBezTo>
                        <a:cubicBezTo>
                          <a:pt x="995505" y="696161"/>
                          <a:pt x="1016660" y="729870"/>
                          <a:pt x="1046750" y="758102"/>
                        </a:cubicBezTo>
                        <a:cubicBezTo>
                          <a:pt x="1044997" y="764560"/>
                          <a:pt x="1043407" y="771075"/>
                          <a:pt x="1041568" y="777476"/>
                        </a:cubicBezTo>
                        <a:cubicBezTo>
                          <a:pt x="1016165" y="748511"/>
                          <a:pt x="957805" y="715478"/>
                          <a:pt x="919486" y="729242"/>
                        </a:cubicBezTo>
                        <a:cubicBezTo>
                          <a:pt x="895169" y="723841"/>
                          <a:pt x="869794" y="724574"/>
                          <a:pt x="846134" y="733442"/>
                        </a:cubicBezTo>
                        <a:cubicBezTo>
                          <a:pt x="844982" y="733880"/>
                          <a:pt x="845039" y="735785"/>
                          <a:pt x="846449" y="735738"/>
                        </a:cubicBezTo>
                        <a:cubicBezTo>
                          <a:pt x="903561" y="732080"/>
                          <a:pt x="962835" y="747749"/>
                          <a:pt x="998496" y="795212"/>
                        </a:cubicBezTo>
                        <a:cubicBezTo>
                          <a:pt x="985447" y="792516"/>
                          <a:pt x="973179" y="787096"/>
                          <a:pt x="961139" y="781534"/>
                        </a:cubicBezTo>
                        <a:cubicBezTo>
                          <a:pt x="926411" y="763360"/>
                          <a:pt x="888397" y="753654"/>
                          <a:pt x="851249" y="771323"/>
                        </a:cubicBezTo>
                        <a:cubicBezTo>
                          <a:pt x="830523" y="780762"/>
                          <a:pt x="811321" y="793202"/>
                          <a:pt x="790546" y="802565"/>
                        </a:cubicBezTo>
                        <a:cubicBezTo>
                          <a:pt x="765105" y="814023"/>
                          <a:pt x="740397" y="815319"/>
                          <a:pt x="713718" y="807451"/>
                        </a:cubicBezTo>
                        <a:cubicBezTo>
                          <a:pt x="710146" y="806404"/>
                          <a:pt x="708289" y="811356"/>
                          <a:pt x="711260" y="813290"/>
                        </a:cubicBezTo>
                        <a:cubicBezTo>
                          <a:pt x="714451" y="815357"/>
                          <a:pt x="717661" y="817091"/>
                          <a:pt x="720881" y="818586"/>
                        </a:cubicBezTo>
                        <a:cubicBezTo>
                          <a:pt x="707117" y="827720"/>
                          <a:pt x="692715" y="834683"/>
                          <a:pt x="678561" y="843132"/>
                        </a:cubicBezTo>
                        <a:cubicBezTo>
                          <a:pt x="633755" y="848980"/>
                          <a:pt x="589083" y="855819"/>
                          <a:pt x="544563" y="863582"/>
                        </a:cubicBezTo>
                        <a:cubicBezTo>
                          <a:pt x="537134" y="864877"/>
                          <a:pt x="538086" y="874850"/>
                          <a:pt x="543725" y="877612"/>
                        </a:cubicBezTo>
                        <a:cubicBezTo>
                          <a:pt x="545554" y="886328"/>
                          <a:pt x="550507" y="893338"/>
                          <a:pt x="556908" y="899348"/>
                        </a:cubicBezTo>
                        <a:cubicBezTo>
                          <a:pt x="499701" y="924142"/>
                          <a:pt x="442979" y="950041"/>
                          <a:pt x="384553" y="971843"/>
                        </a:cubicBezTo>
                        <a:close/>
                        <a:moveTo>
                          <a:pt x="1020270" y="799041"/>
                        </a:moveTo>
                        <a:cubicBezTo>
                          <a:pt x="1006126" y="774838"/>
                          <a:pt x="982380" y="756150"/>
                          <a:pt x="957910" y="743224"/>
                        </a:cubicBezTo>
                        <a:cubicBezTo>
                          <a:pt x="976798" y="748215"/>
                          <a:pt x="994734" y="758074"/>
                          <a:pt x="1010136" y="770189"/>
                        </a:cubicBezTo>
                        <a:cubicBezTo>
                          <a:pt x="1019442" y="777390"/>
                          <a:pt x="1026766" y="786506"/>
                          <a:pt x="1035815" y="793878"/>
                        </a:cubicBezTo>
                        <a:cubicBezTo>
                          <a:pt x="1033844" y="798431"/>
                          <a:pt x="1031510" y="802832"/>
                          <a:pt x="1028624" y="807013"/>
                        </a:cubicBezTo>
                        <a:cubicBezTo>
                          <a:pt x="1025433" y="807375"/>
                          <a:pt x="1022252" y="807727"/>
                          <a:pt x="1019061" y="808089"/>
                        </a:cubicBezTo>
                        <a:cubicBezTo>
                          <a:pt x="1019327" y="807642"/>
                          <a:pt x="1019537" y="807166"/>
                          <a:pt x="1019689" y="806680"/>
                        </a:cubicBezTo>
                        <a:cubicBezTo>
                          <a:pt x="1021204" y="804556"/>
                          <a:pt x="1021737" y="801708"/>
                          <a:pt x="1020270" y="799041"/>
                        </a:cubicBezTo>
                        <a:close/>
                        <a:moveTo>
                          <a:pt x="839400" y="826244"/>
                        </a:moveTo>
                        <a:cubicBezTo>
                          <a:pt x="834828" y="826616"/>
                          <a:pt x="813159" y="828130"/>
                          <a:pt x="788203" y="830549"/>
                        </a:cubicBezTo>
                        <a:cubicBezTo>
                          <a:pt x="759447" y="833340"/>
                          <a:pt x="726338" y="837169"/>
                          <a:pt x="710041" y="839150"/>
                        </a:cubicBezTo>
                        <a:cubicBezTo>
                          <a:pt x="717461" y="834940"/>
                          <a:pt x="727777" y="830064"/>
                          <a:pt x="733454" y="823034"/>
                        </a:cubicBezTo>
                        <a:cubicBezTo>
                          <a:pt x="754847" y="828368"/>
                          <a:pt x="776545" y="823044"/>
                          <a:pt x="797385" y="814205"/>
                        </a:cubicBezTo>
                        <a:cubicBezTo>
                          <a:pt x="798081" y="813909"/>
                          <a:pt x="808120" y="809347"/>
                          <a:pt x="808758" y="809042"/>
                        </a:cubicBezTo>
                        <a:cubicBezTo>
                          <a:pt x="810358" y="808270"/>
                          <a:pt x="811949" y="807489"/>
                          <a:pt x="813530" y="806689"/>
                        </a:cubicBezTo>
                        <a:cubicBezTo>
                          <a:pt x="821636" y="810442"/>
                          <a:pt x="830428" y="813119"/>
                          <a:pt x="839486" y="814776"/>
                        </a:cubicBezTo>
                        <a:cubicBezTo>
                          <a:pt x="839419" y="815224"/>
                          <a:pt x="839372" y="815681"/>
                          <a:pt x="839372" y="816157"/>
                        </a:cubicBezTo>
                        <a:cubicBezTo>
                          <a:pt x="839372" y="819396"/>
                          <a:pt x="839372" y="822625"/>
                          <a:pt x="839372" y="825863"/>
                        </a:cubicBezTo>
                        <a:cubicBezTo>
                          <a:pt x="839381" y="825987"/>
                          <a:pt x="839391" y="826111"/>
                          <a:pt x="839400" y="826244"/>
                        </a:cubicBezTo>
                        <a:close/>
                        <a:moveTo>
                          <a:pt x="826132" y="800146"/>
                        </a:moveTo>
                        <a:cubicBezTo>
                          <a:pt x="856707" y="782220"/>
                          <a:pt x="891892" y="767322"/>
                          <a:pt x="926859" y="782201"/>
                        </a:cubicBezTo>
                        <a:cubicBezTo>
                          <a:pt x="886711" y="802489"/>
                          <a:pt x="871871" y="807737"/>
                          <a:pt x="826132" y="800146"/>
                        </a:cubicBezTo>
                        <a:close/>
                        <a:moveTo>
                          <a:pt x="857431" y="816700"/>
                        </a:moveTo>
                        <a:cubicBezTo>
                          <a:pt x="868804" y="817091"/>
                          <a:pt x="880205" y="815938"/>
                          <a:pt x="890864" y="813271"/>
                        </a:cubicBezTo>
                        <a:cubicBezTo>
                          <a:pt x="903437" y="809880"/>
                          <a:pt x="914848" y="803346"/>
                          <a:pt x="926687" y="798098"/>
                        </a:cubicBezTo>
                        <a:cubicBezTo>
                          <a:pt x="933298" y="795059"/>
                          <a:pt x="940365" y="793678"/>
                          <a:pt x="946966" y="790725"/>
                        </a:cubicBezTo>
                        <a:cubicBezTo>
                          <a:pt x="962568" y="797802"/>
                          <a:pt x="979380" y="807156"/>
                          <a:pt x="997287" y="810528"/>
                        </a:cubicBezTo>
                        <a:cubicBezTo>
                          <a:pt x="950776" y="816386"/>
                          <a:pt x="904132" y="820824"/>
                          <a:pt x="857441" y="824749"/>
                        </a:cubicBezTo>
                        <a:cubicBezTo>
                          <a:pt x="857431" y="822072"/>
                          <a:pt x="857431" y="819386"/>
                          <a:pt x="857431" y="816700"/>
                        </a:cubicBezTo>
                        <a:close/>
                        <a:moveTo>
                          <a:pt x="866061" y="865287"/>
                        </a:moveTo>
                        <a:cubicBezTo>
                          <a:pt x="781564" y="872478"/>
                          <a:pt x="696849" y="877184"/>
                          <a:pt x="612829" y="889242"/>
                        </a:cubicBezTo>
                        <a:cubicBezTo>
                          <a:pt x="603552" y="890443"/>
                          <a:pt x="594208" y="891433"/>
                          <a:pt x="584835" y="891500"/>
                        </a:cubicBezTo>
                        <a:cubicBezTo>
                          <a:pt x="579977" y="891528"/>
                          <a:pt x="574615" y="890281"/>
                          <a:pt x="569909" y="891100"/>
                        </a:cubicBezTo>
                        <a:cubicBezTo>
                          <a:pt x="564937" y="887128"/>
                          <a:pt x="560356" y="882289"/>
                          <a:pt x="558632" y="876241"/>
                        </a:cubicBezTo>
                        <a:cubicBezTo>
                          <a:pt x="596179" y="869792"/>
                          <a:pt x="633822" y="863934"/>
                          <a:pt x="671570" y="858772"/>
                        </a:cubicBezTo>
                        <a:cubicBezTo>
                          <a:pt x="673579" y="860020"/>
                          <a:pt x="676199" y="859420"/>
                          <a:pt x="678171" y="857896"/>
                        </a:cubicBezTo>
                        <a:cubicBezTo>
                          <a:pt x="795061" y="840770"/>
                          <a:pt x="913809" y="839408"/>
                          <a:pt x="1030138" y="818224"/>
                        </a:cubicBezTo>
                        <a:cubicBezTo>
                          <a:pt x="1032634" y="820177"/>
                          <a:pt x="1036149" y="821053"/>
                          <a:pt x="1039339" y="820072"/>
                        </a:cubicBezTo>
                        <a:cubicBezTo>
                          <a:pt x="1039092" y="829368"/>
                          <a:pt x="1038844" y="838665"/>
                          <a:pt x="1038597" y="847961"/>
                        </a:cubicBezTo>
                        <a:cubicBezTo>
                          <a:pt x="1038054" y="848409"/>
                          <a:pt x="1037596" y="848895"/>
                          <a:pt x="1037206" y="849409"/>
                        </a:cubicBezTo>
                        <a:cubicBezTo>
                          <a:pt x="981037" y="858724"/>
                          <a:pt x="922839" y="860001"/>
                          <a:pt x="866061" y="865287"/>
                        </a:cubicBezTo>
                        <a:close/>
                        <a:moveTo>
                          <a:pt x="1474137" y="792554"/>
                        </a:moveTo>
                        <a:cubicBezTo>
                          <a:pt x="1471346" y="826130"/>
                          <a:pt x="1460411" y="859896"/>
                          <a:pt x="1429874" y="877660"/>
                        </a:cubicBezTo>
                        <a:cubicBezTo>
                          <a:pt x="1379658" y="904921"/>
                          <a:pt x="1319498" y="904987"/>
                          <a:pt x="1263749" y="905540"/>
                        </a:cubicBezTo>
                        <a:cubicBezTo>
                          <a:pt x="1254224" y="906635"/>
                          <a:pt x="1231125" y="896129"/>
                          <a:pt x="1227963" y="908054"/>
                        </a:cubicBezTo>
                        <a:cubicBezTo>
                          <a:pt x="1171604" y="928209"/>
                          <a:pt x="1113482" y="950441"/>
                          <a:pt x="1052808" y="950231"/>
                        </a:cubicBezTo>
                        <a:cubicBezTo>
                          <a:pt x="1033148" y="949498"/>
                          <a:pt x="1013965" y="945735"/>
                          <a:pt x="994715" y="950745"/>
                        </a:cubicBezTo>
                        <a:cubicBezTo>
                          <a:pt x="994458" y="933067"/>
                          <a:pt x="993534" y="915417"/>
                          <a:pt x="993200" y="897739"/>
                        </a:cubicBezTo>
                        <a:cubicBezTo>
                          <a:pt x="992981" y="888852"/>
                          <a:pt x="993334" y="878774"/>
                          <a:pt x="990076" y="870412"/>
                        </a:cubicBezTo>
                        <a:cubicBezTo>
                          <a:pt x="1006773" y="868183"/>
                          <a:pt x="1024023" y="867840"/>
                          <a:pt x="1040349" y="863401"/>
                        </a:cubicBezTo>
                        <a:cubicBezTo>
                          <a:pt x="1042721" y="864744"/>
                          <a:pt x="1045712" y="864896"/>
                          <a:pt x="1048769" y="862896"/>
                        </a:cubicBezTo>
                        <a:cubicBezTo>
                          <a:pt x="1056446" y="857905"/>
                          <a:pt x="1063704" y="858458"/>
                          <a:pt x="1072487" y="857772"/>
                        </a:cubicBezTo>
                        <a:cubicBezTo>
                          <a:pt x="1128008" y="851838"/>
                          <a:pt x="1183262" y="843580"/>
                          <a:pt x="1238250" y="833778"/>
                        </a:cubicBezTo>
                        <a:cubicBezTo>
                          <a:pt x="1236078" y="838398"/>
                          <a:pt x="1235135" y="843484"/>
                          <a:pt x="1236097" y="848971"/>
                        </a:cubicBezTo>
                        <a:cubicBezTo>
                          <a:pt x="1236717" y="852505"/>
                          <a:pt x="1242012" y="853819"/>
                          <a:pt x="1244298" y="851133"/>
                        </a:cubicBezTo>
                        <a:cubicBezTo>
                          <a:pt x="1249309" y="845256"/>
                          <a:pt x="1252699" y="838265"/>
                          <a:pt x="1258453" y="832969"/>
                        </a:cubicBezTo>
                        <a:cubicBezTo>
                          <a:pt x="1275378" y="818348"/>
                          <a:pt x="1299277" y="816662"/>
                          <a:pt x="1318031" y="805203"/>
                        </a:cubicBezTo>
                        <a:cubicBezTo>
                          <a:pt x="1349235" y="786306"/>
                          <a:pt x="1345149" y="755331"/>
                          <a:pt x="1358427" y="727070"/>
                        </a:cubicBezTo>
                        <a:cubicBezTo>
                          <a:pt x="1364837" y="747425"/>
                          <a:pt x="1364113" y="769227"/>
                          <a:pt x="1362618" y="790268"/>
                        </a:cubicBezTo>
                        <a:cubicBezTo>
                          <a:pt x="1360341" y="810442"/>
                          <a:pt x="1357722" y="843294"/>
                          <a:pt x="1332528" y="846304"/>
                        </a:cubicBezTo>
                        <a:cubicBezTo>
                          <a:pt x="1329757" y="846723"/>
                          <a:pt x="1329928" y="850476"/>
                          <a:pt x="1331814" y="851762"/>
                        </a:cubicBezTo>
                        <a:cubicBezTo>
                          <a:pt x="1352083" y="865563"/>
                          <a:pt x="1367762" y="832378"/>
                          <a:pt x="1372143" y="818110"/>
                        </a:cubicBezTo>
                        <a:cubicBezTo>
                          <a:pt x="1380277" y="791592"/>
                          <a:pt x="1381354" y="762474"/>
                          <a:pt x="1376734" y="735214"/>
                        </a:cubicBezTo>
                        <a:cubicBezTo>
                          <a:pt x="1378410" y="717278"/>
                          <a:pt x="1379087" y="698923"/>
                          <a:pt x="1384411" y="681636"/>
                        </a:cubicBezTo>
                        <a:cubicBezTo>
                          <a:pt x="1390888" y="689275"/>
                          <a:pt x="1391831" y="700238"/>
                          <a:pt x="1393879" y="709744"/>
                        </a:cubicBezTo>
                        <a:cubicBezTo>
                          <a:pt x="1396765" y="726565"/>
                          <a:pt x="1399661" y="743510"/>
                          <a:pt x="1401880" y="760417"/>
                        </a:cubicBezTo>
                        <a:cubicBezTo>
                          <a:pt x="1404642" y="781115"/>
                          <a:pt x="1405471" y="802174"/>
                          <a:pt x="1402804" y="822929"/>
                        </a:cubicBezTo>
                        <a:cubicBezTo>
                          <a:pt x="1401880" y="830083"/>
                          <a:pt x="1399061" y="837426"/>
                          <a:pt x="1400899" y="844561"/>
                        </a:cubicBezTo>
                        <a:cubicBezTo>
                          <a:pt x="1401899" y="848437"/>
                          <a:pt x="1407147" y="849885"/>
                          <a:pt x="1409929" y="846942"/>
                        </a:cubicBezTo>
                        <a:cubicBezTo>
                          <a:pt x="1430484" y="815843"/>
                          <a:pt x="1411777" y="726527"/>
                          <a:pt x="1403671" y="689722"/>
                        </a:cubicBezTo>
                        <a:cubicBezTo>
                          <a:pt x="1408052" y="684693"/>
                          <a:pt x="1411005" y="649393"/>
                          <a:pt x="1421559" y="654223"/>
                        </a:cubicBezTo>
                        <a:cubicBezTo>
                          <a:pt x="1429455" y="659480"/>
                          <a:pt x="1434332" y="686341"/>
                          <a:pt x="1436684" y="696047"/>
                        </a:cubicBezTo>
                        <a:cubicBezTo>
                          <a:pt x="1443428" y="725565"/>
                          <a:pt x="1444762" y="755978"/>
                          <a:pt x="1439799" y="785925"/>
                        </a:cubicBezTo>
                        <a:cubicBezTo>
                          <a:pt x="1437742" y="799974"/>
                          <a:pt x="1434217" y="813700"/>
                          <a:pt x="1435370" y="827968"/>
                        </a:cubicBezTo>
                        <a:cubicBezTo>
                          <a:pt x="1435779" y="833045"/>
                          <a:pt x="1443133" y="836207"/>
                          <a:pt x="1445838" y="830807"/>
                        </a:cubicBezTo>
                        <a:cubicBezTo>
                          <a:pt x="1451858" y="818757"/>
                          <a:pt x="1453858" y="806108"/>
                          <a:pt x="1455820" y="792888"/>
                        </a:cubicBezTo>
                        <a:cubicBezTo>
                          <a:pt x="1463135" y="751082"/>
                          <a:pt x="1459735" y="707972"/>
                          <a:pt x="1445666" y="667881"/>
                        </a:cubicBezTo>
                        <a:cubicBezTo>
                          <a:pt x="1479918" y="665967"/>
                          <a:pt x="1476299" y="769027"/>
                          <a:pt x="1474137" y="792554"/>
                        </a:cubicBezTo>
                        <a:close/>
                        <a:moveTo>
                          <a:pt x="1666580" y="263717"/>
                        </a:moveTo>
                        <a:cubicBezTo>
                          <a:pt x="1645796" y="397752"/>
                          <a:pt x="1598238" y="526492"/>
                          <a:pt x="1549679" y="652603"/>
                        </a:cubicBezTo>
                        <a:cubicBezTo>
                          <a:pt x="1543002" y="669320"/>
                          <a:pt x="1536954" y="686712"/>
                          <a:pt x="1528429" y="702591"/>
                        </a:cubicBezTo>
                        <a:cubicBezTo>
                          <a:pt x="1520428" y="717497"/>
                          <a:pt x="1510332" y="731004"/>
                          <a:pt x="1499340" y="743805"/>
                        </a:cubicBezTo>
                        <a:cubicBezTo>
                          <a:pt x="1498254" y="745072"/>
                          <a:pt x="1497625" y="746539"/>
                          <a:pt x="1497359" y="748053"/>
                        </a:cubicBezTo>
                        <a:cubicBezTo>
                          <a:pt x="1496006" y="749158"/>
                          <a:pt x="1494568" y="750158"/>
                          <a:pt x="1493063" y="751101"/>
                        </a:cubicBezTo>
                        <a:cubicBezTo>
                          <a:pt x="1492234" y="723622"/>
                          <a:pt x="1484567" y="638868"/>
                          <a:pt x="1440913" y="657118"/>
                        </a:cubicBezTo>
                        <a:cubicBezTo>
                          <a:pt x="1422997" y="625667"/>
                          <a:pt x="1398594" y="646021"/>
                          <a:pt x="1397584" y="675901"/>
                        </a:cubicBezTo>
                        <a:cubicBezTo>
                          <a:pt x="1394812" y="671939"/>
                          <a:pt x="1391193" y="669015"/>
                          <a:pt x="1386373" y="668224"/>
                        </a:cubicBezTo>
                        <a:cubicBezTo>
                          <a:pt x="1367514" y="665529"/>
                          <a:pt x="1369647" y="697409"/>
                          <a:pt x="1367152" y="709639"/>
                        </a:cubicBezTo>
                        <a:cubicBezTo>
                          <a:pt x="1348911" y="688751"/>
                          <a:pt x="1335872" y="743586"/>
                          <a:pt x="1333138" y="755378"/>
                        </a:cubicBezTo>
                        <a:cubicBezTo>
                          <a:pt x="1328595" y="772723"/>
                          <a:pt x="1321232" y="786592"/>
                          <a:pt x="1304573" y="794650"/>
                        </a:cubicBezTo>
                        <a:cubicBezTo>
                          <a:pt x="1289933" y="801736"/>
                          <a:pt x="1273683" y="805051"/>
                          <a:pt x="1259453" y="813119"/>
                        </a:cubicBezTo>
                        <a:cubicBezTo>
                          <a:pt x="1220886" y="815986"/>
                          <a:pt x="1181995" y="826539"/>
                          <a:pt x="1143181" y="830940"/>
                        </a:cubicBezTo>
                        <a:cubicBezTo>
                          <a:pt x="1125084" y="833588"/>
                          <a:pt x="1106919" y="835474"/>
                          <a:pt x="1088784" y="837826"/>
                        </a:cubicBezTo>
                        <a:cubicBezTo>
                          <a:pt x="1076754" y="839389"/>
                          <a:pt x="1063924" y="838665"/>
                          <a:pt x="1052246" y="841751"/>
                        </a:cubicBezTo>
                        <a:cubicBezTo>
                          <a:pt x="1051960" y="830911"/>
                          <a:pt x="1051665" y="820062"/>
                          <a:pt x="1051379" y="809223"/>
                        </a:cubicBezTo>
                        <a:cubicBezTo>
                          <a:pt x="1051351" y="808032"/>
                          <a:pt x="1050931" y="806937"/>
                          <a:pt x="1050274" y="806022"/>
                        </a:cubicBezTo>
                        <a:cubicBezTo>
                          <a:pt x="1055970" y="794469"/>
                          <a:pt x="1059132" y="781905"/>
                          <a:pt x="1062552" y="769342"/>
                        </a:cubicBezTo>
                        <a:cubicBezTo>
                          <a:pt x="1096537" y="644393"/>
                          <a:pt x="1124931" y="517977"/>
                          <a:pt x="1159869" y="393285"/>
                        </a:cubicBezTo>
                        <a:cubicBezTo>
                          <a:pt x="1169822" y="357766"/>
                          <a:pt x="1179386" y="321733"/>
                          <a:pt x="1191721" y="286958"/>
                        </a:cubicBezTo>
                        <a:cubicBezTo>
                          <a:pt x="1197026" y="272003"/>
                          <a:pt x="1204684" y="256230"/>
                          <a:pt x="1218400" y="247324"/>
                        </a:cubicBezTo>
                        <a:cubicBezTo>
                          <a:pt x="1229297" y="241114"/>
                          <a:pt x="1243136" y="236532"/>
                          <a:pt x="1255081" y="233532"/>
                        </a:cubicBezTo>
                        <a:cubicBezTo>
                          <a:pt x="1274483" y="232303"/>
                          <a:pt x="1294076" y="232741"/>
                          <a:pt x="1313545" y="232017"/>
                        </a:cubicBezTo>
                        <a:cubicBezTo>
                          <a:pt x="1419597" y="229912"/>
                          <a:pt x="1525657" y="228007"/>
                          <a:pt x="1631728" y="227274"/>
                        </a:cubicBezTo>
                        <a:cubicBezTo>
                          <a:pt x="1639681" y="227112"/>
                          <a:pt x="1648139" y="226645"/>
                          <a:pt x="1656017" y="227474"/>
                        </a:cubicBezTo>
                        <a:cubicBezTo>
                          <a:pt x="1658779" y="228417"/>
                          <a:pt x="1662379" y="230979"/>
                          <a:pt x="1664722" y="232598"/>
                        </a:cubicBezTo>
                        <a:cubicBezTo>
                          <a:pt x="1668647" y="242409"/>
                          <a:pt x="1667827" y="253515"/>
                          <a:pt x="1666580" y="263717"/>
                        </a:cubicBezTo>
                        <a:close/>
                      </a:path>
                    </a:pathLst>
                  </a:custGeom>
                  <a:solidFill>
                    <a:srgbClr val="000000"/>
                  </a:solidFill>
                  <a:ln w="9525" cap="flat">
                    <a:noFill/>
                    <a:prstDash val="solid"/>
                    <a:miter/>
                  </a:ln>
                </p:spPr>
                <p:txBody>
                  <a:bodyPr rtlCol="0" anchor="ctr"/>
                  <a:lstStyle/>
                  <a:p>
                    <a:endParaRPr lang="fr-FR"/>
                  </a:p>
                </p:txBody>
              </p:sp>
              <p:sp>
                <p:nvSpPr>
                  <p:cNvPr id="66" name="Forme libre : forme 65">
                    <a:extLst>
                      <a:ext uri="{FF2B5EF4-FFF2-40B4-BE49-F238E27FC236}">
                        <a16:creationId xmlns:a16="http://schemas.microsoft.com/office/drawing/2014/main" id="{F7A15D2C-6E88-D058-7965-133B635642EE}"/>
                      </a:ext>
                    </a:extLst>
                  </p:cNvPr>
                  <p:cNvSpPr/>
                  <p:nvPr/>
                </p:nvSpPr>
                <p:spPr>
                  <a:xfrm>
                    <a:off x="12876904" y="2622698"/>
                    <a:ext cx="208147" cy="52624"/>
                  </a:xfrm>
                  <a:custGeom>
                    <a:avLst/>
                    <a:gdLst>
                      <a:gd name="connsiteX0" fmla="*/ 14163 w 208147"/>
                      <a:gd name="connsiteY0" fmla="*/ 23859 h 52624"/>
                      <a:gd name="connsiteX1" fmla="*/ 204025 w 208147"/>
                      <a:gd name="connsiteY1" fmla="*/ 31479 h 52624"/>
                      <a:gd name="connsiteX2" fmla="*/ 197177 w 208147"/>
                      <a:gd name="connsiteY2" fmla="*/ 15238 h 52624"/>
                      <a:gd name="connsiteX3" fmla="*/ 91611 w 208147"/>
                      <a:gd name="connsiteY3" fmla="*/ 32060 h 52624"/>
                      <a:gd name="connsiteX4" fmla="*/ 18907 w 208147"/>
                      <a:gd name="connsiteY4" fmla="*/ 6752 h 52624"/>
                      <a:gd name="connsiteX5" fmla="*/ 371 w 208147"/>
                      <a:gd name="connsiteY5" fmla="*/ 4208 h 52624"/>
                      <a:gd name="connsiteX6" fmla="*/ 14163 w 208147"/>
                      <a:gd name="connsiteY6" fmla="*/ 23859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147" h="52624">
                        <a:moveTo>
                          <a:pt x="14163" y="23859"/>
                        </a:moveTo>
                        <a:cubicBezTo>
                          <a:pt x="64122" y="59692"/>
                          <a:pt x="150971" y="61835"/>
                          <a:pt x="204025" y="31479"/>
                        </a:cubicBezTo>
                        <a:cubicBezTo>
                          <a:pt x="212388" y="26459"/>
                          <a:pt x="206978" y="11848"/>
                          <a:pt x="197177" y="15238"/>
                        </a:cubicBezTo>
                        <a:cubicBezTo>
                          <a:pt x="162753" y="27135"/>
                          <a:pt x="128349" y="35060"/>
                          <a:pt x="91611" y="32060"/>
                        </a:cubicBezTo>
                        <a:cubicBezTo>
                          <a:pt x="65674" y="30250"/>
                          <a:pt x="40366" y="21420"/>
                          <a:pt x="18907" y="6752"/>
                        </a:cubicBezTo>
                        <a:cubicBezTo>
                          <a:pt x="14601" y="3808"/>
                          <a:pt x="3371" y="-5269"/>
                          <a:pt x="371" y="4208"/>
                        </a:cubicBezTo>
                        <a:cubicBezTo>
                          <a:pt x="-2144" y="12152"/>
                          <a:pt x="8753" y="19639"/>
                          <a:pt x="14163" y="23859"/>
                        </a:cubicBezTo>
                        <a:close/>
                      </a:path>
                    </a:pathLst>
                  </a:custGeom>
                  <a:solidFill>
                    <a:srgbClr val="000000"/>
                  </a:solidFill>
                  <a:ln w="9525" cap="flat">
                    <a:noFill/>
                    <a:prstDash val="solid"/>
                    <a:miter/>
                  </a:ln>
                </p:spPr>
                <p:txBody>
                  <a:bodyPr rtlCol="0" anchor="ctr"/>
                  <a:lstStyle/>
                  <a:p>
                    <a:endParaRPr lang="fr-FR"/>
                  </a:p>
                </p:txBody>
              </p:sp>
            </p:grpSp>
          </p:grpSp>
          <p:grpSp>
            <p:nvGrpSpPr>
              <p:cNvPr id="67" name="Graphique 38" descr="Femme tenant un ordinateur portable">
                <a:extLst>
                  <a:ext uri="{FF2B5EF4-FFF2-40B4-BE49-F238E27FC236}">
                    <a16:creationId xmlns:a16="http://schemas.microsoft.com/office/drawing/2014/main" id="{59E53A21-7A14-0A85-F92F-21F3D46A027B}"/>
                  </a:ext>
                </a:extLst>
              </p:cNvPr>
              <p:cNvGrpSpPr/>
              <p:nvPr/>
            </p:nvGrpSpPr>
            <p:grpSpPr>
              <a:xfrm>
                <a:off x="12617684" y="1749489"/>
                <a:ext cx="677532" cy="716810"/>
                <a:chOff x="12617684" y="1749489"/>
                <a:chExt cx="677532" cy="716810"/>
              </a:xfrm>
            </p:grpSpPr>
            <p:sp>
              <p:nvSpPr>
                <p:cNvPr id="68" name="Forme libre : forme 67">
                  <a:extLst>
                    <a:ext uri="{FF2B5EF4-FFF2-40B4-BE49-F238E27FC236}">
                      <a16:creationId xmlns:a16="http://schemas.microsoft.com/office/drawing/2014/main" id="{B7FEE1F8-4B22-D053-085F-B7FC6F903214}"/>
                    </a:ext>
                  </a:extLst>
                </p:cNvPr>
                <p:cNvSpPr/>
                <p:nvPr/>
              </p:nvSpPr>
              <p:spPr>
                <a:xfrm>
                  <a:off x="12779287" y="1820927"/>
                  <a:ext cx="445797" cy="579848"/>
                </a:xfrm>
                <a:custGeom>
                  <a:avLst/>
                  <a:gdLst>
                    <a:gd name="connsiteX0" fmla="*/ 446546 w 445797"/>
                    <a:gd name="connsiteY0" fmla="*/ 282731 h 579848"/>
                    <a:gd name="connsiteX1" fmla="*/ 309005 w 445797"/>
                    <a:gd name="connsiteY1" fmla="*/ 3124 h 579848"/>
                    <a:gd name="connsiteX2" fmla="*/ 288716 w 445797"/>
                    <a:gd name="connsiteY2" fmla="*/ 5896 h 579848"/>
                    <a:gd name="connsiteX3" fmla="*/ 278145 w 445797"/>
                    <a:gd name="connsiteY3" fmla="*/ 13849 h 579848"/>
                    <a:gd name="connsiteX4" fmla="*/ 99169 w 445797"/>
                    <a:gd name="connsiteY4" fmla="*/ 319202 h 579848"/>
                    <a:gd name="connsiteX5" fmla="*/ 3633 w 445797"/>
                    <a:gd name="connsiteY5" fmla="*/ 526980 h 579848"/>
                    <a:gd name="connsiteX6" fmla="*/ 36115 w 445797"/>
                    <a:gd name="connsiteY6" fmla="*/ 532705 h 579848"/>
                    <a:gd name="connsiteX7" fmla="*/ 79261 w 445797"/>
                    <a:gd name="connsiteY7" fmla="*/ 541220 h 579848"/>
                    <a:gd name="connsiteX8" fmla="*/ 183276 w 445797"/>
                    <a:gd name="connsiteY8" fmla="*/ 570738 h 579848"/>
                    <a:gd name="connsiteX9" fmla="*/ 431498 w 445797"/>
                    <a:gd name="connsiteY9" fmla="*/ 428111 h 579848"/>
                    <a:gd name="connsiteX10" fmla="*/ 449118 w 445797"/>
                    <a:gd name="connsiteY10" fmla="*/ 309401 h 579848"/>
                    <a:gd name="connsiteX11" fmla="*/ 446546 w 445797"/>
                    <a:gd name="connsiteY11" fmla="*/ 282731 h 57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48">
                      <a:moveTo>
                        <a:pt x="446546" y="282731"/>
                      </a:moveTo>
                      <a:cubicBezTo>
                        <a:pt x="444165" y="170460"/>
                        <a:pt x="404923" y="72504"/>
                        <a:pt x="309005" y="3124"/>
                      </a:cubicBezTo>
                      <a:cubicBezTo>
                        <a:pt x="302910" y="-1305"/>
                        <a:pt x="293764" y="838"/>
                        <a:pt x="288716" y="5896"/>
                      </a:cubicBezTo>
                      <a:cubicBezTo>
                        <a:pt x="284144" y="6801"/>
                        <a:pt x="280335" y="9734"/>
                        <a:pt x="278145" y="13849"/>
                      </a:cubicBezTo>
                      <a:cubicBezTo>
                        <a:pt x="221471" y="117338"/>
                        <a:pt x="161845" y="219122"/>
                        <a:pt x="99169" y="319202"/>
                      </a:cubicBezTo>
                      <a:cubicBezTo>
                        <a:pt x="58879" y="383858"/>
                        <a:pt x="10017" y="448599"/>
                        <a:pt x="3633" y="526980"/>
                      </a:cubicBezTo>
                      <a:cubicBezTo>
                        <a:pt x="2492" y="528466"/>
                        <a:pt x="31922" y="545306"/>
                        <a:pt x="36115" y="532705"/>
                      </a:cubicBezTo>
                      <a:cubicBezTo>
                        <a:pt x="50782" y="533133"/>
                        <a:pt x="65260" y="536877"/>
                        <a:pt x="79261" y="541220"/>
                      </a:cubicBezTo>
                      <a:cubicBezTo>
                        <a:pt x="113552" y="551945"/>
                        <a:pt x="148318" y="562547"/>
                        <a:pt x="183276" y="570738"/>
                      </a:cubicBezTo>
                      <a:cubicBezTo>
                        <a:pt x="298527" y="601313"/>
                        <a:pt x="422257" y="562413"/>
                        <a:pt x="431498" y="428111"/>
                      </a:cubicBezTo>
                      <a:cubicBezTo>
                        <a:pt x="443879" y="410689"/>
                        <a:pt x="450927" y="333385"/>
                        <a:pt x="449118" y="309401"/>
                      </a:cubicBezTo>
                      <a:lnTo>
                        <a:pt x="446546" y="282731"/>
                      </a:lnTo>
                      <a:close/>
                    </a:path>
                  </a:pathLst>
                </a:custGeom>
                <a:solidFill>
                  <a:srgbClr val="FFFFFF"/>
                </a:solidFill>
                <a:ln w="9525"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4EC59663-AAA5-6582-94EF-3F64CAFC49D6}"/>
                    </a:ext>
                  </a:extLst>
                </p:cNvPr>
                <p:cNvSpPr/>
                <p:nvPr/>
              </p:nvSpPr>
              <p:spPr>
                <a:xfrm>
                  <a:off x="12617684" y="1749489"/>
                  <a:ext cx="677532" cy="716810"/>
                </a:xfrm>
                <a:custGeom>
                  <a:avLst/>
                  <a:gdLst>
                    <a:gd name="connsiteX0" fmla="*/ 680731 w 677532"/>
                    <a:gd name="connsiteY0" fmla="*/ 656464 h 716810"/>
                    <a:gd name="connsiteX1" fmla="*/ 644631 w 677532"/>
                    <a:gd name="connsiteY1" fmla="*/ 424816 h 716810"/>
                    <a:gd name="connsiteX2" fmla="*/ 632248 w 677532"/>
                    <a:gd name="connsiteY2" fmla="*/ 311916 h 716810"/>
                    <a:gd name="connsiteX3" fmla="*/ 614625 w 677532"/>
                    <a:gd name="connsiteY3" fmla="*/ 207588 h 716810"/>
                    <a:gd name="connsiteX4" fmla="*/ 575384 w 677532"/>
                    <a:gd name="connsiteY4" fmla="*/ 117120 h 716810"/>
                    <a:gd name="connsiteX5" fmla="*/ 511853 w 677532"/>
                    <a:gd name="connsiteY5" fmla="*/ 51112 h 716810"/>
                    <a:gd name="connsiteX6" fmla="*/ 339354 w 677532"/>
                    <a:gd name="connsiteY6" fmla="*/ 1934 h 716810"/>
                    <a:gd name="connsiteX7" fmla="*/ 320304 w 677532"/>
                    <a:gd name="connsiteY7" fmla="*/ 2820 h 716810"/>
                    <a:gd name="connsiteX8" fmla="*/ 8837 w 677532"/>
                    <a:gd name="connsiteY8" fmla="*/ 543288 h 716810"/>
                    <a:gd name="connsiteX9" fmla="*/ 7883 w 677532"/>
                    <a:gd name="connsiteY9" fmla="*/ 563548 h 716810"/>
                    <a:gd name="connsiteX10" fmla="*/ 3979 w 677532"/>
                    <a:gd name="connsiteY10" fmla="*/ 608896 h 716810"/>
                    <a:gd name="connsiteX11" fmla="*/ 5216 w 677532"/>
                    <a:gd name="connsiteY11" fmla="*/ 661417 h 716810"/>
                    <a:gd name="connsiteX12" fmla="*/ 16171 w 677532"/>
                    <a:gd name="connsiteY12" fmla="*/ 714033 h 716810"/>
                    <a:gd name="connsiteX13" fmla="*/ 236102 w 677532"/>
                    <a:gd name="connsiteY13" fmla="*/ 698345 h 716810"/>
                    <a:gd name="connsiteX14" fmla="*/ 241532 w 677532"/>
                    <a:gd name="connsiteY14" fmla="*/ 624812 h 716810"/>
                    <a:gd name="connsiteX15" fmla="*/ 237055 w 677532"/>
                    <a:gd name="connsiteY15" fmla="*/ 589865 h 716810"/>
                    <a:gd name="connsiteX16" fmla="*/ 233816 w 677532"/>
                    <a:gd name="connsiteY16" fmla="*/ 576149 h 716810"/>
                    <a:gd name="connsiteX17" fmla="*/ 296682 w 677532"/>
                    <a:gd name="connsiteY17" fmla="*/ 467831 h 716810"/>
                    <a:gd name="connsiteX18" fmla="*/ 428700 w 677532"/>
                    <a:gd name="connsiteY18" fmla="*/ 242803 h 716810"/>
                    <a:gd name="connsiteX19" fmla="*/ 474799 w 677532"/>
                    <a:gd name="connsiteY19" fmla="*/ 118330 h 716810"/>
                    <a:gd name="connsiteX20" fmla="*/ 476229 w 677532"/>
                    <a:gd name="connsiteY20" fmla="*/ 118615 h 716810"/>
                    <a:gd name="connsiteX21" fmla="*/ 476704 w 677532"/>
                    <a:gd name="connsiteY21" fmla="*/ 120130 h 716810"/>
                    <a:gd name="connsiteX22" fmla="*/ 562238 w 677532"/>
                    <a:gd name="connsiteY22" fmla="*/ 236545 h 716810"/>
                    <a:gd name="connsiteX23" fmla="*/ 591290 w 677532"/>
                    <a:gd name="connsiteY23" fmla="*/ 404032 h 716810"/>
                    <a:gd name="connsiteX24" fmla="*/ 457654 w 677532"/>
                    <a:gd name="connsiteY24" fmla="*/ 634976 h 716810"/>
                    <a:gd name="connsiteX25" fmla="*/ 388883 w 677532"/>
                    <a:gd name="connsiteY25" fmla="*/ 638576 h 716810"/>
                    <a:gd name="connsiteX26" fmla="*/ 358023 w 677532"/>
                    <a:gd name="connsiteY26" fmla="*/ 627698 h 716810"/>
                    <a:gd name="connsiteX27" fmla="*/ 328496 w 677532"/>
                    <a:gd name="connsiteY27" fmla="*/ 607286 h 716810"/>
                    <a:gd name="connsiteX28" fmla="*/ 313732 w 677532"/>
                    <a:gd name="connsiteY28" fmla="*/ 622040 h 716810"/>
                    <a:gd name="connsiteX29" fmla="*/ 372119 w 677532"/>
                    <a:gd name="connsiteY29" fmla="*/ 660017 h 716810"/>
                    <a:gd name="connsiteX30" fmla="*/ 442892 w 677532"/>
                    <a:gd name="connsiteY30" fmla="*/ 662646 h 716810"/>
                    <a:gd name="connsiteX31" fmla="*/ 448224 w 677532"/>
                    <a:gd name="connsiteY31" fmla="*/ 661626 h 716810"/>
                    <a:gd name="connsiteX32" fmla="*/ 455272 w 677532"/>
                    <a:gd name="connsiteY32" fmla="*/ 678133 h 716810"/>
                    <a:gd name="connsiteX33" fmla="*/ 461846 w 677532"/>
                    <a:gd name="connsiteY33" fmla="*/ 683686 h 716810"/>
                    <a:gd name="connsiteX34" fmla="*/ 471941 w 677532"/>
                    <a:gd name="connsiteY34" fmla="*/ 696459 h 716810"/>
                    <a:gd name="connsiteX35" fmla="*/ 669585 w 677532"/>
                    <a:gd name="connsiteY35" fmla="*/ 676057 h 716810"/>
                    <a:gd name="connsiteX36" fmla="*/ 680731 w 677532"/>
                    <a:gd name="connsiteY36" fmla="*/ 656464 h 71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0">
                      <a:moveTo>
                        <a:pt x="680731" y="656464"/>
                      </a:moveTo>
                      <a:cubicBezTo>
                        <a:pt x="664443" y="579940"/>
                        <a:pt x="653965" y="502426"/>
                        <a:pt x="644631" y="424816"/>
                      </a:cubicBezTo>
                      <a:cubicBezTo>
                        <a:pt x="640059" y="387230"/>
                        <a:pt x="636438" y="349540"/>
                        <a:pt x="632248" y="311916"/>
                      </a:cubicBezTo>
                      <a:cubicBezTo>
                        <a:pt x="628343" y="276864"/>
                        <a:pt x="623771" y="241707"/>
                        <a:pt x="614625" y="207588"/>
                      </a:cubicBezTo>
                      <a:cubicBezTo>
                        <a:pt x="606149" y="175880"/>
                        <a:pt x="593766" y="144495"/>
                        <a:pt x="575384" y="117120"/>
                      </a:cubicBezTo>
                      <a:cubicBezTo>
                        <a:pt x="558143" y="91622"/>
                        <a:pt x="536712" y="69295"/>
                        <a:pt x="511853" y="51112"/>
                      </a:cubicBezTo>
                      <a:cubicBezTo>
                        <a:pt x="462893" y="14831"/>
                        <a:pt x="400220" y="-4467"/>
                        <a:pt x="339354" y="1934"/>
                      </a:cubicBezTo>
                      <a:cubicBezTo>
                        <a:pt x="330115" y="2915"/>
                        <a:pt x="321257" y="2735"/>
                        <a:pt x="320304" y="2820"/>
                      </a:cubicBezTo>
                      <a:cubicBezTo>
                        <a:pt x="72463" y="25337"/>
                        <a:pt x="14171" y="456372"/>
                        <a:pt x="8837" y="543288"/>
                      </a:cubicBezTo>
                      <a:cubicBezTo>
                        <a:pt x="8455" y="550051"/>
                        <a:pt x="8074" y="556804"/>
                        <a:pt x="7883" y="563548"/>
                      </a:cubicBezTo>
                      <a:cubicBezTo>
                        <a:pt x="5979" y="578626"/>
                        <a:pt x="4646" y="593742"/>
                        <a:pt x="3979" y="608896"/>
                      </a:cubicBezTo>
                      <a:cubicBezTo>
                        <a:pt x="3216" y="626412"/>
                        <a:pt x="3598" y="643958"/>
                        <a:pt x="5216" y="661417"/>
                      </a:cubicBezTo>
                      <a:cubicBezTo>
                        <a:pt x="6837" y="679286"/>
                        <a:pt x="8741" y="697602"/>
                        <a:pt x="16171" y="714033"/>
                      </a:cubicBezTo>
                      <a:cubicBezTo>
                        <a:pt x="20743" y="724149"/>
                        <a:pt x="233911" y="710290"/>
                        <a:pt x="236102" y="698345"/>
                      </a:cubicBezTo>
                      <a:cubicBezTo>
                        <a:pt x="240865" y="674133"/>
                        <a:pt x="242581" y="649444"/>
                        <a:pt x="241532" y="624812"/>
                      </a:cubicBezTo>
                      <a:cubicBezTo>
                        <a:pt x="240960" y="613068"/>
                        <a:pt x="239532" y="601381"/>
                        <a:pt x="237055" y="589865"/>
                      </a:cubicBezTo>
                      <a:cubicBezTo>
                        <a:pt x="236388" y="586722"/>
                        <a:pt x="235628" y="580816"/>
                        <a:pt x="233816" y="576149"/>
                      </a:cubicBezTo>
                      <a:cubicBezTo>
                        <a:pt x="253248" y="539201"/>
                        <a:pt x="274679" y="503311"/>
                        <a:pt x="296682" y="467831"/>
                      </a:cubicBezTo>
                      <a:cubicBezTo>
                        <a:pt x="342498" y="393964"/>
                        <a:pt x="391265" y="321470"/>
                        <a:pt x="428700" y="242803"/>
                      </a:cubicBezTo>
                      <a:cubicBezTo>
                        <a:pt x="447464" y="203388"/>
                        <a:pt x="465942" y="161526"/>
                        <a:pt x="474799" y="118330"/>
                      </a:cubicBezTo>
                      <a:lnTo>
                        <a:pt x="476229" y="118615"/>
                      </a:lnTo>
                      <a:cubicBezTo>
                        <a:pt x="476039" y="119168"/>
                        <a:pt x="476229" y="119787"/>
                        <a:pt x="476704" y="120130"/>
                      </a:cubicBezTo>
                      <a:cubicBezTo>
                        <a:pt x="517376" y="148258"/>
                        <a:pt x="544618" y="190901"/>
                        <a:pt x="562238" y="236545"/>
                      </a:cubicBezTo>
                      <a:cubicBezTo>
                        <a:pt x="582813" y="289932"/>
                        <a:pt x="592624" y="346844"/>
                        <a:pt x="591290" y="404032"/>
                      </a:cubicBezTo>
                      <a:cubicBezTo>
                        <a:pt x="589004" y="494529"/>
                        <a:pt x="554715" y="606372"/>
                        <a:pt x="457654" y="634976"/>
                      </a:cubicBezTo>
                      <a:cubicBezTo>
                        <a:pt x="435462" y="641500"/>
                        <a:pt x="411554" y="643348"/>
                        <a:pt x="388883" y="638576"/>
                      </a:cubicBezTo>
                      <a:cubicBezTo>
                        <a:pt x="378121" y="636414"/>
                        <a:pt x="367738" y="632756"/>
                        <a:pt x="358023" y="627698"/>
                      </a:cubicBezTo>
                      <a:cubicBezTo>
                        <a:pt x="347356" y="622003"/>
                        <a:pt x="338496" y="613925"/>
                        <a:pt x="328496" y="607286"/>
                      </a:cubicBezTo>
                      <a:cubicBezTo>
                        <a:pt x="319257" y="601209"/>
                        <a:pt x="308493" y="613058"/>
                        <a:pt x="313732" y="622040"/>
                      </a:cubicBezTo>
                      <a:cubicBezTo>
                        <a:pt x="325448" y="641900"/>
                        <a:pt x="350593" y="654044"/>
                        <a:pt x="372119" y="660017"/>
                      </a:cubicBezTo>
                      <a:cubicBezTo>
                        <a:pt x="395171" y="666408"/>
                        <a:pt x="419458" y="666703"/>
                        <a:pt x="442892" y="662646"/>
                      </a:cubicBezTo>
                      <a:cubicBezTo>
                        <a:pt x="444606" y="662341"/>
                        <a:pt x="446415" y="661998"/>
                        <a:pt x="448224" y="661626"/>
                      </a:cubicBezTo>
                      <a:cubicBezTo>
                        <a:pt x="448701" y="667741"/>
                        <a:pt x="451177" y="673533"/>
                        <a:pt x="455272" y="678133"/>
                      </a:cubicBezTo>
                      <a:cubicBezTo>
                        <a:pt x="457179" y="680314"/>
                        <a:pt x="459370" y="682191"/>
                        <a:pt x="461846" y="683686"/>
                      </a:cubicBezTo>
                      <a:cubicBezTo>
                        <a:pt x="462225" y="689430"/>
                        <a:pt x="465942" y="695202"/>
                        <a:pt x="471941" y="696459"/>
                      </a:cubicBezTo>
                      <a:cubicBezTo>
                        <a:pt x="504042" y="703146"/>
                        <a:pt x="637487" y="685610"/>
                        <a:pt x="669585" y="676057"/>
                      </a:cubicBezTo>
                      <a:cubicBezTo>
                        <a:pt x="678159" y="673504"/>
                        <a:pt x="682540" y="665065"/>
                        <a:pt x="680731" y="656464"/>
                      </a:cubicBezTo>
                    </a:path>
                  </a:pathLst>
                </a:custGeom>
                <a:solidFill>
                  <a:srgbClr val="000000"/>
                </a:solidFill>
                <a:ln w="9525" cap="flat">
                  <a:noFill/>
                  <a:prstDash val="solid"/>
                  <a:miter/>
                </a:ln>
              </p:spPr>
              <p:txBody>
                <a:bodyPr rtlCol="0" anchor="ctr"/>
                <a:lstStyle/>
                <a:p>
                  <a:endParaRPr lang="fr-FR"/>
                </a:p>
              </p:txBody>
            </p:sp>
          </p:grpSp>
          <p:grpSp>
            <p:nvGrpSpPr>
              <p:cNvPr id="70" name="Graphique 38" descr="Femme tenant un ordinateur portable">
                <a:extLst>
                  <a:ext uri="{FF2B5EF4-FFF2-40B4-BE49-F238E27FC236}">
                    <a16:creationId xmlns:a16="http://schemas.microsoft.com/office/drawing/2014/main" id="{F3422DCC-79C3-0C70-7BAA-66C5E9F7F518}"/>
                  </a:ext>
                </a:extLst>
              </p:cNvPr>
              <p:cNvGrpSpPr/>
              <p:nvPr/>
            </p:nvGrpSpPr>
            <p:grpSpPr>
              <a:xfrm>
                <a:off x="12952769" y="2083299"/>
                <a:ext cx="144260" cy="237586"/>
                <a:chOff x="12952769" y="2083299"/>
                <a:chExt cx="144260" cy="237586"/>
              </a:xfrm>
            </p:grpSpPr>
            <p:sp>
              <p:nvSpPr>
                <p:cNvPr id="71" name="Forme libre : forme 70">
                  <a:extLst>
                    <a:ext uri="{FF2B5EF4-FFF2-40B4-BE49-F238E27FC236}">
                      <a16:creationId xmlns:a16="http://schemas.microsoft.com/office/drawing/2014/main" id="{B8EBE6E7-EA48-0C08-B310-DD94A5C6FA44}"/>
                    </a:ext>
                  </a:extLst>
                </p:cNvPr>
                <p:cNvSpPr/>
                <p:nvPr/>
              </p:nvSpPr>
              <p:spPr>
                <a:xfrm>
                  <a:off x="13076195" y="2281581"/>
                  <a:ext cx="20834" cy="39304"/>
                </a:xfrm>
                <a:custGeom>
                  <a:avLst/>
                  <a:gdLst>
                    <a:gd name="connsiteX0" fmla="*/ 16011 w 20834"/>
                    <a:gd name="connsiteY0" fmla="*/ 7 h 39304"/>
                    <a:gd name="connsiteX1" fmla="*/ 17916 w 20834"/>
                    <a:gd name="connsiteY1" fmla="*/ 34297 h 39304"/>
                    <a:gd name="connsiteX2" fmla="*/ 771 w 20834"/>
                    <a:gd name="connsiteY2" fmla="*/ 34297 h 39304"/>
                    <a:gd name="connsiteX3" fmla="*/ 16011 w 20834"/>
                    <a:gd name="connsiteY3" fmla="*/ 7 h 39304"/>
                  </a:gdLst>
                  <a:ahLst/>
                  <a:cxnLst>
                    <a:cxn ang="0">
                      <a:pos x="connsiteX0" y="connsiteY0"/>
                    </a:cxn>
                    <a:cxn ang="0">
                      <a:pos x="connsiteX1" y="connsiteY1"/>
                    </a:cxn>
                    <a:cxn ang="0">
                      <a:pos x="connsiteX2" y="connsiteY2"/>
                    </a:cxn>
                    <a:cxn ang="0">
                      <a:pos x="connsiteX3" y="connsiteY3"/>
                    </a:cxn>
                  </a:cxnLst>
                  <a:rect l="l" t="t" r="r" b="b"/>
                  <a:pathLst>
                    <a:path w="20834" h="39304">
                      <a:moveTo>
                        <a:pt x="16011" y="7"/>
                      </a:moveTo>
                      <a:cubicBezTo>
                        <a:pt x="21307" y="540"/>
                        <a:pt x="22679" y="30486"/>
                        <a:pt x="17916" y="34297"/>
                      </a:cubicBezTo>
                      <a:cubicBezTo>
                        <a:pt x="13154" y="38107"/>
                        <a:pt x="5057" y="43345"/>
                        <a:pt x="771" y="34297"/>
                      </a:cubicBezTo>
                      <a:cubicBezTo>
                        <a:pt x="-3515" y="25248"/>
                        <a:pt x="11249" y="-470"/>
                        <a:pt x="16011" y="7"/>
                      </a:cubicBezTo>
                      <a:close/>
                    </a:path>
                  </a:pathLst>
                </a:custGeom>
                <a:solidFill>
                  <a:srgbClr val="FFFFFF"/>
                </a:solidFill>
                <a:ln w="9525"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383D003E-9D3A-DD0F-06B0-5BBADA0C921C}"/>
                    </a:ext>
                  </a:extLst>
                </p:cNvPr>
                <p:cNvSpPr/>
                <p:nvPr/>
              </p:nvSpPr>
              <p:spPr>
                <a:xfrm>
                  <a:off x="12952769" y="2083299"/>
                  <a:ext cx="78662" cy="87607"/>
                </a:xfrm>
                <a:custGeom>
                  <a:avLst/>
                  <a:gdLst>
                    <a:gd name="connsiteX0" fmla="*/ 29643 w 78662"/>
                    <a:gd name="connsiteY0" fmla="*/ 635 h 87607"/>
                    <a:gd name="connsiteX1" fmla="*/ 77391 w 78662"/>
                    <a:gd name="connsiteY1" fmla="*/ 30877 h 87607"/>
                    <a:gd name="connsiteX2" fmla="*/ 38339 w 78662"/>
                    <a:gd name="connsiteY2" fmla="*/ 87313 h 87607"/>
                    <a:gd name="connsiteX3" fmla="*/ 1 w 78662"/>
                    <a:gd name="connsiteY3" fmla="*/ 51232 h 87607"/>
                    <a:gd name="connsiteX4" fmla="*/ 29643 w 78662"/>
                    <a:gd name="connsiteY4" fmla="*/ 635 h 8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2" h="87607">
                      <a:moveTo>
                        <a:pt x="29643" y="635"/>
                      </a:moveTo>
                      <a:cubicBezTo>
                        <a:pt x="41520" y="-2870"/>
                        <a:pt x="72857" y="8255"/>
                        <a:pt x="77391" y="30877"/>
                      </a:cubicBezTo>
                      <a:cubicBezTo>
                        <a:pt x="82792" y="57871"/>
                        <a:pt x="71200" y="83503"/>
                        <a:pt x="38339" y="87313"/>
                      </a:cubicBezTo>
                      <a:cubicBezTo>
                        <a:pt x="12212" y="90342"/>
                        <a:pt x="-114" y="69453"/>
                        <a:pt x="1" y="51232"/>
                      </a:cubicBezTo>
                      <a:cubicBezTo>
                        <a:pt x="144" y="28610"/>
                        <a:pt x="8688" y="6827"/>
                        <a:pt x="29643" y="635"/>
                      </a:cubicBezTo>
                      <a:close/>
                    </a:path>
                  </a:pathLst>
                </a:custGeom>
                <a:solidFill>
                  <a:srgbClr val="FFFFFF"/>
                </a:solidFill>
                <a:ln w="9525" cap="flat">
                  <a:noFill/>
                  <a:prstDash val="solid"/>
                  <a:miter/>
                </a:ln>
              </p:spPr>
              <p:txBody>
                <a:bodyPr rtlCol="0" anchor="ctr"/>
                <a:lstStyle/>
                <a:p>
                  <a:endParaRPr lang="fr-FR"/>
                </a:p>
              </p:txBody>
            </p:sp>
          </p:grpSp>
        </p:grpSp>
        <p:pic>
          <p:nvPicPr>
            <p:cNvPr id="41" name="Graphique 40" descr="Un visage souriant">
              <a:extLst>
                <a:ext uri="{FF2B5EF4-FFF2-40B4-BE49-F238E27FC236}">
                  <a16:creationId xmlns:a16="http://schemas.microsoft.com/office/drawing/2014/main" id="{CA054167-5628-008B-2103-F078EEABE5E3}"/>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2889714" y="1964938"/>
              <a:ext cx="331917" cy="342289"/>
            </a:xfrm>
            <a:prstGeom prst="rect">
              <a:avLst/>
            </a:prstGeom>
          </p:spPr>
        </p:pic>
      </p:grpSp>
      <p:sp>
        <p:nvSpPr>
          <p:cNvPr id="119" name="ZoneTexte 118">
            <a:extLst>
              <a:ext uri="{FF2B5EF4-FFF2-40B4-BE49-F238E27FC236}">
                <a16:creationId xmlns:a16="http://schemas.microsoft.com/office/drawing/2014/main" id="{7A833913-6470-1EB2-D6E7-DE0C4DA68B91}"/>
              </a:ext>
            </a:extLst>
          </p:cNvPr>
          <p:cNvSpPr txBox="1"/>
          <p:nvPr/>
        </p:nvSpPr>
        <p:spPr>
          <a:xfrm>
            <a:off x="2868358" y="926593"/>
            <a:ext cx="8988680" cy="415498"/>
          </a:xfrm>
          <a:prstGeom prst="rect">
            <a:avLst/>
          </a:prstGeom>
          <a:noFill/>
        </p:spPr>
        <p:txBody>
          <a:bodyPr wrap="square" lIns="91440" tIns="45720" rIns="91440" bIns="45720" rtlCol="0" anchor="t">
            <a:spAutoFit/>
          </a:bodyPr>
          <a:lstStyle/>
          <a:p>
            <a:r>
              <a:rPr lang="fr-FR" sz="1050" b="1">
                <a:solidFill>
                  <a:schemeClr val="bg2"/>
                </a:solidFill>
              </a:rPr>
              <a:t>Mathilde est RC dans l’une des agences pilotes. Elle vérifie la mise en œuvre du CDC de programmation, effectue le suivi et s'assure de la fiabilisation et de la performance des projets immobiliers, et assiste les équipes opérationnelles sur les domaines d'expertises.</a:t>
            </a:r>
          </a:p>
        </p:txBody>
      </p:sp>
      <p:sp>
        <p:nvSpPr>
          <p:cNvPr id="125" name="ZoneTexte 124">
            <a:extLst>
              <a:ext uri="{FF2B5EF4-FFF2-40B4-BE49-F238E27FC236}">
                <a16:creationId xmlns:a16="http://schemas.microsoft.com/office/drawing/2014/main" id="{010EAAA2-EDAF-D5ED-05B3-8C6E0125BBA6}"/>
              </a:ext>
            </a:extLst>
          </p:cNvPr>
          <p:cNvSpPr txBox="1"/>
          <p:nvPr/>
        </p:nvSpPr>
        <p:spPr>
          <a:xfrm>
            <a:off x="10508352" y="1507832"/>
            <a:ext cx="1656000" cy="707886"/>
          </a:xfrm>
          <a:prstGeom prst="rect">
            <a:avLst/>
          </a:prstGeom>
          <a:noFill/>
        </p:spPr>
        <p:txBody>
          <a:bodyPr wrap="square" lIns="91440" tIns="45720" rIns="91440" bIns="45720" anchor="t">
            <a:spAutoFit/>
          </a:bodyPr>
          <a:lstStyle/>
          <a:p>
            <a:r>
              <a:rPr lang="fr-FR" sz="1000" b="1">
                <a:solidFill>
                  <a:schemeClr val="accent6"/>
                </a:solidFill>
              </a:rPr>
              <a:t>Je suis </a:t>
            </a:r>
            <a:r>
              <a:rPr lang="fr-FR" sz="1000" b="1" u="sng">
                <a:solidFill>
                  <a:schemeClr val="accent6"/>
                </a:solidFill>
              </a:rPr>
              <a:t>rassurée</a:t>
            </a:r>
            <a:r>
              <a:rPr lang="fr-FR" sz="1000" b="1">
                <a:solidFill>
                  <a:schemeClr val="accent6"/>
                </a:solidFill>
              </a:rPr>
              <a:t> : mes besoins métiers sont pris en compte et la </a:t>
            </a:r>
            <a:r>
              <a:rPr lang="fr-FR" sz="1000" b="1" err="1">
                <a:solidFill>
                  <a:schemeClr val="accent6"/>
                </a:solidFill>
              </a:rPr>
              <a:t>comm</a:t>
            </a:r>
            <a:r>
              <a:rPr lang="fr-FR" sz="1000" b="1">
                <a:solidFill>
                  <a:schemeClr val="accent6"/>
                </a:solidFill>
              </a:rPr>
              <a:t>’ est transparente.</a:t>
            </a:r>
          </a:p>
        </p:txBody>
      </p:sp>
      <p:sp>
        <p:nvSpPr>
          <p:cNvPr id="127" name="ZoneTexte 126">
            <a:extLst>
              <a:ext uri="{FF2B5EF4-FFF2-40B4-BE49-F238E27FC236}">
                <a16:creationId xmlns:a16="http://schemas.microsoft.com/office/drawing/2014/main" id="{4EBCE362-CA73-BBD9-E70C-D0CDB29C2F04}"/>
              </a:ext>
            </a:extLst>
          </p:cNvPr>
          <p:cNvSpPr txBox="1"/>
          <p:nvPr/>
        </p:nvSpPr>
        <p:spPr>
          <a:xfrm>
            <a:off x="10508352" y="2421526"/>
            <a:ext cx="1656000" cy="707886"/>
          </a:xfrm>
          <a:prstGeom prst="rect">
            <a:avLst/>
          </a:prstGeom>
          <a:noFill/>
        </p:spPr>
        <p:txBody>
          <a:bodyPr wrap="square" lIns="91440" tIns="45720" rIns="91440" bIns="45720" anchor="t">
            <a:spAutoFit/>
          </a:bodyPr>
          <a:lstStyle/>
          <a:p>
            <a:r>
              <a:rPr lang="fr-FR" sz="1000" b="1">
                <a:solidFill>
                  <a:schemeClr val="accent5"/>
                </a:solidFill>
              </a:rPr>
              <a:t>Je suis </a:t>
            </a:r>
            <a:r>
              <a:rPr lang="fr-FR" sz="1000" b="1" u="sng">
                <a:solidFill>
                  <a:schemeClr val="accent5"/>
                </a:solidFill>
              </a:rPr>
              <a:t>acteur</a:t>
            </a:r>
            <a:r>
              <a:rPr lang="fr-FR" sz="1000" b="1">
                <a:solidFill>
                  <a:schemeClr val="accent5"/>
                </a:solidFill>
              </a:rPr>
              <a:t> du projet avant même le déploiement généralisé de l'outil.</a:t>
            </a:r>
          </a:p>
        </p:txBody>
      </p:sp>
      <p:sp>
        <p:nvSpPr>
          <p:cNvPr id="129" name="ZoneTexte 128">
            <a:extLst>
              <a:ext uri="{FF2B5EF4-FFF2-40B4-BE49-F238E27FC236}">
                <a16:creationId xmlns:a16="http://schemas.microsoft.com/office/drawing/2014/main" id="{1763A77A-A7C4-E9FF-05C5-CF2335D58C19}"/>
              </a:ext>
            </a:extLst>
          </p:cNvPr>
          <p:cNvSpPr txBox="1"/>
          <p:nvPr/>
        </p:nvSpPr>
        <p:spPr>
          <a:xfrm>
            <a:off x="10508352" y="3147538"/>
            <a:ext cx="1656000" cy="707886"/>
          </a:xfrm>
          <a:prstGeom prst="rect">
            <a:avLst/>
          </a:prstGeom>
          <a:noFill/>
        </p:spPr>
        <p:txBody>
          <a:bodyPr wrap="square">
            <a:spAutoFit/>
          </a:bodyPr>
          <a:lstStyle/>
          <a:p>
            <a:r>
              <a:rPr lang="fr-FR" sz="1000" b="1">
                <a:solidFill>
                  <a:schemeClr val="accent4"/>
                </a:solidFill>
              </a:rPr>
              <a:t>J’apprends les tâches que j’aurais à réaliser dans l’outil : je me sens </a:t>
            </a:r>
            <a:r>
              <a:rPr lang="fr-FR" sz="1000" b="1" u="sng">
                <a:solidFill>
                  <a:schemeClr val="accent4"/>
                </a:solidFill>
              </a:rPr>
              <a:t>guidée</a:t>
            </a:r>
            <a:r>
              <a:rPr lang="fr-FR" sz="1000" b="1">
                <a:solidFill>
                  <a:schemeClr val="accent4"/>
                </a:solidFill>
              </a:rPr>
              <a:t> pas à pas.</a:t>
            </a:r>
            <a:endParaRPr lang="fr-FR" sz="1000">
              <a:solidFill>
                <a:schemeClr val="accent4"/>
              </a:solidFill>
            </a:endParaRPr>
          </a:p>
        </p:txBody>
      </p:sp>
      <p:sp>
        <p:nvSpPr>
          <p:cNvPr id="131" name="ZoneTexte 130">
            <a:extLst>
              <a:ext uri="{FF2B5EF4-FFF2-40B4-BE49-F238E27FC236}">
                <a16:creationId xmlns:a16="http://schemas.microsoft.com/office/drawing/2014/main" id="{1E27DF79-64FB-D141-0B5C-4E1A7B7AAB73}"/>
              </a:ext>
            </a:extLst>
          </p:cNvPr>
          <p:cNvSpPr txBox="1"/>
          <p:nvPr/>
        </p:nvSpPr>
        <p:spPr>
          <a:xfrm>
            <a:off x="10508352" y="3848148"/>
            <a:ext cx="1656000" cy="707886"/>
          </a:xfrm>
          <a:prstGeom prst="rect">
            <a:avLst/>
          </a:prstGeom>
          <a:noFill/>
        </p:spPr>
        <p:txBody>
          <a:bodyPr wrap="square">
            <a:spAutoFit/>
          </a:bodyPr>
          <a:lstStyle/>
          <a:p>
            <a:r>
              <a:rPr lang="fr-FR" sz="1000" b="1">
                <a:solidFill>
                  <a:schemeClr val="accent3"/>
                </a:solidFill>
              </a:rPr>
              <a:t>Je me sens </a:t>
            </a:r>
            <a:r>
              <a:rPr lang="fr-FR" sz="1000" b="1" u="sng">
                <a:solidFill>
                  <a:schemeClr val="accent3"/>
                </a:solidFill>
              </a:rPr>
              <a:t>accompagnée</a:t>
            </a:r>
            <a:r>
              <a:rPr lang="fr-FR" sz="1000" b="1">
                <a:solidFill>
                  <a:schemeClr val="accent3"/>
                </a:solidFill>
              </a:rPr>
              <a:t> tout au long de ma montée en compétence.</a:t>
            </a:r>
          </a:p>
        </p:txBody>
      </p:sp>
      <p:sp>
        <p:nvSpPr>
          <p:cNvPr id="132" name="ZoneTexte 131">
            <a:extLst>
              <a:ext uri="{FF2B5EF4-FFF2-40B4-BE49-F238E27FC236}">
                <a16:creationId xmlns:a16="http://schemas.microsoft.com/office/drawing/2014/main" id="{89122F03-20FD-BD22-E0E2-1F4A86A3D819}"/>
              </a:ext>
            </a:extLst>
          </p:cNvPr>
          <p:cNvSpPr txBox="1"/>
          <p:nvPr/>
        </p:nvSpPr>
        <p:spPr>
          <a:xfrm>
            <a:off x="2458806" y="6261035"/>
            <a:ext cx="8067427" cy="400110"/>
          </a:xfrm>
          <a:prstGeom prst="rect">
            <a:avLst/>
          </a:prstGeom>
          <a:noFill/>
          <a:ln>
            <a:solidFill>
              <a:schemeClr val="bg1">
                <a:lumMod val="50000"/>
              </a:schemeClr>
            </a:solidFill>
          </a:ln>
        </p:spPr>
        <p:txBody>
          <a:bodyPr wrap="square" lIns="91440" tIns="45720" rIns="91440" bIns="45720" rtlCol="0" anchor="ctr">
            <a:spAutoFit/>
          </a:bodyPr>
          <a:lstStyle/>
          <a:p>
            <a:pPr marL="171450" indent="-171450" algn="just">
              <a:buFont typeface="Arial" panose="020B0604020202020204" pitchFamily="34" charset="0"/>
              <a:buChar char="•"/>
            </a:pPr>
            <a:r>
              <a:rPr lang="fr-FR" sz="1000"/>
              <a:t>Lors d’un </a:t>
            </a:r>
            <a:r>
              <a:rPr lang="fr-FR" sz="1000" b="1">
                <a:solidFill>
                  <a:schemeClr val="bg1">
                    <a:lumMod val="50000"/>
                  </a:schemeClr>
                </a:solidFill>
              </a:rPr>
              <a:t>Kick-off flash</a:t>
            </a:r>
            <a:r>
              <a:rPr lang="fr-FR" sz="1000"/>
              <a:t>, mes collègues se projettent vers le déploiement de la phase « Consultation ». Mes collègues vont monter en compétence sur l’outil comme j’ai pu le faire sur ce dossier, mais cette fois sur les phases « Consultation » et « Réalisation ». </a:t>
            </a:r>
            <a:endParaRPr lang="fr-FR" sz="1000" b="1">
              <a:solidFill>
                <a:schemeClr val="bg2"/>
              </a:solidFill>
            </a:endParaRPr>
          </a:p>
        </p:txBody>
      </p:sp>
      <p:sp>
        <p:nvSpPr>
          <p:cNvPr id="134" name="ZoneTexte 133">
            <a:extLst>
              <a:ext uri="{FF2B5EF4-FFF2-40B4-BE49-F238E27FC236}">
                <a16:creationId xmlns:a16="http://schemas.microsoft.com/office/drawing/2014/main" id="{593AC75C-2304-BCC0-AEDD-5A5728C2AEB3}"/>
              </a:ext>
            </a:extLst>
          </p:cNvPr>
          <p:cNvSpPr txBox="1"/>
          <p:nvPr/>
        </p:nvSpPr>
        <p:spPr>
          <a:xfrm>
            <a:off x="10508352" y="4660220"/>
            <a:ext cx="1656000" cy="400110"/>
          </a:xfrm>
          <a:prstGeom prst="rect">
            <a:avLst/>
          </a:prstGeom>
          <a:noFill/>
        </p:spPr>
        <p:txBody>
          <a:bodyPr wrap="square">
            <a:spAutoFit/>
          </a:bodyPr>
          <a:lstStyle/>
          <a:p>
            <a:r>
              <a:rPr lang="fr-FR" sz="1000" b="1">
                <a:solidFill>
                  <a:schemeClr val="accent1"/>
                </a:solidFill>
              </a:rPr>
              <a:t>Je me sens </a:t>
            </a:r>
            <a:r>
              <a:rPr lang="fr-FR" sz="1000" b="1" u="sng">
                <a:solidFill>
                  <a:schemeClr val="accent1"/>
                </a:solidFill>
              </a:rPr>
              <a:t>ambassadeur</a:t>
            </a:r>
            <a:r>
              <a:rPr lang="fr-FR" sz="1000" b="1">
                <a:solidFill>
                  <a:schemeClr val="accent1"/>
                </a:solidFill>
              </a:rPr>
              <a:t> du projet.</a:t>
            </a:r>
            <a:endParaRPr lang="fr-FR" sz="1000"/>
          </a:p>
        </p:txBody>
      </p:sp>
      <p:sp>
        <p:nvSpPr>
          <p:cNvPr id="136" name="ZoneTexte 135">
            <a:extLst>
              <a:ext uri="{FF2B5EF4-FFF2-40B4-BE49-F238E27FC236}">
                <a16:creationId xmlns:a16="http://schemas.microsoft.com/office/drawing/2014/main" id="{C65F052E-3483-8D9B-5D7E-A7ED06271987}"/>
              </a:ext>
            </a:extLst>
          </p:cNvPr>
          <p:cNvSpPr txBox="1"/>
          <p:nvPr/>
        </p:nvSpPr>
        <p:spPr>
          <a:xfrm>
            <a:off x="10508352" y="5360550"/>
            <a:ext cx="1656000" cy="246221"/>
          </a:xfrm>
          <a:prstGeom prst="rect">
            <a:avLst/>
          </a:prstGeom>
          <a:noFill/>
        </p:spPr>
        <p:txBody>
          <a:bodyPr wrap="square">
            <a:spAutoFit/>
          </a:bodyPr>
          <a:lstStyle/>
          <a:p>
            <a:r>
              <a:rPr lang="fr-FR" sz="1000" b="1">
                <a:solidFill>
                  <a:schemeClr val="tx2"/>
                </a:solidFill>
              </a:rPr>
              <a:t>Je me sens </a:t>
            </a:r>
            <a:r>
              <a:rPr lang="fr-FR" sz="1000" b="1" u="sng">
                <a:solidFill>
                  <a:schemeClr val="tx2"/>
                </a:solidFill>
              </a:rPr>
              <a:t>soutenue</a:t>
            </a:r>
            <a:r>
              <a:rPr lang="fr-FR" sz="1000" b="1">
                <a:solidFill>
                  <a:schemeClr val="tx2"/>
                </a:solidFill>
              </a:rPr>
              <a:t>.</a:t>
            </a:r>
          </a:p>
        </p:txBody>
      </p:sp>
      <p:sp>
        <p:nvSpPr>
          <p:cNvPr id="141" name="ZoneTexte 140">
            <a:extLst>
              <a:ext uri="{FF2B5EF4-FFF2-40B4-BE49-F238E27FC236}">
                <a16:creationId xmlns:a16="http://schemas.microsoft.com/office/drawing/2014/main" id="{2B8DB1F3-D76C-EAB0-2496-3E1E6832C665}"/>
              </a:ext>
            </a:extLst>
          </p:cNvPr>
          <p:cNvSpPr txBox="1"/>
          <p:nvPr/>
        </p:nvSpPr>
        <p:spPr>
          <a:xfrm>
            <a:off x="10508352" y="5742856"/>
            <a:ext cx="1656000" cy="861774"/>
          </a:xfrm>
          <a:prstGeom prst="rect">
            <a:avLst/>
          </a:prstGeom>
          <a:noFill/>
        </p:spPr>
        <p:txBody>
          <a:bodyPr wrap="square">
            <a:spAutoFit/>
          </a:bodyPr>
          <a:lstStyle/>
          <a:p>
            <a:r>
              <a:rPr lang="fr-FR" sz="1000" b="1">
                <a:solidFill>
                  <a:schemeClr val="bg2"/>
                </a:solidFill>
              </a:rPr>
              <a:t>Je me sens </a:t>
            </a:r>
            <a:r>
              <a:rPr lang="fr-FR" sz="1000" b="1" u="sng">
                <a:solidFill>
                  <a:schemeClr val="bg2"/>
                </a:solidFill>
              </a:rPr>
              <a:t>écoutée</a:t>
            </a:r>
            <a:r>
              <a:rPr lang="fr-FR" sz="1000" b="1">
                <a:solidFill>
                  <a:schemeClr val="bg2"/>
                </a:solidFill>
              </a:rPr>
              <a:t> : je suis un élément moteur pour aider les futures agences dans leur déploiement.</a:t>
            </a:r>
          </a:p>
        </p:txBody>
      </p:sp>
    </p:spTree>
    <p:extLst>
      <p:ext uri="{BB962C8B-B14F-4D97-AF65-F5344CB8AC3E}">
        <p14:creationId xmlns:p14="http://schemas.microsoft.com/office/powerpoint/2010/main" val="184812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D587-1FF3-9406-02D6-BAB556146D94}"/>
              </a:ext>
            </a:extLst>
          </p:cNvPr>
          <p:cNvSpPr>
            <a:spLocks noGrp="1"/>
          </p:cNvSpPr>
          <p:nvPr>
            <p:ph type="title"/>
          </p:nvPr>
        </p:nvSpPr>
        <p:spPr>
          <a:xfrm>
            <a:off x="396655" y="292153"/>
            <a:ext cx="10154722" cy="407795"/>
          </a:xfrm>
        </p:spPr>
        <p:txBody>
          <a:bodyPr/>
          <a:lstStyle/>
          <a:p>
            <a:r>
              <a:rPr lang="fr-FR" b="0">
                <a:latin typeface="Arial Black"/>
              </a:rPr>
              <a:t>Z🔎OM | Méthode d'é</a:t>
            </a:r>
            <a:r>
              <a:rPr lang="fr-FR">
                <a:latin typeface="Arial Black"/>
              </a:rPr>
              <a:t>valuation des retours utilisateurs </a:t>
            </a:r>
            <a:endParaRPr lang="en-US"/>
          </a:p>
        </p:txBody>
      </p:sp>
      <p:sp>
        <p:nvSpPr>
          <p:cNvPr id="25" name="Rectangle : coins arrondis 1">
            <a:extLst>
              <a:ext uri="{FF2B5EF4-FFF2-40B4-BE49-F238E27FC236}">
                <a16:creationId xmlns:a16="http://schemas.microsoft.com/office/drawing/2014/main" id="{C057981B-3968-72C7-5785-12238B78AD6F}"/>
              </a:ext>
            </a:extLst>
          </p:cNvPr>
          <p:cNvSpPr/>
          <p:nvPr/>
        </p:nvSpPr>
        <p:spPr>
          <a:xfrm>
            <a:off x="479425" y="5545394"/>
            <a:ext cx="5514320" cy="105225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solidFill>
                  <a:schemeClr val="tx1"/>
                </a:solidFill>
              </a:rPr>
              <a:t>Ces données seront recueillies tout au long du déploiement du pilote</a:t>
            </a:r>
            <a:endParaRPr lang="en-US">
              <a:solidFill>
                <a:schemeClr val="tx1"/>
              </a:solidFill>
            </a:endParaRPr>
          </a:p>
        </p:txBody>
      </p:sp>
      <p:sp>
        <p:nvSpPr>
          <p:cNvPr id="27" name="Rectangle : coins arrondis 3">
            <a:extLst>
              <a:ext uri="{FF2B5EF4-FFF2-40B4-BE49-F238E27FC236}">
                <a16:creationId xmlns:a16="http://schemas.microsoft.com/office/drawing/2014/main" id="{E3168C25-0A77-1AF1-C04D-B15032509B81}"/>
              </a:ext>
            </a:extLst>
          </p:cNvPr>
          <p:cNvSpPr/>
          <p:nvPr/>
        </p:nvSpPr>
        <p:spPr>
          <a:xfrm>
            <a:off x="479425" y="1090788"/>
            <a:ext cx="5602286" cy="44440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Comment recueillir les données des utilisateurs ?</a:t>
            </a:r>
            <a:endParaRPr lang="fr-FR">
              <a:cs typeface="Arial"/>
            </a:endParaRPr>
          </a:p>
        </p:txBody>
      </p:sp>
      <p:sp>
        <p:nvSpPr>
          <p:cNvPr id="4" name="Rectangle 3">
            <a:extLst>
              <a:ext uri="{FF2B5EF4-FFF2-40B4-BE49-F238E27FC236}">
                <a16:creationId xmlns:a16="http://schemas.microsoft.com/office/drawing/2014/main" id="{E0CB0A2B-D001-04A6-AA02-F13A46DD3535}"/>
              </a:ext>
            </a:extLst>
          </p:cNvPr>
          <p:cNvSpPr/>
          <p:nvPr/>
        </p:nvSpPr>
        <p:spPr>
          <a:xfrm>
            <a:off x="6275388" y="1676257"/>
            <a:ext cx="5437187" cy="1390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fr-FR" sz="1200">
                <a:solidFill>
                  <a:srgbClr val="111111"/>
                </a:solidFill>
                <a:latin typeface="+mj-lt"/>
                <a:cs typeface="Arial"/>
              </a:rPr>
              <a:t>Nous vous proposons de recueillir des données tant sur l’outil (ergonomie, UX, fonctionnalités, configuration, performance, sauvegarde…) que sur les actions de conduite du changement réalisées.</a:t>
            </a:r>
          </a:p>
          <a:p>
            <a:pPr marL="171450" indent="-171450">
              <a:buFont typeface="Arial" panose="020B0604020202020204" pitchFamily="34" charset="0"/>
              <a:buChar char="•"/>
            </a:pPr>
            <a:r>
              <a:rPr lang="fr-FR" sz="1200">
                <a:solidFill>
                  <a:srgbClr val="111111"/>
                </a:solidFill>
                <a:latin typeface="+mj-lt"/>
                <a:cs typeface="Arial"/>
              </a:rPr>
              <a:t>Sur ce sujet, plusieurs grilles d’analyses sont possibles, comme notamment la grille autour de « pouvoir / vouloir / comprendre » ainsi que la </a:t>
            </a:r>
            <a:r>
              <a:rPr lang="fr-FR" sz="1200" b="1">
                <a:solidFill>
                  <a:schemeClr val="bg2"/>
                </a:solidFill>
                <a:latin typeface="+mj-lt"/>
                <a:cs typeface="Arial"/>
              </a:rPr>
              <a:t>matrice OMOC</a:t>
            </a:r>
            <a:r>
              <a:rPr lang="fr-FR" sz="1200">
                <a:solidFill>
                  <a:srgbClr val="111111"/>
                </a:solidFill>
                <a:latin typeface="+mj-lt"/>
                <a:cs typeface="Arial"/>
              </a:rPr>
              <a:t> pour analyser les impacts sur chacun des 4 volets  : Outil, Métier, Organisation et Culture.</a:t>
            </a:r>
          </a:p>
          <a:p>
            <a:pPr marL="171450" indent="-171450">
              <a:buFont typeface="Arial" panose="020B0604020202020204" pitchFamily="34" charset="0"/>
              <a:buChar char="•"/>
            </a:pPr>
            <a:r>
              <a:rPr lang="fr-FR" sz="1200">
                <a:solidFill>
                  <a:srgbClr val="111111"/>
                </a:solidFill>
                <a:latin typeface="+mj-lt"/>
                <a:cs typeface="Arial"/>
              </a:rPr>
              <a:t>Cette grille sera construite selon les besoins et usages identifiés lors de la phase de cadrage et d’analyse d’impacts.</a:t>
            </a:r>
          </a:p>
          <a:p>
            <a:pPr algn="ctr"/>
            <a:endParaRPr lang="en-US" sz="1200">
              <a:latin typeface="+mj-lt"/>
            </a:endParaRPr>
          </a:p>
        </p:txBody>
      </p:sp>
      <p:sp>
        <p:nvSpPr>
          <p:cNvPr id="28" name="Rectangle : coins arrondis 1">
            <a:extLst>
              <a:ext uri="{FF2B5EF4-FFF2-40B4-BE49-F238E27FC236}">
                <a16:creationId xmlns:a16="http://schemas.microsoft.com/office/drawing/2014/main" id="{4EEAB38C-679E-0DB5-00F1-4D5BBE6FDC86}"/>
              </a:ext>
            </a:extLst>
          </p:cNvPr>
          <p:cNvSpPr/>
          <p:nvPr/>
        </p:nvSpPr>
        <p:spPr>
          <a:xfrm>
            <a:off x="6275388" y="1104771"/>
            <a:ext cx="5437187" cy="45393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t>Quelles données recueillir ? </a:t>
            </a:r>
            <a:endParaRPr lang="en-US"/>
          </a:p>
        </p:txBody>
      </p:sp>
      <p:pic>
        <p:nvPicPr>
          <p:cNvPr id="32" name="Picture 31">
            <a:extLst>
              <a:ext uri="{FF2B5EF4-FFF2-40B4-BE49-F238E27FC236}">
                <a16:creationId xmlns:a16="http://schemas.microsoft.com/office/drawing/2014/main" id="{488D15F8-D8B9-50FA-C729-74C7E0F6D79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000" t="-209"/>
          <a:stretch/>
        </p:blipFill>
        <p:spPr>
          <a:xfrm>
            <a:off x="6275388" y="4316710"/>
            <a:ext cx="1926364" cy="1801943"/>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C8F036DE-2192-B9C2-E653-CCED61AFA947}"/>
              </a:ext>
            </a:extLst>
          </p:cNvPr>
          <p:cNvSpPr/>
          <p:nvPr/>
        </p:nvSpPr>
        <p:spPr>
          <a:xfrm>
            <a:off x="6287815" y="3471730"/>
            <a:ext cx="5502019" cy="6387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sz="1200">
                <a:solidFill>
                  <a:srgbClr val="111111"/>
                </a:solidFill>
                <a:latin typeface="Arial"/>
                <a:cs typeface="Arial"/>
              </a:rPr>
              <a:t>Nous proposons aussi de mettre à disposition une grille de questionnement organisée selon plusieurs axes comme par exemple :</a:t>
            </a:r>
            <a:endParaRPr lang="en-US" sz="1200">
              <a:cs typeface="Arial"/>
            </a:endParaRPr>
          </a:p>
        </p:txBody>
      </p:sp>
      <p:pic>
        <p:nvPicPr>
          <p:cNvPr id="36" name="Picture 35">
            <a:extLst>
              <a:ext uri="{FF2B5EF4-FFF2-40B4-BE49-F238E27FC236}">
                <a16:creationId xmlns:a16="http://schemas.microsoft.com/office/drawing/2014/main" id="{3CF88AD7-24D1-6A8E-79EB-D64A1A505B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74908" y="4401760"/>
            <a:ext cx="1806356" cy="1635709"/>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A20FFAB-0B19-8C98-B2BC-1E6AE0F0F56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80252" y="4372310"/>
            <a:ext cx="1695451" cy="1580109"/>
          </a:xfrm>
          <a:prstGeom prst="rect">
            <a:avLst/>
          </a:prstGeom>
          <a:ln>
            <a:noFill/>
          </a:ln>
          <a:effectLst>
            <a:outerShdw blurRad="292100" dist="139700" dir="2700000" algn="tl" rotWithShape="0">
              <a:srgbClr val="333333">
                <a:alpha val="65000"/>
              </a:srgbClr>
            </a:outerShdw>
          </a:effectLst>
        </p:spPr>
      </p:pic>
      <p:sp>
        <p:nvSpPr>
          <p:cNvPr id="42" name="Rectangle 41">
            <a:extLst>
              <a:ext uri="{FF2B5EF4-FFF2-40B4-BE49-F238E27FC236}">
                <a16:creationId xmlns:a16="http://schemas.microsoft.com/office/drawing/2014/main" id="{1FD30434-7D16-C576-7FB5-0369B11553BB}"/>
              </a:ext>
            </a:extLst>
          </p:cNvPr>
          <p:cNvSpPr/>
          <p:nvPr/>
        </p:nvSpPr>
        <p:spPr>
          <a:xfrm>
            <a:off x="479425" y="1762772"/>
            <a:ext cx="5437188" cy="36115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1200"/>
              </a:spcAft>
            </a:pPr>
            <a:r>
              <a:rPr lang="fr-FR" sz="1200">
                <a:solidFill>
                  <a:schemeClr val="tx1"/>
                </a:solidFill>
                <a:latin typeface="+mj-lt"/>
                <a:cs typeface="Arial"/>
              </a:rPr>
              <a:t>Nous identifions à date plusieurs temps de recueil des données lors :</a:t>
            </a:r>
          </a:p>
          <a:p>
            <a:pPr marL="360363">
              <a:spcAft>
                <a:spcPts val="1200"/>
              </a:spcAft>
            </a:pPr>
            <a:r>
              <a:rPr lang="fr-FR" sz="1200">
                <a:solidFill>
                  <a:schemeClr val="tx1"/>
                </a:solidFill>
                <a:latin typeface="+mj-lt"/>
                <a:cs typeface="Arial"/>
              </a:rPr>
              <a:t>De la phase de recette, </a:t>
            </a:r>
          </a:p>
          <a:p>
            <a:pPr marL="360363">
              <a:spcAft>
                <a:spcPts val="1200"/>
              </a:spcAft>
            </a:pPr>
            <a:r>
              <a:rPr lang="fr-FR" sz="1200">
                <a:solidFill>
                  <a:schemeClr val="tx1"/>
                </a:solidFill>
                <a:latin typeface="+mj-lt"/>
                <a:cs typeface="Arial"/>
              </a:rPr>
              <a:t>De la phase de formation </a:t>
            </a:r>
          </a:p>
          <a:p>
            <a:pPr marL="360363">
              <a:spcAft>
                <a:spcPts val="1200"/>
              </a:spcAft>
            </a:pPr>
            <a:r>
              <a:rPr lang="fr-FR" sz="1200">
                <a:solidFill>
                  <a:schemeClr val="tx1"/>
                </a:solidFill>
                <a:latin typeface="+mj-lt"/>
                <a:cs typeface="Arial"/>
              </a:rPr>
              <a:t>Des ateliers d’analyse d’impacts </a:t>
            </a:r>
          </a:p>
          <a:p>
            <a:pPr marL="360363">
              <a:spcAft>
                <a:spcPts val="1200"/>
              </a:spcAft>
            </a:pPr>
            <a:r>
              <a:rPr lang="fr-FR" sz="1200">
                <a:solidFill>
                  <a:schemeClr val="tx1"/>
                </a:solidFill>
                <a:latin typeface="+mj-lt"/>
                <a:cs typeface="Arial"/>
              </a:rPr>
              <a:t>Des entretiens individuels (phase de cadrage)</a:t>
            </a:r>
          </a:p>
          <a:p>
            <a:pPr marL="360363">
              <a:spcAft>
                <a:spcPts val="1200"/>
              </a:spcAft>
            </a:pPr>
            <a:r>
              <a:rPr lang="fr-FR" sz="1200">
                <a:solidFill>
                  <a:schemeClr val="tx1"/>
                </a:solidFill>
                <a:latin typeface="+mj-lt"/>
                <a:cs typeface="Arial"/>
              </a:rPr>
              <a:t>Des différents retours d’expérience prévus à la fin de chaque phase </a:t>
            </a:r>
          </a:p>
          <a:p>
            <a:pPr marL="360363">
              <a:spcAft>
                <a:spcPts val="1200"/>
              </a:spcAft>
            </a:pPr>
            <a:r>
              <a:rPr lang="fr-FR" sz="1200">
                <a:solidFill>
                  <a:schemeClr val="tx1"/>
                </a:solidFill>
                <a:latin typeface="+mj-lt"/>
                <a:cs typeface="Arial"/>
              </a:rPr>
              <a:t>Des ateliers spécifiques référents</a:t>
            </a:r>
          </a:p>
          <a:p>
            <a:pPr marL="360363">
              <a:spcAft>
                <a:spcPts val="1200"/>
              </a:spcAft>
            </a:pPr>
            <a:r>
              <a:rPr lang="fr-FR" sz="1200">
                <a:solidFill>
                  <a:schemeClr val="tx1"/>
                </a:solidFill>
                <a:latin typeface="+mj-lt"/>
                <a:cs typeface="Arial"/>
              </a:rPr>
              <a:t>De sessions de partage entre collaborateurs d’agence</a:t>
            </a:r>
          </a:p>
          <a:p>
            <a:pPr marL="360363">
              <a:spcAft>
                <a:spcPts val="1200"/>
              </a:spcAft>
            </a:pPr>
            <a:r>
              <a:rPr lang="fr-FR" sz="1200">
                <a:solidFill>
                  <a:schemeClr val="tx1"/>
                </a:solidFill>
                <a:latin typeface="+mj-lt"/>
                <a:cs typeface="Arial"/>
              </a:rPr>
              <a:t>D’envoi de sondage ou questionnaires</a:t>
            </a:r>
          </a:p>
        </p:txBody>
      </p:sp>
      <p:pic>
        <p:nvPicPr>
          <p:cNvPr id="46" name="Graphique 45" descr="Recherche de dossiers avec un remplissage uni">
            <a:extLst>
              <a:ext uri="{FF2B5EF4-FFF2-40B4-BE49-F238E27FC236}">
                <a16:creationId xmlns:a16="http://schemas.microsoft.com/office/drawing/2014/main" id="{11401218-EF74-637A-A738-82D781903FC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6177" y="3477093"/>
            <a:ext cx="216000" cy="216000"/>
          </a:xfrm>
          <a:prstGeom prst="rect">
            <a:avLst/>
          </a:prstGeom>
        </p:spPr>
      </p:pic>
      <p:pic>
        <p:nvPicPr>
          <p:cNvPr id="47" name="Graphique 46" descr="Réunion avec un remplissage uni">
            <a:extLst>
              <a:ext uri="{FF2B5EF4-FFF2-40B4-BE49-F238E27FC236}">
                <a16:creationId xmlns:a16="http://schemas.microsoft.com/office/drawing/2014/main" id="{07EBC029-CF6A-07A3-5F00-0BB4FA06889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6177" y="2788881"/>
            <a:ext cx="216000" cy="216000"/>
          </a:xfrm>
          <a:prstGeom prst="rect">
            <a:avLst/>
          </a:prstGeom>
        </p:spPr>
      </p:pic>
      <p:pic>
        <p:nvPicPr>
          <p:cNvPr id="50" name="Graphique 49" descr="Bulle de discussion avec un remplissage uni">
            <a:extLst>
              <a:ext uri="{FF2B5EF4-FFF2-40B4-BE49-F238E27FC236}">
                <a16:creationId xmlns:a16="http://schemas.microsoft.com/office/drawing/2014/main" id="{4FC88449-356C-D5AE-EB3E-A4EBFCCCE6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6177" y="4165305"/>
            <a:ext cx="216000" cy="216000"/>
          </a:xfrm>
          <a:prstGeom prst="rect">
            <a:avLst/>
          </a:prstGeom>
        </p:spPr>
      </p:pic>
      <p:pic>
        <p:nvPicPr>
          <p:cNvPr id="52" name="Graphique 51" descr="Questions avec un remplissage uni">
            <a:extLst>
              <a:ext uri="{FF2B5EF4-FFF2-40B4-BE49-F238E27FC236}">
                <a16:creationId xmlns:a16="http://schemas.microsoft.com/office/drawing/2014/main" id="{42FF3A73-9270-2699-FEC9-7D74F44F800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46177" y="3132987"/>
            <a:ext cx="216000" cy="216000"/>
          </a:xfrm>
          <a:prstGeom prst="rect">
            <a:avLst/>
          </a:prstGeom>
        </p:spPr>
      </p:pic>
      <p:pic>
        <p:nvPicPr>
          <p:cNvPr id="54" name="Graphique 53" descr="Aide avec un remplissage uni">
            <a:extLst>
              <a:ext uri="{FF2B5EF4-FFF2-40B4-BE49-F238E27FC236}">
                <a16:creationId xmlns:a16="http://schemas.microsoft.com/office/drawing/2014/main" id="{7B2161E6-E879-3623-AD0A-5D3A88FFFBD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6177" y="4470915"/>
            <a:ext cx="216000" cy="216000"/>
          </a:xfrm>
          <a:prstGeom prst="rect">
            <a:avLst/>
          </a:prstGeom>
        </p:spPr>
      </p:pic>
      <p:pic>
        <p:nvPicPr>
          <p:cNvPr id="56" name="Graphique 55" descr="Avis des clients avec un remplissage uni">
            <a:extLst>
              <a:ext uri="{FF2B5EF4-FFF2-40B4-BE49-F238E27FC236}">
                <a16:creationId xmlns:a16="http://schemas.microsoft.com/office/drawing/2014/main" id="{A142FFDD-73CB-B071-8361-1A6E6E83351A}"/>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6177" y="3821199"/>
            <a:ext cx="216000" cy="216000"/>
          </a:xfrm>
          <a:prstGeom prst="rect">
            <a:avLst/>
          </a:prstGeom>
        </p:spPr>
      </p:pic>
      <p:pic>
        <p:nvPicPr>
          <p:cNvPr id="58" name="Graphique 57" descr="Classe avec un remplissage uni">
            <a:extLst>
              <a:ext uri="{FF2B5EF4-FFF2-40B4-BE49-F238E27FC236}">
                <a16:creationId xmlns:a16="http://schemas.microsoft.com/office/drawing/2014/main" id="{221C44F7-AA49-DE87-460F-2C0FEB9E0F12}"/>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46177" y="2444775"/>
            <a:ext cx="216000" cy="216000"/>
          </a:xfrm>
          <a:prstGeom prst="rect">
            <a:avLst/>
          </a:prstGeom>
        </p:spPr>
      </p:pic>
      <p:pic>
        <p:nvPicPr>
          <p:cNvPr id="60" name="Graphique 59" descr="Presse-papiers mixte avec un remplissage uni">
            <a:extLst>
              <a:ext uri="{FF2B5EF4-FFF2-40B4-BE49-F238E27FC236}">
                <a16:creationId xmlns:a16="http://schemas.microsoft.com/office/drawing/2014/main" id="{4C2C0576-2CB7-11C2-A00F-0D1CF16D58B8}"/>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46177" y="2100669"/>
            <a:ext cx="216000" cy="216000"/>
          </a:xfrm>
          <a:prstGeom prst="rect">
            <a:avLst/>
          </a:prstGeom>
        </p:spPr>
      </p:pic>
      <p:sp>
        <p:nvSpPr>
          <p:cNvPr id="61" name="Triangle isocèle 60">
            <a:extLst>
              <a:ext uri="{FF2B5EF4-FFF2-40B4-BE49-F238E27FC236}">
                <a16:creationId xmlns:a16="http://schemas.microsoft.com/office/drawing/2014/main" id="{8AE8A453-0212-E8C9-A121-5565C6C7C809}"/>
              </a:ext>
            </a:extLst>
          </p:cNvPr>
          <p:cNvSpPr/>
          <p:nvPr/>
        </p:nvSpPr>
        <p:spPr>
          <a:xfrm rot="10800000">
            <a:off x="2572907" y="4881418"/>
            <a:ext cx="1327355" cy="336263"/>
          </a:xfrm>
          <a:prstGeom prst="triangl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884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D7F77D-8A0A-C06C-9C10-9CACA5E91EF0}"/>
              </a:ext>
            </a:extLst>
          </p:cNvPr>
          <p:cNvSpPr>
            <a:spLocks noGrp="1"/>
          </p:cNvSpPr>
          <p:nvPr>
            <p:ph type="title"/>
          </p:nvPr>
        </p:nvSpPr>
        <p:spPr/>
        <p:txBody>
          <a:bodyPr/>
          <a:lstStyle/>
          <a:p>
            <a:r>
              <a:rPr lang="fr-FR"/>
              <a:t>Nos atouts</a:t>
            </a:r>
          </a:p>
        </p:txBody>
      </p:sp>
    </p:spTree>
    <p:extLst>
      <p:ext uri="{BB962C8B-B14F-4D97-AF65-F5344CB8AC3E}">
        <p14:creationId xmlns:p14="http://schemas.microsoft.com/office/powerpoint/2010/main" val="3728212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C780CA-F4BD-C3A0-8B5F-C6C8A80F52F1}"/>
              </a:ext>
            </a:extLst>
          </p:cNvPr>
          <p:cNvSpPr>
            <a:spLocks noGrp="1"/>
          </p:cNvSpPr>
          <p:nvPr>
            <p:ph type="title"/>
          </p:nvPr>
        </p:nvSpPr>
        <p:spPr/>
        <p:txBody>
          <a:bodyPr/>
          <a:lstStyle/>
          <a:p>
            <a:r>
              <a:rPr lang="fr-FR"/>
              <a:t>Notre expérience : les enjeux d’une généralisation à anticiper</a:t>
            </a:r>
          </a:p>
        </p:txBody>
      </p:sp>
      <p:sp>
        <p:nvSpPr>
          <p:cNvPr id="2" name="Rectangle : coins arrondis 1">
            <a:extLst>
              <a:ext uri="{FF2B5EF4-FFF2-40B4-BE49-F238E27FC236}">
                <a16:creationId xmlns:a16="http://schemas.microsoft.com/office/drawing/2014/main" id="{383EDBFA-217D-5559-D117-674D74A5A8B9}"/>
              </a:ext>
            </a:extLst>
          </p:cNvPr>
          <p:cNvSpPr/>
          <p:nvPr/>
        </p:nvSpPr>
        <p:spPr>
          <a:xfrm>
            <a:off x="334963" y="2073975"/>
            <a:ext cx="4860000" cy="45393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Les enjeux d’une généralisation</a:t>
            </a:r>
          </a:p>
        </p:txBody>
      </p:sp>
      <p:sp>
        <p:nvSpPr>
          <p:cNvPr id="4" name="Rectangle : coins arrondis 3">
            <a:extLst>
              <a:ext uri="{FF2B5EF4-FFF2-40B4-BE49-F238E27FC236}">
                <a16:creationId xmlns:a16="http://schemas.microsoft.com/office/drawing/2014/main" id="{DED3B3EC-716E-1D64-C180-9DDFB2957FDD}"/>
              </a:ext>
            </a:extLst>
          </p:cNvPr>
          <p:cNvSpPr/>
          <p:nvPr/>
        </p:nvSpPr>
        <p:spPr>
          <a:xfrm>
            <a:off x="6532208" y="2078684"/>
            <a:ext cx="5328000" cy="45393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Les actions correctrices de conduite du changement</a:t>
            </a:r>
          </a:p>
        </p:txBody>
      </p:sp>
      <p:sp>
        <p:nvSpPr>
          <p:cNvPr id="9" name="Rectangle 8">
            <a:extLst>
              <a:ext uri="{FF2B5EF4-FFF2-40B4-BE49-F238E27FC236}">
                <a16:creationId xmlns:a16="http://schemas.microsoft.com/office/drawing/2014/main" id="{0D383B42-CB08-F918-A515-DBC7639E550D}"/>
              </a:ext>
            </a:extLst>
          </p:cNvPr>
          <p:cNvSpPr/>
          <p:nvPr/>
        </p:nvSpPr>
        <p:spPr>
          <a:xfrm>
            <a:off x="334963" y="1340729"/>
            <a:ext cx="11522074" cy="584980"/>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bg2"/>
                </a:solidFill>
              </a:rPr>
              <a:t>Nous vous proposons dans notre démarche des actions optionnelles qui permettront d’anticiper un passage à l’échelle du déploiement de PNP sur l’ensemble des agences de Bouygues Immobilier.</a:t>
            </a:r>
          </a:p>
        </p:txBody>
      </p:sp>
      <p:sp>
        <p:nvSpPr>
          <p:cNvPr id="12" name="ZoneTexte 11">
            <a:extLst>
              <a:ext uri="{FF2B5EF4-FFF2-40B4-BE49-F238E27FC236}">
                <a16:creationId xmlns:a16="http://schemas.microsoft.com/office/drawing/2014/main" id="{0DB2AD3D-72B5-2D02-8C7B-40467456707B}"/>
              </a:ext>
            </a:extLst>
          </p:cNvPr>
          <p:cNvSpPr txBox="1"/>
          <p:nvPr/>
        </p:nvSpPr>
        <p:spPr>
          <a:xfrm>
            <a:off x="331792" y="2775253"/>
            <a:ext cx="4860000" cy="830997"/>
          </a:xfrm>
          <a:prstGeom prst="rect">
            <a:avLst/>
          </a:prstGeom>
          <a:noFill/>
        </p:spPr>
        <p:txBody>
          <a:bodyPr wrap="square" rtlCol="0">
            <a:spAutoFit/>
          </a:bodyPr>
          <a:lstStyle/>
          <a:p>
            <a:pPr marL="171450" indent="-171450" algn="just">
              <a:buClr>
                <a:schemeClr val="bg2"/>
              </a:buClr>
              <a:buFont typeface="Wingdings" panose="05000000000000000000" pitchFamily="2" charset="2"/>
              <a:buChar char="§"/>
            </a:pPr>
            <a:r>
              <a:rPr lang="fr-FR" sz="1200">
                <a:latin typeface="+mj-lt"/>
              </a:rPr>
              <a:t>Aligner les lignes dirigeantes de Bouygues Immobilier sur les enjeux stratégiques associés à un déploiement national, pour </a:t>
            </a:r>
            <a:r>
              <a:rPr lang="fr-FR" sz="1200" b="1">
                <a:solidFill>
                  <a:srgbClr val="44398A"/>
                </a:solidFill>
                <a:latin typeface="+mj-lt"/>
              </a:rPr>
              <a:t>faire de PNP un </a:t>
            </a:r>
            <a:r>
              <a:rPr lang="fr-FR" sz="1200" b="1">
                <a:solidFill>
                  <a:srgbClr val="44398A"/>
                </a:solidFill>
                <a:latin typeface="+mj-lt"/>
                <a:ea typeface="+mn-ea"/>
              </a:rPr>
              <a:t>projet porteur de sens et désirable </a:t>
            </a:r>
            <a:r>
              <a:rPr lang="fr-FR" sz="1200">
                <a:solidFill>
                  <a:schemeClr val="tx1">
                    <a:lumMod val="85000"/>
                    <a:lumOff val="15000"/>
                  </a:schemeClr>
                </a:solidFill>
                <a:latin typeface="+mj-lt"/>
                <a:ea typeface="+mn-ea"/>
              </a:rPr>
              <a:t>pour les collaborateurs </a:t>
            </a:r>
          </a:p>
        </p:txBody>
      </p:sp>
      <p:sp>
        <p:nvSpPr>
          <p:cNvPr id="15" name="ZoneTexte 14">
            <a:extLst>
              <a:ext uri="{FF2B5EF4-FFF2-40B4-BE49-F238E27FC236}">
                <a16:creationId xmlns:a16="http://schemas.microsoft.com/office/drawing/2014/main" id="{A2424B4C-6B9C-BF14-5F32-7EEF6279820A}"/>
              </a:ext>
            </a:extLst>
          </p:cNvPr>
          <p:cNvSpPr txBox="1"/>
          <p:nvPr/>
        </p:nvSpPr>
        <p:spPr>
          <a:xfrm>
            <a:off x="331792" y="3705739"/>
            <a:ext cx="4860000" cy="646331"/>
          </a:xfrm>
          <a:prstGeom prst="rect">
            <a:avLst/>
          </a:prstGeom>
          <a:noFill/>
        </p:spPr>
        <p:txBody>
          <a:bodyPr wrap="square" rtlCol="0">
            <a:spAutoFit/>
          </a:bodyPr>
          <a:lstStyle/>
          <a:p>
            <a:pPr marL="171450" indent="-171450" algn="just">
              <a:buClr>
                <a:schemeClr val="bg2"/>
              </a:buClr>
              <a:buFont typeface="Wingdings" panose="05000000000000000000" pitchFamily="2" charset="2"/>
              <a:buChar char="§"/>
            </a:pPr>
            <a:r>
              <a:rPr lang="fr-FR" sz="1200">
                <a:latin typeface="+mj-lt"/>
              </a:rPr>
              <a:t>Accompagner une </a:t>
            </a:r>
            <a:r>
              <a:rPr lang="fr-FR" sz="1200" b="1">
                <a:solidFill>
                  <a:srgbClr val="44398A"/>
                </a:solidFill>
                <a:latin typeface="+mj-lt"/>
              </a:rPr>
              <a:t>transformation profonde du métier </a:t>
            </a:r>
            <a:r>
              <a:rPr lang="fr-FR" sz="1200">
                <a:latin typeface="+mj-lt"/>
              </a:rPr>
              <a:t>de promoteurs (et pas uniquement la mise en place d’un nouvel outil) en </a:t>
            </a:r>
            <a:r>
              <a:rPr lang="fr-FR" sz="1200" b="1">
                <a:solidFill>
                  <a:srgbClr val="44398A"/>
                </a:solidFill>
                <a:latin typeface="+mj-lt"/>
              </a:rPr>
              <a:t>avance sur le marché</a:t>
            </a:r>
            <a:r>
              <a:rPr lang="fr-FR" sz="1200">
                <a:latin typeface="+mj-lt"/>
              </a:rPr>
              <a:t>, en passant à un </a:t>
            </a:r>
            <a:r>
              <a:rPr lang="fr-FR" sz="1200" b="1">
                <a:solidFill>
                  <a:srgbClr val="44398A"/>
                </a:solidFill>
                <a:latin typeface="+mj-lt"/>
              </a:rPr>
              <a:t>mode industriel</a:t>
            </a:r>
          </a:p>
        </p:txBody>
      </p:sp>
      <p:sp>
        <p:nvSpPr>
          <p:cNvPr id="17" name="ZoneTexte 16">
            <a:extLst>
              <a:ext uri="{FF2B5EF4-FFF2-40B4-BE49-F238E27FC236}">
                <a16:creationId xmlns:a16="http://schemas.microsoft.com/office/drawing/2014/main" id="{1785B989-F5DE-A78F-4193-BDF25DE5160B}"/>
              </a:ext>
            </a:extLst>
          </p:cNvPr>
          <p:cNvSpPr txBox="1"/>
          <p:nvPr/>
        </p:nvSpPr>
        <p:spPr>
          <a:xfrm>
            <a:off x="331792" y="5943198"/>
            <a:ext cx="4860000" cy="461665"/>
          </a:xfrm>
          <a:prstGeom prst="rect">
            <a:avLst/>
          </a:prstGeom>
          <a:noFill/>
        </p:spPr>
        <p:txBody>
          <a:bodyPr wrap="square" rtlCol="0">
            <a:spAutoFit/>
          </a:bodyPr>
          <a:lstStyle/>
          <a:p>
            <a:pPr marL="171450" indent="-171450" algn="just">
              <a:buClr>
                <a:schemeClr val="bg2"/>
              </a:buClr>
              <a:buFont typeface="Wingdings" panose="05000000000000000000" pitchFamily="2" charset="2"/>
              <a:buChar char="§"/>
            </a:pPr>
            <a:r>
              <a:rPr lang="fr-FR" sz="1200">
                <a:latin typeface="+mj-lt"/>
              </a:rPr>
              <a:t>Assurer la  scalabilité et les possibilités d’évolutivité de l’outil pour </a:t>
            </a:r>
            <a:r>
              <a:rPr lang="fr-FR" sz="1200" b="1">
                <a:solidFill>
                  <a:srgbClr val="44398A"/>
                </a:solidFill>
                <a:latin typeface="+mj-lt"/>
              </a:rPr>
              <a:t>assurer un déploiement serein </a:t>
            </a:r>
            <a:r>
              <a:rPr lang="fr-FR" sz="1200">
                <a:latin typeface="+mj-lt"/>
              </a:rPr>
              <a:t>de l’ensemble des agences</a:t>
            </a:r>
          </a:p>
        </p:txBody>
      </p:sp>
      <p:pic>
        <p:nvPicPr>
          <p:cNvPr id="22" name="Graphique 21" descr="Flèches de chevron avec un remplissage uni">
            <a:extLst>
              <a:ext uri="{FF2B5EF4-FFF2-40B4-BE49-F238E27FC236}">
                <a16:creationId xmlns:a16="http://schemas.microsoft.com/office/drawing/2014/main" id="{F0C81B94-A8A2-E683-49BF-213292DCF86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35555" y="1980285"/>
            <a:ext cx="739833" cy="739833"/>
          </a:xfrm>
          <a:prstGeom prst="rect">
            <a:avLst/>
          </a:prstGeom>
        </p:spPr>
      </p:pic>
      <p:grpSp>
        <p:nvGrpSpPr>
          <p:cNvPr id="28" name="Groupe 27">
            <a:extLst>
              <a:ext uri="{FF2B5EF4-FFF2-40B4-BE49-F238E27FC236}">
                <a16:creationId xmlns:a16="http://schemas.microsoft.com/office/drawing/2014/main" id="{F797FD95-870B-A08C-58BF-01F9EBB26DB1}"/>
              </a:ext>
            </a:extLst>
          </p:cNvPr>
          <p:cNvGrpSpPr/>
          <p:nvPr/>
        </p:nvGrpSpPr>
        <p:grpSpPr>
          <a:xfrm>
            <a:off x="6352208" y="2816175"/>
            <a:ext cx="5508000" cy="618766"/>
            <a:chOff x="6352208" y="2789035"/>
            <a:chExt cx="5508000" cy="618766"/>
          </a:xfrm>
        </p:grpSpPr>
        <p:sp>
          <p:nvSpPr>
            <p:cNvPr id="7" name="Rectangle 6">
              <a:extLst>
                <a:ext uri="{FF2B5EF4-FFF2-40B4-BE49-F238E27FC236}">
                  <a16:creationId xmlns:a16="http://schemas.microsoft.com/office/drawing/2014/main" id="{13BED333-8030-8530-FA32-6173DD7CC16C}"/>
                </a:ext>
              </a:extLst>
            </p:cNvPr>
            <p:cNvSpPr/>
            <p:nvPr/>
          </p:nvSpPr>
          <p:spPr>
            <a:xfrm>
              <a:off x="6532208" y="2789035"/>
              <a:ext cx="5328000" cy="61876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lgn="just"/>
              <a:r>
                <a:rPr lang="fr-FR" sz="1200">
                  <a:solidFill>
                    <a:schemeClr val="tx1"/>
                  </a:solidFill>
                </a:rPr>
                <a:t>Mettre à jour la vision et la partager avec la ligne dirigeante de Bouygues immobilier avant le Rex pour </a:t>
              </a:r>
              <a:r>
                <a:rPr lang="fr-FR" sz="1200" b="1">
                  <a:solidFill>
                    <a:schemeClr val="tx1"/>
                  </a:solidFill>
                </a:rPr>
                <a:t>s’assurer d’engager et d’incarner le projet </a:t>
              </a:r>
            </a:p>
          </p:txBody>
        </p:sp>
        <p:grpSp>
          <p:nvGrpSpPr>
            <p:cNvPr id="39" name="Groupe 38">
              <a:extLst>
                <a:ext uri="{FF2B5EF4-FFF2-40B4-BE49-F238E27FC236}">
                  <a16:creationId xmlns:a16="http://schemas.microsoft.com/office/drawing/2014/main" id="{65ED178B-CBAA-85D4-369A-2FC19A90E793}"/>
                </a:ext>
              </a:extLst>
            </p:cNvPr>
            <p:cNvGrpSpPr/>
            <p:nvPr/>
          </p:nvGrpSpPr>
          <p:grpSpPr>
            <a:xfrm>
              <a:off x="6352208" y="2918418"/>
              <a:ext cx="360000" cy="360000"/>
              <a:chOff x="6529632" y="2917860"/>
              <a:chExt cx="360000" cy="360000"/>
            </a:xfrm>
          </p:grpSpPr>
          <p:sp>
            <p:nvSpPr>
              <p:cNvPr id="23" name="Ellipse 22">
                <a:extLst>
                  <a:ext uri="{FF2B5EF4-FFF2-40B4-BE49-F238E27FC236}">
                    <a16:creationId xmlns:a16="http://schemas.microsoft.com/office/drawing/2014/main" id="{4662B1B9-4CF1-61C2-EA41-5C94BCDC50CC}"/>
                  </a:ext>
                </a:extLst>
              </p:cNvPr>
              <p:cNvSpPr/>
              <p:nvPr/>
            </p:nvSpPr>
            <p:spPr>
              <a:xfrm>
                <a:off x="6529632" y="2917860"/>
                <a:ext cx="360000" cy="360000"/>
              </a:xfrm>
              <a:prstGeom prst="ellipse">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Graphique 29" descr="Pièces de puzzle avec un remplissage uni">
                <a:extLst>
                  <a:ext uri="{FF2B5EF4-FFF2-40B4-BE49-F238E27FC236}">
                    <a16:creationId xmlns:a16="http://schemas.microsoft.com/office/drawing/2014/main" id="{F3BC0A81-B7C2-34E4-E73F-79AB8D0D5A6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65632" y="2948348"/>
                <a:ext cx="288000" cy="288000"/>
              </a:xfrm>
              <a:prstGeom prst="rect">
                <a:avLst/>
              </a:prstGeom>
            </p:spPr>
          </p:pic>
        </p:grpSp>
      </p:grpSp>
      <p:grpSp>
        <p:nvGrpSpPr>
          <p:cNvPr id="27" name="Groupe 26">
            <a:extLst>
              <a:ext uri="{FF2B5EF4-FFF2-40B4-BE49-F238E27FC236}">
                <a16:creationId xmlns:a16="http://schemas.microsoft.com/office/drawing/2014/main" id="{E9303A30-073C-86AB-E803-E52235A44FEE}"/>
              </a:ext>
            </a:extLst>
          </p:cNvPr>
          <p:cNvGrpSpPr/>
          <p:nvPr/>
        </p:nvGrpSpPr>
        <p:grpSpPr>
          <a:xfrm>
            <a:off x="6349037" y="4526385"/>
            <a:ext cx="5508000" cy="836661"/>
            <a:chOff x="6352208" y="3585404"/>
            <a:chExt cx="5508000" cy="836661"/>
          </a:xfrm>
        </p:grpSpPr>
        <p:sp>
          <p:nvSpPr>
            <p:cNvPr id="13" name="Rectangle 12">
              <a:extLst>
                <a:ext uri="{FF2B5EF4-FFF2-40B4-BE49-F238E27FC236}">
                  <a16:creationId xmlns:a16="http://schemas.microsoft.com/office/drawing/2014/main" id="{41E5E31D-F3DB-1174-69C7-817D88184235}"/>
                </a:ext>
              </a:extLst>
            </p:cNvPr>
            <p:cNvSpPr/>
            <p:nvPr/>
          </p:nvSpPr>
          <p:spPr>
            <a:xfrm>
              <a:off x="6532208" y="3585404"/>
              <a:ext cx="5328000" cy="8366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lgn="just"/>
              <a:r>
                <a:rPr lang="fr-FR" sz="1200">
                  <a:solidFill>
                    <a:schemeClr val="tx1"/>
                  </a:solidFill>
                </a:rPr>
                <a:t>Faire travailler les </a:t>
              </a:r>
              <a:r>
                <a:rPr lang="fr-FR" sz="1200" b="1">
                  <a:solidFill>
                    <a:schemeClr val="tx1"/>
                  </a:solidFill>
                </a:rPr>
                <a:t>équipes opérationnelles </a:t>
              </a:r>
              <a:r>
                <a:rPr lang="fr-FR" sz="1200">
                  <a:solidFill>
                    <a:schemeClr val="tx1"/>
                  </a:solidFill>
                </a:rPr>
                <a:t>autour de la </a:t>
              </a:r>
              <a:r>
                <a:rPr lang="fr-FR" sz="1200" b="1">
                  <a:solidFill>
                    <a:schemeClr val="tx1"/>
                  </a:solidFill>
                </a:rPr>
                <a:t>définition</a:t>
              </a:r>
              <a:r>
                <a:rPr lang="fr-FR" sz="1200">
                  <a:solidFill>
                    <a:schemeClr val="tx1"/>
                  </a:solidFill>
                </a:rPr>
                <a:t> &amp; l’appropriation des nouveaux </a:t>
              </a:r>
              <a:r>
                <a:rPr lang="fr-FR" sz="1200" b="1">
                  <a:solidFill>
                    <a:schemeClr val="tx1"/>
                  </a:solidFill>
                </a:rPr>
                <a:t>modes de fonctionnement </a:t>
              </a:r>
              <a:r>
                <a:rPr lang="fr-FR" sz="1200">
                  <a:solidFill>
                    <a:schemeClr val="tx1"/>
                  </a:solidFill>
                </a:rPr>
                <a:t>en </a:t>
              </a:r>
              <a:r>
                <a:rPr lang="fr-FR" sz="1200" b="1">
                  <a:solidFill>
                    <a:schemeClr val="tx1"/>
                  </a:solidFill>
                </a:rPr>
                <a:t>transverse</a:t>
              </a:r>
              <a:r>
                <a:rPr lang="fr-FR" sz="1200">
                  <a:solidFill>
                    <a:schemeClr val="tx1"/>
                  </a:solidFill>
                </a:rPr>
                <a:t>, à travers le </a:t>
              </a:r>
              <a:r>
                <a:rPr lang="fr-FR" sz="1200" b="1">
                  <a:solidFill>
                    <a:schemeClr val="tx1"/>
                  </a:solidFill>
                </a:rPr>
                <a:t>partage</a:t>
              </a:r>
              <a:r>
                <a:rPr lang="fr-FR" sz="1200">
                  <a:solidFill>
                    <a:schemeClr val="tx1"/>
                  </a:solidFill>
                </a:rPr>
                <a:t> entre agences avec les </a:t>
              </a:r>
              <a:r>
                <a:rPr lang="fr-FR" sz="1200" b="1">
                  <a:solidFill>
                    <a:schemeClr val="tx1"/>
                  </a:solidFill>
                </a:rPr>
                <a:t>référents</a:t>
              </a:r>
              <a:r>
                <a:rPr lang="fr-FR" sz="1200">
                  <a:solidFill>
                    <a:schemeClr val="tx1"/>
                  </a:solidFill>
                </a:rPr>
                <a:t>. Puis rendre la </a:t>
              </a:r>
              <a:r>
                <a:rPr lang="fr-FR" sz="1200" b="1">
                  <a:solidFill>
                    <a:schemeClr val="tx1"/>
                  </a:solidFill>
                </a:rPr>
                <a:t>communauté</a:t>
              </a:r>
              <a:r>
                <a:rPr lang="fr-FR" sz="1200">
                  <a:solidFill>
                    <a:schemeClr val="tx1"/>
                  </a:solidFill>
                </a:rPr>
                <a:t> des référents </a:t>
              </a:r>
              <a:r>
                <a:rPr lang="fr-FR" sz="1200" b="1">
                  <a:solidFill>
                    <a:schemeClr val="tx1"/>
                  </a:solidFill>
                </a:rPr>
                <a:t>co-responsables</a:t>
              </a:r>
              <a:r>
                <a:rPr lang="fr-FR" sz="1200">
                  <a:solidFill>
                    <a:schemeClr val="tx1"/>
                  </a:solidFill>
                </a:rPr>
                <a:t> de la transformation</a:t>
              </a:r>
            </a:p>
          </p:txBody>
        </p:sp>
        <p:grpSp>
          <p:nvGrpSpPr>
            <p:cNvPr id="40" name="Groupe 39">
              <a:extLst>
                <a:ext uri="{FF2B5EF4-FFF2-40B4-BE49-F238E27FC236}">
                  <a16:creationId xmlns:a16="http://schemas.microsoft.com/office/drawing/2014/main" id="{CA463B4C-BF07-4884-EBFF-2C3F50C2E8BF}"/>
                </a:ext>
              </a:extLst>
            </p:cNvPr>
            <p:cNvGrpSpPr/>
            <p:nvPr/>
          </p:nvGrpSpPr>
          <p:grpSpPr>
            <a:xfrm>
              <a:off x="6352208" y="3823734"/>
              <a:ext cx="360000" cy="360000"/>
              <a:chOff x="6529632" y="3975925"/>
              <a:chExt cx="360000" cy="360000"/>
            </a:xfrm>
          </p:grpSpPr>
          <p:sp>
            <p:nvSpPr>
              <p:cNvPr id="25" name="Ellipse 24">
                <a:extLst>
                  <a:ext uri="{FF2B5EF4-FFF2-40B4-BE49-F238E27FC236}">
                    <a16:creationId xmlns:a16="http://schemas.microsoft.com/office/drawing/2014/main" id="{49913942-BA76-4D73-898F-51ADA55E8C8C}"/>
                  </a:ext>
                </a:extLst>
              </p:cNvPr>
              <p:cNvSpPr/>
              <p:nvPr/>
            </p:nvSpPr>
            <p:spPr>
              <a:xfrm>
                <a:off x="6529632" y="3975925"/>
                <a:ext cx="360000" cy="360000"/>
              </a:xfrm>
              <a:prstGeom prst="ellipse">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Graphique 31" descr="Brainstorming de groupe avec un remplissage uni">
                <a:extLst>
                  <a:ext uri="{FF2B5EF4-FFF2-40B4-BE49-F238E27FC236}">
                    <a16:creationId xmlns:a16="http://schemas.microsoft.com/office/drawing/2014/main" id="{9F98935B-75C6-7DE9-4938-36CC8901599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65632" y="3997120"/>
                <a:ext cx="288000" cy="288000"/>
              </a:xfrm>
              <a:prstGeom prst="rect">
                <a:avLst/>
              </a:prstGeom>
            </p:spPr>
          </p:pic>
        </p:grpSp>
      </p:grpSp>
      <p:grpSp>
        <p:nvGrpSpPr>
          <p:cNvPr id="29" name="Groupe 28">
            <a:extLst>
              <a:ext uri="{FF2B5EF4-FFF2-40B4-BE49-F238E27FC236}">
                <a16:creationId xmlns:a16="http://schemas.microsoft.com/office/drawing/2014/main" id="{99710670-5AD8-B977-178E-FD2376C2898D}"/>
              </a:ext>
            </a:extLst>
          </p:cNvPr>
          <p:cNvGrpSpPr/>
          <p:nvPr/>
        </p:nvGrpSpPr>
        <p:grpSpPr>
          <a:xfrm>
            <a:off x="6352208" y="3563558"/>
            <a:ext cx="5508000" cy="834210"/>
            <a:chOff x="6352208" y="5731637"/>
            <a:chExt cx="5508000" cy="834210"/>
          </a:xfrm>
        </p:grpSpPr>
        <p:sp>
          <p:nvSpPr>
            <p:cNvPr id="14" name="Rectangle 13">
              <a:extLst>
                <a:ext uri="{FF2B5EF4-FFF2-40B4-BE49-F238E27FC236}">
                  <a16:creationId xmlns:a16="http://schemas.microsoft.com/office/drawing/2014/main" id="{B4BD02A5-5948-0E35-DB22-38053BC38EB1}"/>
                </a:ext>
              </a:extLst>
            </p:cNvPr>
            <p:cNvSpPr/>
            <p:nvPr/>
          </p:nvSpPr>
          <p:spPr>
            <a:xfrm>
              <a:off x="6532208" y="5731637"/>
              <a:ext cx="5328000" cy="83421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lgn="just"/>
              <a:r>
                <a:rPr lang="fr-FR" sz="1200" b="1">
                  <a:solidFill>
                    <a:schemeClr val="tx1"/>
                  </a:solidFill>
                </a:rPr>
                <a:t>Capter des ressentis &amp; signaux faibles </a:t>
              </a:r>
              <a:r>
                <a:rPr lang="fr-FR" sz="1200">
                  <a:solidFill>
                    <a:schemeClr val="tx1"/>
                  </a:solidFill>
                </a:rPr>
                <a:t>pendant la phase pilote pour adapter le plan d’accompagnement, notamment sur le </a:t>
              </a:r>
              <a:r>
                <a:rPr lang="fr-FR" sz="1200" b="1">
                  <a:solidFill>
                    <a:schemeClr val="tx1"/>
                  </a:solidFill>
                </a:rPr>
                <a:t>plan émotionnel </a:t>
              </a:r>
              <a:r>
                <a:rPr lang="fr-FR" sz="1200">
                  <a:solidFill>
                    <a:schemeClr val="tx1"/>
                  </a:solidFill>
                </a:rPr>
                <a:t>afin de dessiner les besoins d’accompagnement </a:t>
              </a:r>
              <a:r>
                <a:rPr lang="fr-FR" sz="1200" b="1">
                  <a:solidFill>
                    <a:schemeClr val="tx1"/>
                  </a:solidFill>
                </a:rPr>
                <a:t>soft skills </a:t>
              </a:r>
              <a:r>
                <a:rPr lang="fr-FR" sz="1200">
                  <a:solidFill>
                    <a:schemeClr val="tx1"/>
                  </a:solidFill>
                </a:rPr>
                <a:t>en plus des besoins classiques de formation</a:t>
              </a:r>
            </a:p>
          </p:txBody>
        </p:sp>
        <p:grpSp>
          <p:nvGrpSpPr>
            <p:cNvPr id="42" name="Groupe 41">
              <a:extLst>
                <a:ext uri="{FF2B5EF4-FFF2-40B4-BE49-F238E27FC236}">
                  <a16:creationId xmlns:a16="http://schemas.microsoft.com/office/drawing/2014/main" id="{902875DF-ABC1-55DA-6270-729140AA4BEC}"/>
                </a:ext>
              </a:extLst>
            </p:cNvPr>
            <p:cNvGrpSpPr/>
            <p:nvPr/>
          </p:nvGrpSpPr>
          <p:grpSpPr>
            <a:xfrm>
              <a:off x="6352208" y="5968742"/>
              <a:ext cx="360000" cy="360000"/>
              <a:chOff x="6529632" y="6092055"/>
              <a:chExt cx="360000" cy="360000"/>
            </a:xfrm>
          </p:grpSpPr>
          <p:sp>
            <p:nvSpPr>
              <p:cNvPr id="24" name="Ellipse 23">
                <a:extLst>
                  <a:ext uri="{FF2B5EF4-FFF2-40B4-BE49-F238E27FC236}">
                    <a16:creationId xmlns:a16="http://schemas.microsoft.com/office/drawing/2014/main" id="{BE1BF2AB-C9DB-A68F-A028-661ABE848F22}"/>
                  </a:ext>
                </a:extLst>
              </p:cNvPr>
              <p:cNvSpPr/>
              <p:nvPr/>
            </p:nvSpPr>
            <p:spPr>
              <a:xfrm>
                <a:off x="6529632" y="6092055"/>
                <a:ext cx="360000" cy="360000"/>
              </a:xfrm>
              <a:prstGeom prst="ellipse">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Graphique 35" descr="Porte-bloc avec un remplissage uni">
                <a:extLst>
                  <a:ext uri="{FF2B5EF4-FFF2-40B4-BE49-F238E27FC236}">
                    <a16:creationId xmlns:a16="http://schemas.microsoft.com/office/drawing/2014/main" id="{431A5FAC-0AD2-E711-398B-F6A75289FF0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65632" y="6128055"/>
                <a:ext cx="288000" cy="288000"/>
              </a:xfrm>
              <a:prstGeom prst="rect">
                <a:avLst/>
              </a:prstGeom>
            </p:spPr>
          </p:pic>
        </p:grpSp>
      </p:grpSp>
      <p:grpSp>
        <p:nvGrpSpPr>
          <p:cNvPr id="21" name="Groupe 20">
            <a:extLst>
              <a:ext uri="{FF2B5EF4-FFF2-40B4-BE49-F238E27FC236}">
                <a16:creationId xmlns:a16="http://schemas.microsoft.com/office/drawing/2014/main" id="{8EDB4A15-2443-A359-DB63-D8FDE5DE56A6}"/>
              </a:ext>
            </a:extLst>
          </p:cNvPr>
          <p:cNvGrpSpPr/>
          <p:nvPr/>
        </p:nvGrpSpPr>
        <p:grpSpPr>
          <a:xfrm>
            <a:off x="6349038" y="5505198"/>
            <a:ext cx="5508000" cy="876000"/>
            <a:chOff x="6352208" y="4656692"/>
            <a:chExt cx="5508000" cy="876000"/>
          </a:xfrm>
        </p:grpSpPr>
        <p:sp>
          <p:nvSpPr>
            <p:cNvPr id="5" name="Rectangle 4">
              <a:extLst>
                <a:ext uri="{FF2B5EF4-FFF2-40B4-BE49-F238E27FC236}">
                  <a16:creationId xmlns:a16="http://schemas.microsoft.com/office/drawing/2014/main" id="{C2850B0A-36C5-4F91-7BE6-F3F5080E0630}"/>
                </a:ext>
              </a:extLst>
            </p:cNvPr>
            <p:cNvSpPr/>
            <p:nvPr/>
          </p:nvSpPr>
          <p:spPr>
            <a:xfrm>
              <a:off x="6532208" y="4656692"/>
              <a:ext cx="5328000" cy="876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0000" algn="just"/>
              <a:r>
                <a:rPr lang="fr-FR" sz="1200">
                  <a:solidFill>
                    <a:schemeClr val="tx1"/>
                  </a:solidFill>
                </a:rPr>
                <a:t>Profiter de la transformation demandée aux </a:t>
              </a:r>
              <a:r>
                <a:rPr lang="fr-FR" sz="1200" b="1">
                  <a:solidFill>
                    <a:schemeClr val="tx1"/>
                  </a:solidFill>
                </a:rPr>
                <a:t>partenaires</a:t>
              </a:r>
              <a:r>
                <a:rPr lang="fr-FR" sz="1200">
                  <a:solidFill>
                    <a:schemeClr val="tx1"/>
                  </a:solidFill>
                </a:rPr>
                <a:t> pour travailler la </a:t>
              </a:r>
              <a:r>
                <a:rPr lang="fr-FR" sz="1200" b="1">
                  <a:solidFill>
                    <a:schemeClr val="tx1"/>
                  </a:solidFill>
                </a:rPr>
                <a:t>relation partenariale </a:t>
              </a:r>
              <a:r>
                <a:rPr lang="fr-FR" sz="1200">
                  <a:solidFill>
                    <a:schemeClr val="tx1"/>
                  </a:solidFill>
                </a:rPr>
                <a:t>&amp; développer de </a:t>
              </a:r>
              <a:r>
                <a:rPr lang="fr-FR" sz="1200" b="1">
                  <a:solidFill>
                    <a:schemeClr val="tx1"/>
                  </a:solidFill>
                </a:rPr>
                <a:t>nouveaux modes de collaboration</a:t>
              </a:r>
              <a:r>
                <a:rPr lang="fr-FR" sz="1200">
                  <a:solidFill>
                    <a:schemeClr val="tx1"/>
                  </a:solidFill>
                </a:rPr>
                <a:t>, à travers notamment des </a:t>
              </a:r>
              <a:r>
                <a:rPr lang="fr-FR" sz="1200" b="1">
                  <a:solidFill>
                    <a:schemeClr val="tx1"/>
                  </a:solidFill>
                </a:rPr>
                <a:t>cycles d’ateliers offerts²</a:t>
              </a:r>
            </a:p>
          </p:txBody>
        </p:sp>
        <p:grpSp>
          <p:nvGrpSpPr>
            <p:cNvPr id="41" name="Groupe 40">
              <a:extLst>
                <a:ext uri="{FF2B5EF4-FFF2-40B4-BE49-F238E27FC236}">
                  <a16:creationId xmlns:a16="http://schemas.microsoft.com/office/drawing/2014/main" id="{CB0C2A1A-6753-A856-2495-ACD6006DA0CA}"/>
                </a:ext>
              </a:extLst>
            </p:cNvPr>
            <p:cNvGrpSpPr/>
            <p:nvPr/>
          </p:nvGrpSpPr>
          <p:grpSpPr>
            <a:xfrm>
              <a:off x="6352208" y="4914692"/>
              <a:ext cx="360000" cy="360000"/>
              <a:chOff x="6529632" y="5033990"/>
              <a:chExt cx="360000" cy="360000"/>
            </a:xfrm>
          </p:grpSpPr>
          <p:sp>
            <p:nvSpPr>
              <p:cNvPr id="26" name="Ellipse 25">
                <a:extLst>
                  <a:ext uri="{FF2B5EF4-FFF2-40B4-BE49-F238E27FC236}">
                    <a16:creationId xmlns:a16="http://schemas.microsoft.com/office/drawing/2014/main" id="{57F32D61-B686-CA5A-D721-597A8BE9A045}"/>
                  </a:ext>
                </a:extLst>
              </p:cNvPr>
              <p:cNvSpPr/>
              <p:nvPr/>
            </p:nvSpPr>
            <p:spPr>
              <a:xfrm>
                <a:off x="6529632" y="5033990"/>
                <a:ext cx="360000" cy="360000"/>
              </a:xfrm>
              <a:prstGeom prst="ellipse">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Graphique 37" descr="Commentaire, J’aime avec un remplissage uni">
                <a:extLst>
                  <a:ext uri="{FF2B5EF4-FFF2-40B4-BE49-F238E27FC236}">
                    <a16:creationId xmlns:a16="http://schemas.microsoft.com/office/drawing/2014/main" id="{6D3F9FC6-F905-F891-821A-009DB41A822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565632" y="5089613"/>
                <a:ext cx="288000" cy="288000"/>
              </a:xfrm>
              <a:prstGeom prst="rect">
                <a:avLst/>
              </a:prstGeom>
            </p:spPr>
          </p:pic>
        </p:grpSp>
      </p:grpSp>
      <p:pic>
        <p:nvPicPr>
          <p:cNvPr id="16" name="Graphique 15" descr="Ampoule et engrenage avec un remplissage uni">
            <a:extLst>
              <a:ext uri="{FF2B5EF4-FFF2-40B4-BE49-F238E27FC236}">
                <a16:creationId xmlns:a16="http://schemas.microsoft.com/office/drawing/2014/main" id="{EF8CDC34-55A9-EFD4-BEE7-513A9CDB9180}"/>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32208" y="2110322"/>
            <a:ext cx="360000" cy="360000"/>
          </a:xfrm>
          <a:prstGeom prst="rect">
            <a:avLst/>
          </a:prstGeom>
        </p:spPr>
      </p:pic>
      <p:pic>
        <p:nvPicPr>
          <p:cNvPr id="20" name="Graphique 19" descr="Pièces d’échiquier avec un remplissage uni">
            <a:extLst>
              <a:ext uri="{FF2B5EF4-FFF2-40B4-BE49-F238E27FC236}">
                <a16:creationId xmlns:a16="http://schemas.microsoft.com/office/drawing/2014/main" id="{E88463AD-6F34-AFA9-00B2-48A25638EDD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6655" y="2120940"/>
            <a:ext cx="360000" cy="360000"/>
          </a:xfrm>
          <a:prstGeom prst="rect">
            <a:avLst/>
          </a:prstGeom>
        </p:spPr>
      </p:pic>
      <p:sp>
        <p:nvSpPr>
          <p:cNvPr id="45" name="ZoneTexte 44">
            <a:extLst>
              <a:ext uri="{FF2B5EF4-FFF2-40B4-BE49-F238E27FC236}">
                <a16:creationId xmlns:a16="http://schemas.microsoft.com/office/drawing/2014/main" id="{AC168762-597A-3730-E62A-258A0DCEC96B}"/>
              </a:ext>
            </a:extLst>
          </p:cNvPr>
          <p:cNvSpPr txBox="1"/>
          <p:nvPr/>
        </p:nvSpPr>
        <p:spPr>
          <a:xfrm>
            <a:off x="331792" y="5197379"/>
            <a:ext cx="4860000" cy="646331"/>
          </a:xfrm>
          <a:prstGeom prst="rect">
            <a:avLst/>
          </a:prstGeom>
          <a:noFill/>
        </p:spPr>
        <p:txBody>
          <a:bodyPr wrap="square" rtlCol="0">
            <a:spAutoFit/>
          </a:bodyPr>
          <a:lstStyle/>
          <a:p>
            <a:pPr marL="171450" indent="-171450" algn="just">
              <a:buClr>
                <a:schemeClr val="bg2"/>
              </a:buClr>
              <a:buFont typeface="Wingdings" panose="05000000000000000000" pitchFamily="2" charset="2"/>
              <a:buChar char="§"/>
            </a:pPr>
            <a:r>
              <a:rPr lang="fr-FR" sz="1200">
                <a:latin typeface="+mj-lt"/>
              </a:rPr>
              <a:t>Accompagner la </a:t>
            </a:r>
            <a:r>
              <a:rPr lang="fr-FR" sz="1200" b="1">
                <a:solidFill>
                  <a:srgbClr val="44398A"/>
                </a:solidFill>
                <a:latin typeface="+mj-lt"/>
              </a:rPr>
              <a:t>transformation numérique </a:t>
            </a:r>
            <a:r>
              <a:rPr lang="fr-FR" sz="1200">
                <a:latin typeface="+mj-lt"/>
              </a:rPr>
              <a:t>de nombreux </a:t>
            </a:r>
            <a:r>
              <a:rPr lang="fr-FR" sz="1200" b="1">
                <a:solidFill>
                  <a:srgbClr val="44398A"/>
                </a:solidFill>
                <a:latin typeface="+mj-lt"/>
              </a:rPr>
              <a:t>partenaires</a:t>
            </a:r>
            <a:r>
              <a:rPr lang="fr-FR" sz="1200">
                <a:latin typeface="+mj-lt"/>
              </a:rPr>
              <a:t> sur un marché encore </a:t>
            </a:r>
            <a:r>
              <a:rPr lang="fr-FR" sz="1200" b="1">
                <a:solidFill>
                  <a:srgbClr val="44398A"/>
                </a:solidFill>
                <a:latin typeface="+mj-lt"/>
              </a:rPr>
              <a:t>loin de ces sujets </a:t>
            </a:r>
            <a:r>
              <a:rPr lang="fr-FR" sz="1200">
                <a:latin typeface="+mj-lt"/>
              </a:rPr>
              <a:t>donc avec un positionnement de leader</a:t>
            </a:r>
          </a:p>
        </p:txBody>
      </p:sp>
      <p:sp>
        <p:nvSpPr>
          <p:cNvPr id="35" name="ZoneTexte 34">
            <a:extLst>
              <a:ext uri="{FF2B5EF4-FFF2-40B4-BE49-F238E27FC236}">
                <a16:creationId xmlns:a16="http://schemas.microsoft.com/office/drawing/2014/main" id="{5C80B83B-4009-8F8D-6DA9-E92116DD0F45}"/>
              </a:ext>
            </a:extLst>
          </p:cNvPr>
          <p:cNvSpPr txBox="1"/>
          <p:nvPr/>
        </p:nvSpPr>
        <p:spPr>
          <a:xfrm>
            <a:off x="331792" y="4451559"/>
            <a:ext cx="4860000" cy="646331"/>
          </a:xfrm>
          <a:prstGeom prst="rect">
            <a:avLst/>
          </a:prstGeom>
          <a:noFill/>
        </p:spPr>
        <p:txBody>
          <a:bodyPr wrap="square" rtlCol="0">
            <a:spAutoFit/>
          </a:bodyPr>
          <a:lstStyle/>
          <a:p>
            <a:pPr marL="171450" indent="-171450" algn="just">
              <a:buClr>
                <a:schemeClr val="bg2"/>
              </a:buClr>
              <a:buFont typeface="Wingdings" panose="05000000000000000000" pitchFamily="2" charset="2"/>
              <a:buChar char="§"/>
            </a:pPr>
            <a:r>
              <a:rPr lang="fr-FR" sz="1200">
                <a:latin typeface="+mj-lt"/>
              </a:rPr>
              <a:t>Transformer des métiers très </a:t>
            </a:r>
            <a:r>
              <a:rPr lang="fr-FR" sz="1200" b="1">
                <a:solidFill>
                  <a:srgbClr val="44398A"/>
                </a:solidFill>
                <a:latin typeface="+mj-lt"/>
              </a:rPr>
              <a:t>autonomes</a:t>
            </a:r>
            <a:r>
              <a:rPr lang="fr-FR" sz="1200">
                <a:latin typeface="+mj-lt"/>
              </a:rPr>
              <a:t> plutôt </a:t>
            </a:r>
            <a:r>
              <a:rPr lang="fr-FR" sz="1200" b="1">
                <a:solidFill>
                  <a:srgbClr val="44398A"/>
                </a:solidFill>
                <a:latin typeface="+mj-lt"/>
              </a:rPr>
              <a:t>averses</a:t>
            </a:r>
            <a:r>
              <a:rPr lang="fr-FR" sz="1200">
                <a:latin typeface="+mj-lt"/>
              </a:rPr>
              <a:t> au changement &amp; parfois même </a:t>
            </a:r>
            <a:r>
              <a:rPr lang="fr-FR" sz="1200" b="1">
                <a:solidFill>
                  <a:srgbClr val="44398A"/>
                </a:solidFill>
                <a:latin typeface="+mj-lt"/>
              </a:rPr>
              <a:t>méfiants</a:t>
            </a:r>
            <a:r>
              <a:rPr lang="fr-FR" sz="1200">
                <a:latin typeface="+mj-lt"/>
              </a:rPr>
              <a:t> dont la </a:t>
            </a:r>
            <a:r>
              <a:rPr lang="fr-FR" sz="1200" b="1">
                <a:solidFill>
                  <a:srgbClr val="44398A"/>
                </a:solidFill>
                <a:latin typeface="+mj-lt"/>
              </a:rPr>
              <a:t>réalité opérationnelle</a:t>
            </a:r>
            <a:r>
              <a:rPr lang="fr-FR" sz="1200">
                <a:latin typeface="+mj-lt"/>
              </a:rPr>
              <a:t> peut être déjà très </a:t>
            </a:r>
            <a:r>
              <a:rPr lang="fr-FR" sz="1200" b="1">
                <a:solidFill>
                  <a:srgbClr val="44398A"/>
                </a:solidFill>
                <a:latin typeface="+mj-lt"/>
              </a:rPr>
              <a:t>complexe</a:t>
            </a:r>
          </a:p>
        </p:txBody>
      </p:sp>
    </p:spTree>
    <p:extLst>
      <p:ext uri="{BB962C8B-B14F-4D97-AF65-F5344CB8AC3E}">
        <p14:creationId xmlns:p14="http://schemas.microsoft.com/office/powerpoint/2010/main" val="23158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0DFD405-AA9A-74E8-A625-6D4B6D8810F4}"/>
              </a:ext>
            </a:extLst>
          </p:cNvPr>
          <p:cNvSpPr>
            <a:spLocks noGrp="1"/>
          </p:cNvSpPr>
          <p:nvPr>
            <p:ph type="ftr" idx="11"/>
          </p:nvPr>
        </p:nvSpPr>
        <p:spPr/>
        <p:txBody>
          <a:bodyPr/>
          <a:lstStyle/>
          <a:p>
            <a:endParaRPr lang="fr-FR"/>
          </a:p>
        </p:txBody>
      </p:sp>
      <p:sp>
        <p:nvSpPr>
          <p:cNvPr id="3" name="Titre 2">
            <a:extLst>
              <a:ext uri="{FF2B5EF4-FFF2-40B4-BE49-F238E27FC236}">
                <a16:creationId xmlns:a16="http://schemas.microsoft.com/office/drawing/2014/main" id="{A52578FC-B8C0-CA8D-3520-EAF140CDD473}"/>
              </a:ext>
            </a:extLst>
          </p:cNvPr>
          <p:cNvSpPr>
            <a:spLocks noGrp="1"/>
          </p:cNvSpPr>
          <p:nvPr>
            <p:ph type="title"/>
          </p:nvPr>
        </p:nvSpPr>
        <p:spPr/>
        <p:txBody>
          <a:bodyPr/>
          <a:lstStyle/>
          <a:p>
            <a:r>
              <a:rPr lang="fr-FR"/>
              <a:t>Les atouts de Talan Consulting pour vous accompagner</a:t>
            </a:r>
          </a:p>
        </p:txBody>
      </p:sp>
      <p:sp>
        <p:nvSpPr>
          <p:cNvPr id="5" name="Rectangle : avec coin arrondi et coin rogné en haut 4">
            <a:extLst>
              <a:ext uri="{FF2B5EF4-FFF2-40B4-BE49-F238E27FC236}">
                <a16:creationId xmlns:a16="http://schemas.microsoft.com/office/drawing/2014/main" id="{E174C39E-32FA-5958-1AC1-4280EAB84B83}"/>
              </a:ext>
            </a:extLst>
          </p:cNvPr>
          <p:cNvSpPr/>
          <p:nvPr/>
        </p:nvSpPr>
        <p:spPr>
          <a:xfrm flipH="1" flipV="1">
            <a:off x="7068149" y="959680"/>
            <a:ext cx="4800000" cy="2640000"/>
          </a:xfrm>
          <a:prstGeom prst="snipRoundRect">
            <a:avLst/>
          </a:prstGeom>
          <a:solidFill>
            <a:schemeClr val="bg1"/>
          </a:solidFill>
          <a:ln>
            <a:solidFill>
              <a:srgbClr val="847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67" b="0" i="0" u="none" strike="noStrike" kern="1200" cap="none" spc="0" normalizeH="0" baseline="0" noProof="0">
              <a:ln>
                <a:noFill/>
              </a:ln>
              <a:solidFill>
                <a:srgbClr val="FFFFFF"/>
              </a:solidFill>
              <a:effectLst/>
              <a:uLnTx/>
              <a:uFillTx/>
              <a:latin typeface="+mj-lt"/>
              <a:ea typeface="+mn-ea"/>
              <a:cs typeface="+mn-cs"/>
            </a:endParaRPr>
          </a:p>
        </p:txBody>
      </p:sp>
      <p:sp>
        <p:nvSpPr>
          <p:cNvPr id="6" name="Rectangle : avec coin arrondi et coin rogné en haut 5">
            <a:extLst>
              <a:ext uri="{FF2B5EF4-FFF2-40B4-BE49-F238E27FC236}">
                <a16:creationId xmlns:a16="http://schemas.microsoft.com/office/drawing/2014/main" id="{DE07D521-9BD5-FF8C-7ACF-40D24ABF90BB}"/>
              </a:ext>
            </a:extLst>
          </p:cNvPr>
          <p:cNvSpPr/>
          <p:nvPr/>
        </p:nvSpPr>
        <p:spPr>
          <a:xfrm>
            <a:off x="378525" y="3974348"/>
            <a:ext cx="4800000" cy="2640000"/>
          </a:xfrm>
          <a:prstGeom prst="snipRoundRect">
            <a:avLst/>
          </a:prstGeom>
          <a:solidFill>
            <a:schemeClr val="bg1"/>
          </a:solidFill>
          <a:ln>
            <a:solidFill>
              <a:srgbClr val="D6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67" b="0" i="0" u="none" strike="noStrike" kern="1200" cap="none" spc="0" normalizeH="0" baseline="0" noProof="0">
              <a:ln>
                <a:noFill/>
              </a:ln>
              <a:solidFill>
                <a:srgbClr val="FFFFFF"/>
              </a:solidFill>
              <a:effectLst/>
              <a:uLnTx/>
              <a:uFillTx/>
              <a:latin typeface="+mj-lt"/>
              <a:ea typeface="+mn-ea"/>
              <a:cs typeface="+mn-cs"/>
            </a:endParaRPr>
          </a:p>
        </p:txBody>
      </p:sp>
      <p:sp>
        <p:nvSpPr>
          <p:cNvPr id="7" name="Rectangle : avec coin arrondi et coin rogné en haut 6">
            <a:extLst>
              <a:ext uri="{FF2B5EF4-FFF2-40B4-BE49-F238E27FC236}">
                <a16:creationId xmlns:a16="http://schemas.microsoft.com/office/drawing/2014/main" id="{D1E59C95-F9C7-68DF-E9B1-98431EA7DDC2}"/>
              </a:ext>
            </a:extLst>
          </p:cNvPr>
          <p:cNvSpPr/>
          <p:nvPr/>
        </p:nvSpPr>
        <p:spPr>
          <a:xfrm flipH="1">
            <a:off x="7068149" y="3974348"/>
            <a:ext cx="4800000" cy="2640000"/>
          </a:xfrm>
          <a:prstGeom prst="snipRoundRect">
            <a:avLst/>
          </a:prstGeom>
          <a:solidFill>
            <a:schemeClr val="bg1"/>
          </a:solidFill>
          <a:ln>
            <a:solidFill>
              <a:srgbClr val="ADA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67" b="0" i="0" u="none" strike="noStrike" kern="1200" cap="none" spc="0" normalizeH="0" baseline="0" noProof="0">
              <a:ln>
                <a:noFill/>
              </a:ln>
              <a:solidFill>
                <a:srgbClr val="FFFFFF"/>
              </a:solidFill>
              <a:effectLst/>
              <a:uLnTx/>
              <a:uFillTx/>
              <a:latin typeface="+mj-lt"/>
              <a:ea typeface="+mn-ea"/>
              <a:cs typeface="+mn-cs"/>
            </a:endParaRPr>
          </a:p>
        </p:txBody>
      </p:sp>
      <p:sp>
        <p:nvSpPr>
          <p:cNvPr id="8" name="Rectangle : avec coin arrondi et coin rogné en haut 7">
            <a:extLst>
              <a:ext uri="{FF2B5EF4-FFF2-40B4-BE49-F238E27FC236}">
                <a16:creationId xmlns:a16="http://schemas.microsoft.com/office/drawing/2014/main" id="{33FB00F6-A705-BF86-E5D3-E31A7043BC93}"/>
              </a:ext>
            </a:extLst>
          </p:cNvPr>
          <p:cNvSpPr/>
          <p:nvPr/>
        </p:nvSpPr>
        <p:spPr>
          <a:xfrm flipV="1">
            <a:off x="355230" y="1223015"/>
            <a:ext cx="4800000" cy="2370715"/>
          </a:xfrm>
          <a:prstGeom prst="snipRoundRect">
            <a:avLst/>
          </a:prstGeom>
          <a:solidFill>
            <a:schemeClr val="bg1"/>
          </a:solidFill>
          <a:ln>
            <a:solidFill>
              <a:srgbClr val="443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67" b="0" i="0" u="none" strike="noStrike" kern="1200" cap="none" spc="0" normalizeH="0" baseline="0" noProof="0">
              <a:ln>
                <a:noFill/>
              </a:ln>
              <a:solidFill>
                <a:srgbClr val="FFFFFF"/>
              </a:solidFill>
              <a:effectLst/>
              <a:uLnTx/>
              <a:uFillTx/>
              <a:latin typeface="+mj-lt"/>
              <a:ea typeface="+mn-ea"/>
              <a:cs typeface="+mn-cs"/>
            </a:endParaRPr>
          </a:p>
        </p:txBody>
      </p:sp>
      <p:sp>
        <p:nvSpPr>
          <p:cNvPr id="9" name="Google Shape;1380;p104">
            <a:extLst>
              <a:ext uri="{FF2B5EF4-FFF2-40B4-BE49-F238E27FC236}">
                <a16:creationId xmlns:a16="http://schemas.microsoft.com/office/drawing/2014/main" id="{F0605748-F2D7-6F3A-381C-D7B0A28D5DE8}"/>
              </a:ext>
            </a:extLst>
          </p:cNvPr>
          <p:cNvSpPr/>
          <p:nvPr/>
        </p:nvSpPr>
        <p:spPr>
          <a:xfrm flipH="1">
            <a:off x="355230" y="966994"/>
            <a:ext cx="4800000" cy="423683"/>
          </a:xfrm>
          <a:prstGeom prst="rect">
            <a:avLst/>
          </a:prstGeom>
          <a:solidFill>
            <a:srgbClr val="44398A"/>
          </a:solidFill>
          <a:ln w="28575">
            <a:solidFill>
              <a:srgbClr val="44398A"/>
            </a:solidFill>
          </a:ln>
        </p:spPr>
        <p:txBody>
          <a:bodyPr spcFirstLastPara="1" wrap="square" lIns="121900" tIns="60951" rIns="121900" bIns="60951"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fr-FR" b="0" i="0" u="none" strike="noStrike" kern="1200" cap="small" spc="0" normalizeH="0" noProof="0">
                <a:ln>
                  <a:noFill/>
                </a:ln>
                <a:solidFill>
                  <a:srgbClr val="FFFFFF"/>
                </a:solidFill>
                <a:effectLst/>
                <a:uLnTx/>
                <a:uFillTx/>
                <a:latin typeface="+mj-lt"/>
                <a:ea typeface="+mn-ea"/>
                <a:cs typeface="Calibri"/>
                <a:sym typeface="Montserrat"/>
              </a:rPr>
              <a:t>Notre connaissance de votre organisation</a:t>
            </a:r>
          </a:p>
        </p:txBody>
      </p:sp>
      <p:sp>
        <p:nvSpPr>
          <p:cNvPr id="14" name="Google Shape;1426;p104">
            <a:extLst>
              <a:ext uri="{FF2B5EF4-FFF2-40B4-BE49-F238E27FC236}">
                <a16:creationId xmlns:a16="http://schemas.microsoft.com/office/drawing/2014/main" id="{D9DBB3DC-A207-8980-03BC-8FC07230F84D}"/>
              </a:ext>
            </a:extLst>
          </p:cNvPr>
          <p:cNvSpPr txBox="1"/>
          <p:nvPr/>
        </p:nvSpPr>
        <p:spPr>
          <a:xfrm>
            <a:off x="7068149" y="966993"/>
            <a:ext cx="4800000" cy="424800"/>
          </a:xfrm>
          <a:prstGeom prst="rect">
            <a:avLst/>
          </a:prstGeom>
          <a:solidFill>
            <a:srgbClr val="8479C8"/>
          </a:solidFill>
          <a:ln>
            <a:noFill/>
          </a:ln>
        </p:spPr>
        <p:txBody>
          <a:bodyPr spcFirstLastPara="1" wrap="square" lIns="121900" tIns="60951" rIns="121900" bIns="60951" anchor="ctr" anchorCtr="0">
            <a:noAutofit/>
          </a:bodyPr>
          <a:lstStyle>
            <a:defPPr marR="0" lvl="0" algn="l" rtl="0">
              <a:lnSpc>
                <a:spcPct val="100000"/>
              </a:lnSpc>
              <a:spcBef>
                <a:spcPts val="0"/>
              </a:spcBef>
              <a:spcAft>
                <a:spcPts val="0"/>
              </a:spcAft>
            </a:defPPr>
            <a:lvl1pPr defTabSz="685800">
              <a:defRPr sz="1200">
                <a:solidFill>
                  <a:schemeClr val="bg1"/>
                </a:solidFill>
                <a:latin typeface="Montserrat" panose="020B0604020202020204" charset="0"/>
                <a:cs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400" kern="1200" cap="small">
                <a:solidFill>
                  <a:srgbClr val="FFFFFF"/>
                </a:solidFill>
                <a:latin typeface="+mj-lt"/>
                <a:ea typeface="+mn-ea"/>
                <a:sym typeface="Montserrat"/>
              </a:rPr>
              <a:t>Notre expertise de l’accompagnement au changement</a:t>
            </a:r>
            <a:endParaRPr sz="1400" kern="1200" cap="small">
              <a:solidFill>
                <a:srgbClr val="FFFFFF"/>
              </a:solidFill>
              <a:latin typeface="+mj-lt"/>
              <a:ea typeface="+mn-ea"/>
              <a:sym typeface="Montserrat"/>
            </a:endParaRPr>
          </a:p>
        </p:txBody>
      </p:sp>
      <p:sp>
        <p:nvSpPr>
          <p:cNvPr id="21" name="ZoneTexte 20">
            <a:extLst>
              <a:ext uri="{FF2B5EF4-FFF2-40B4-BE49-F238E27FC236}">
                <a16:creationId xmlns:a16="http://schemas.microsoft.com/office/drawing/2014/main" id="{C49137D8-B900-C7B0-51A3-3368AF540977}"/>
              </a:ext>
            </a:extLst>
          </p:cNvPr>
          <p:cNvSpPr txBox="1"/>
          <p:nvPr/>
        </p:nvSpPr>
        <p:spPr>
          <a:xfrm>
            <a:off x="370710" y="1851350"/>
            <a:ext cx="4801360" cy="1631216"/>
          </a:xfrm>
          <a:prstGeom prst="rect">
            <a:avLst/>
          </a:prstGeom>
          <a:noFill/>
        </p:spPr>
        <p:txBody>
          <a:bodyPr wrap="square" rtlCol="0">
            <a:spAutoFit/>
          </a:bodyPr>
          <a:lstStyle/>
          <a:p>
            <a:pPr marL="360000" marR="0" lvl="0" indent="-380990" algn="just"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fr-FR" sz="1100" kern="1200">
                <a:solidFill>
                  <a:schemeClr val="tx1"/>
                </a:solidFill>
                <a:latin typeface="+mj-lt"/>
                <a:cs typeface="Times New Roman"/>
              </a:rPr>
              <a:t>3 </a:t>
            </a:r>
            <a:r>
              <a:rPr lang="fr-FR" sz="1100" b="1" kern="1200">
                <a:solidFill>
                  <a:srgbClr val="44398A"/>
                </a:solidFill>
                <a:latin typeface="+mj-lt"/>
                <a:cs typeface="Times New Roman"/>
              </a:rPr>
              <a:t>projets d’accompagnement majeurs </a:t>
            </a:r>
            <a:r>
              <a:rPr lang="fr-FR" sz="1100" kern="1200">
                <a:solidFill>
                  <a:schemeClr val="tx1"/>
                </a:solidFill>
                <a:latin typeface="+mj-lt"/>
                <a:cs typeface="Times New Roman"/>
              </a:rPr>
              <a:t>ces dernières années, notamment le déploiement de la Plateforme d’échanges &amp; la simplification de la suite achats</a:t>
            </a:r>
          </a:p>
          <a:p>
            <a:pPr marL="360000" marR="0" lvl="0" indent="-380990" algn="just"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endParaRPr lang="fr-FR" sz="1100" kern="1200">
              <a:solidFill>
                <a:schemeClr val="tx1"/>
              </a:solidFill>
              <a:latin typeface="+mj-lt"/>
              <a:cs typeface="Times New Roman"/>
            </a:endParaRPr>
          </a:p>
          <a:p>
            <a:pPr marL="360000" marR="0" lvl="0" indent="-380990" algn="just"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fr-FR" sz="1100" kern="1200">
                <a:solidFill>
                  <a:schemeClr val="tx1"/>
                </a:solidFill>
                <a:latin typeface="+mj-lt"/>
                <a:cs typeface="Times New Roman"/>
              </a:rPr>
              <a:t>Un accompagnement actuellement sur des projets </a:t>
            </a:r>
            <a:r>
              <a:rPr lang="fr-FR" sz="1100" b="1" kern="1200">
                <a:solidFill>
                  <a:srgbClr val="44398A"/>
                </a:solidFill>
                <a:latin typeface="+mj-lt"/>
                <a:cs typeface="Times New Roman"/>
              </a:rPr>
              <a:t>d’innovation</a:t>
            </a:r>
            <a:r>
              <a:rPr lang="fr-FR" sz="1100" kern="1200">
                <a:solidFill>
                  <a:schemeClr val="tx1"/>
                </a:solidFill>
                <a:latin typeface="+mj-lt"/>
                <a:cs typeface="Times New Roman"/>
              </a:rPr>
              <a:t> autour du </a:t>
            </a:r>
            <a:r>
              <a:rPr lang="fr-FR" sz="1100" b="1" kern="1200" err="1">
                <a:solidFill>
                  <a:srgbClr val="44398A"/>
                </a:solidFill>
                <a:latin typeface="+mj-lt"/>
                <a:cs typeface="Times New Roman"/>
              </a:rPr>
              <a:t>Metavers</a:t>
            </a:r>
            <a:r>
              <a:rPr lang="fr-FR" sz="1100" kern="1200">
                <a:solidFill>
                  <a:schemeClr val="tx1"/>
                </a:solidFill>
                <a:latin typeface="+mj-lt"/>
                <a:cs typeface="Times New Roman"/>
              </a:rPr>
              <a:t> &amp; de </a:t>
            </a:r>
            <a:r>
              <a:rPr lang="fr-FR" sz="1100" b="1" kern="1200">
                <a:solidFill>
                  <a:srgbClr val="44398A"/>
                </a:solidFill>
                <a:latin typeface="+mj-lt"/>
                <a:cs typeface="Times New Roman"/>
              </a:rPr>
              <a:t>l’IA</a:t>
            </a:r>
          </a:p>
          <a:p>
            <a:pPr marL="360000" marR="0" lvl="0" indent="-380990" algn="just"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endParaRPr lang="fr-FR" sz="1100" kern="1200">
              <a:solidFill>
                <a:schemeClr val="tx1"/>
              </a:solidFill>
              <a:latin typeface="+mj-lt"/>
              <a:cs typeface="Times New Roman"/>
            </a:endParaRPr>
          </a:p>
          <a:p>
            <a:pPr marL="360000" marR="0" lvl="0" indent="-380990" algn="just"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fr-FR" sz="1100" kern="1200">
                <a:solidFill>
                  <a:schemeClr val="tx1"/>
                </a:solidFill>
                <a:latin typeface="+mj-lt"/>
                <a:cs typeface="Times New Roman"/>
              </a:rPr>
              <a:t>Un partenariat à forte valeur ajoutée sur le </a:t>
            </a:r>
            <a:r>
              <a:rPr lang="fr-FR" sz="1100" b="1" kern="1200">
                <a:solidFill>
                  <a:srgbClr val="44398A"/>
                </a:solidFill>
                <a:latin typeface="+mj-lt"/>
                <a:cs typeface="Times New Roman"/>
              </a:rPr>
              <a:t>projet BIM</a:t>
            </a:r>
          </a:p>
          <a:p>
            <a:pPr marL="380990" marR="0" lvl="0" indent="-38099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0" i="0" u="none" strike="noStrike" kern="1200" cap="none" spc="0" normalizeH="0" baseline="0" noProof="0">
              <a:ln>
                <a:noFill/>
              </a:ln>
              <a:solidFill>
                <a:srgbClr val="004C9C"/>
              </a:solidFill>
              <a:effectLst/>
              <a:uLnTx/>
              <a:uFillTx/>
              <a:latin typeface="+mj-lt"/>
              <a:ea typeface="+mn-ea"/>
              <a:cs typeface="+mn-cs"/>
            </a:endParaRPr>
          </a:p>
        </p:txBody>
      </p:sp>
      <p:sp>
        <p:nvSpPr>
          <p:cNvPr id="32" name="Google Shape;1386;p104">
            <a:extLst>
              <a:ext uri="{FF2B5EF4-FFF2-40B4-BE49-F238E27FC236}">
                <a16:creationId xmlns:a16="http://schemas.microsoft.com/office/drawing/2014/main" id="{F0C35A56-C922-2FCE-630C-6E3492EA0C62}"/>
              </a:ext>
            </a:extLst>
          </p:cNvPr>
          <p:cNvSpPr/>
          <p:nvPr/>
        </p:nvSpPr>
        <p:spPr>
          <a:xfrm rot="2678669">
            <a:off x="4966901" y="4209539"/>
            <a:ext cx="803462" cy="829298"/>
          </a:xfrm>
          <a:prstGeom prst="ellipse">
            <a:avLst/>
          </a:prstGeom>
          <a:solidFill>
            <a:schemeClr val="bg2">
              <a:lumMod val="20000"/>
              <a:lumOff val="80000"/>
            </a:schemeClr>
          </a:solidFill>
          <a:ln>
            <a:noFill/>
          </a:ln>
        </p:spPr>
        <p:txBody>
          <a:bodyPr spcFirstLastPara="1" wrap="square" lIns="121900" tIns="60951" rIns="121900" bIns="60951"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3" name="Google Shape;1387;p104">
            <a:extLst>
              <a:ext uri="{FF2B5EF4-FFF2-40B4-BE49-F238E27FC236}">
                <a16:creationId xmlns:a16="http://schemas.microsoft.com/office/drawing/2014/main" id="{FD362765-AEE6-FF7D-3C60-1E3F224BE23A}"/>
              </a:ext>
            </a:extLst>
          </p:cNvPr>
          <p:cNvSpPr/>
          <p:nvPr/>
        </p:nvSpPr>
        <p:spPr>
          <a:xfrm rot="2678669">
            <a:off x="6478185" y="4200432"/>
            <a:ext cx="803462" cy="827251"/>
          </a:xfrm>
          <a:prstGeom prst="ellipse">
            <a:avLst/>
          </a:prstGeom>
          <a:solidFill>
            <a:schemeClr val="bg2">
              <a:lumMod val="40000"/>
              <a:lumOff val="60000"/>
            </a:schemeClr>
          </a:solidFill>
          <a:ln>
            <a:noFill/>
          </a:ln>
        </p:spPr>
        <p:txBody>
          <a:bodyPr spcFirstLastPara="1" wrap="square" lIns="121900" tIns="60951" rIns="121900" bIns="60951"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4" name="Google Shape;1388;p104">
            <a:extLst>
              <a:ext uri="{FF2B5EF4-FFF2-40B4-BE49-F238E27FC236}">
                <a16:creationId xmlns:a16="http://schemas.microsoft.com/office/drawing/2014/main" id="{53246D51-D8CF-27C6-B872-62BE48983F64}"/>
              </a:ext>
            </a:extLst>
          </p:cNvPr>
          <p:cNvSpPr/>
          <p:nvPr/>
        </p:nvSpPr>
        <p:spPr>
          <a:xfrm rot="2677876">
            <a:off x="4904404" y="2605861"/>
            <a:ext cx="805657" cy="827251"/>
          </a:xfrm>
          <a:prstGeom prst="ellipse">
            <a:avLst/>
          </a:prstGeom>
          <a:solidFill>
            <a:schemeClr val="bg2"/>
          </a:solidFill>
          <a:ln>
            <a:noFill/>
          </a:ln>
        </p:spPr>
        <p:txBody>
          <a:bodyPr spcFirstLastPara="1" wrap="square" lIns="121900" tIns="60951" rIns="121900" bIns="60951"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5" name="Google Shape;1389;p104">
            <a:extLst>
              <a:ext uri="{FF2B5EF4-FFF2-40B4-BE49-F238E27FC236}">
                <a16:creationId xmlns:a16="http://schemas.microsoft.com/office/drawing/2014/main" id="{051BA174-A960-0ED1-C9F5-023F9FBA7CEF}"/>
              </a:ext>
            </a:extLst>
          </p:cNvPr>
          <p:cNvSpPr/>
          <p:nvPr/>
        </p:nvSpPr>
        <p:spPr>
          <a:xfrm rot="2678669">
            <a:off x="6504160" y="2611918"/>
            <a:ext cx="803462" cy="827251"/>
          </a:xfrm>
          <a:prstGeom prst="ellipse">
            <a:avLst/>
          </a:prstGeom>
          <a:solidFill>
            <a:schemeClr val="bg2">
              <a:lumMod val="60000"/>
              <a:lumOff val="40000"/>
            </a:schemeClr>
          </a:solidFill>
          <a:ln>
            <a:noFill/>
          </a:ln>
        </p:spPr>
        <p:txBody>
          <a:bodyPr spcFirstLastPara="1" wrap="square" lIns="121900" tIns="60951" rIns="121900" bIns="60951"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6" name="Google Shape;1390;p104">
            <a:extLst>
              <a:ext uri="{FF2B5EF4-FFF2-40B4-BE49-F238E27FC236}">
                <a16:creationId xmlns:a16="http://schemas.microsoft.com/office/drawing/2014/main" id="{CB56E7C2-537B-880A-8A09-2048183C1871}"/>
              </a:ext>
            </a:extLst>
          </p:cNvPr>
          <p:cNvSpPr/>
          <p:nvPr/>
        </p:nvSpPr>
        <p:spPr>
          <a:xfrm rot="13478910">
            <a:off x="5767520" y="4560863"/>
            <a:ext cx="682614" cy="758860"/>
          </a:xfrm>
          <a:prstGeom prst="bentArrow">
            <a:avLst>
              <a:gd name="adj1" fmla="val 5904"/>
              <a:gd name="adj2" fmla="val 9301"/>
              <a:gd name="adj3" fmla="val 0"/>
              <a:gd name="adj4" fmla="val 37633"/>
            </a:avLst>
          </a:prstGeom>
          <a:solidFill>
            <a:schemeClr val="bg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7" name="Google Shape;1391;p104">
            <a:extLst>
              <a:ext uri="{FF2B5EF4-FFF2-40B4-BE49-F238E27FC236}">
                <a16:creationId xmlns:a16="http://schemas.microsoft.com/office/drawing/2014/main" id="{32B42054-F030-A93F-CF95-AB979E1F1C33}"/>
              </a:ext>
            </a:extLst>
          </p:cNvPr>
          <p:cNvSpPr/>
          <p:nvPr/>
        </p:nvSpPr>
        <p:spPr>
          <a:xfrm rot="8077738">
            <a:off x="6824677" y="3451757"/>
            <a:ext cx="758860" cy="766171"/>
          </a:xfrm>
          <a:prstGeom prst="bentArrow">
            <a:avLst>
              <a:gd name="adj1" fmla="val 5470"/>
              <a:gd name="adj2" fmla="val 9301"/>
              <a:gd name="adj3" fmla="val 0"/>
              <a:gd name="adj4" fmla="val 39482"/>
            </a:avLst>
          </a:prstGeom>
          <a:solidFill>
            <a:schemeClr val="bg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8" name="Google Shape;1392;p104">
            <a:extLst>
              <a:ext uri="{FF2B5EF4-FFF2-40B4-BE49-F238E27FC236}">
                <a16:creationId xmlns:a16="http://schemas.microsoft.com/office/drawing/2014/main" id="{81DB19B8-A344-8087-04E1-8AB19EA45D0C}"/>
              </a:ext>
            </a:extLst>
          </p:cNvPr>
          <p:cNvSpPr/>
          <p:nvPr/>
        </p:nvSpPr>
        <p:spPr>
          <a:xfrm rot="2677890">
            <a:off x="5734515" y="2299496"/>
            <a:ext cx="775146" cy="802474"/>
          </a:xfrm>
          <a:prstGeom prst="bentArrow">
            <a:avLst>
              <a:gd name="adj1" fmla="val 5470"/>
              <a:gd name="adj2" fmla="val 9301"/>
              <a:gd name="adj3" fmla="val 0"/>
              <a:gd name="adj4" fmla="val 39549"/>
            </a:avLst>
          </a:prstGeom>
          <a:solidFill>
            <a:schemeClr val="bg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sp>
        <p:nvSpPr>
          <p:cNvPr id="39" name="Google Shape;1393;p104">
            <a:extLst>
              <a:ext uri="{FF2B5EF4-FFF2-40B4-BE49-F238E27FC236}">
                <a16:creationId xmlns:a16="http://schemas.microsoft.com/office/drawing/2014/main" id="{BC279907-BE7D-DD09-7955-C22CDFA6D0AF}"/>
              </a:ext>
            </a:extLst>
          </p:cNvPr>
          <p:cNvSpPr/>
          <p:nvPr/>
        </p:nvSpPr>
        <p:spPr>
          <a:xfrm rot="18878129">
            <a:off x="4678331" y="3389712"/>
            <a:ext cx="708078" cy="842348"/>
          </a:xfrm>
          <a:prstGeom prst="bentArrow">
            <a:avLst>
              <a:gd name="adj1" fmla="val 5470"/>
              <a:gd name="adj2" fmla="val 9301"/>
              <a:gd name="adj3" fmla="val 0"/>
              <a:gd name="adj4" fmla="val 44027"/>
            </a:avLst>
          </a:prstGeom>
          <a:solidFill>
            <a:schemeClr val="bg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57565A"/>
              </a:solidFill>
              <a:effectLst/>
              <a:uLnTx/>
              <a:uFillTx/>
              <a:latin typeface="+mj-lt"/>
              <a:ea typeface="Calibri"/>
              <a:cs typeface="Calibri"/>
              <a:sym typeface="Calibri"/>
            </a:endParaRPr>
          </a:p>
        </p:txBody>
      </p:sp>
      <p:grpSp>
        <p:nvGrpSpPr>
          <p:cNvPr id="41" name="User_centric" descr="{&quot;Key&quot;:&quot;POWER_USER_SHAPE_ICON&quot;,&quot;Value&quot;:&quot;POWER_USER_SHAPE_ICON_STYLE_1&quot;}">
            <a:extLst>
              <a:ext uri="{FF2B5EF4-FFF2-40B4-BE49-F238E27FC236}">
                <a16:creationId xmlns:a16="http://schemas.microsoft.com/office/drawing/2014/main" id="{70D013C2-4372-CE20-1E5A-2C34BAAC5725}"/>
              </a:ext>
            </a:extLst>
          </p:cNvPr>
          <p:cNvGrpSpPr>
            <a:grpSpLocks noChangeAspect="1"/>
          </p:cNvGrpSpPr>
          <p:nvPr>
            <p:custDataLst>
              <p:tags r:id="rId1"/>
            </p:custDataLst>
          </p:nvPr>
        </p:nvGrpSpPr>
        <p:grpSpPr>
          <a:xfrm>
            <a:off x="5043237" y="2803523"/>
            <a:ext cx="528001" cy="431925"/>
            <a:chOff x="4791075" y="5243513"/>
            <a:chExt cx="1003300" cy="820738"/>
          </a:xfrm>
          <a:solidFill>
            <a:schemeClr val="bg1"/>
          </a:solidFill>
        </p:grpSpPr>
        <p:sp>
          <p:nvSpPr>
            <p:cNvPr id="42" name="Freeform 229">
              <a:extLst>
                <a:ext uri="{FF2B5EF4-FFF2-40B4-BE49-F238E27FC236}">
                  <a16:creationId xmlns:a16="http://schemas.microsoft.com/office/drawing/2014/main" id="{6C16ABC8-3BF3-431C-152E-A4974A391D5F}"/>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sp>
          <p:nvSpPr>
            <p:cNvPr id="43" name="Freeform 230">
              <a:extLst>
                <a:ext uri="{FF2B5EF4-FFF2-40B4-BE49-F238E27FC236}">
                  <a16:creationId xmlns:a16="http://schemas.microsoft.com/office/drawing/2014/main" id="{DEC66408-9FDF-21A0-9056-A66B7F604AF3}"/>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sp>
          <p:nvSpPr>
            <p:cNvPr id="44" name="Freeform 231">
              <a:extLst>
                <a:ext uri="{FF2B5EF4-FFF2-40B4-BE49-F238E27FC236}">
                  <a16:creationId xmlns:a16="http://schemas.microsoft.com/office/drawing/2014/main" id="{ADCA1E70-7A92-74BE-0BB7-3551BE171348}"/>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sp>
          <p:nvSpPr>
            <p:cNvPr id="45" name="Freeform 232">
              <a:extLst>
                <a:ext uri="{FF2B5EF4-FFF2-40B4-BE49-F238E27FC236}">
                  <a16:creationId xmlns:a16="http://schemas.microsoft.com/office/drawing/2014/main" id="{C48E1ADD-8F10-D61C-D852-78352C8E3621}"/>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sp>
          <p:nvSpPr>
            <p:cNvPr id="46" name="Freeform 233">
              <a:extLst>
                <a:ext uri="{FF2B5EF4-FFF2-40B4-BE49-F238E27FC236}">
                  <a16:creationId xmlns:a16="http://schemas.microsoft.com/office/drawing/2014/main" id="{BA40DEFF-8C41-2FA7-4B84-646059A914F7}"/>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sp>
          <p:nvSpPr>
            <p:cNvPr id="47" name="Freeform 234">
              <a:extLst>
                <a:ext uri="{FF2B5EF4-FFF2-40B4-BE49-F238E27FC236}">
                  <a16:creationId xmlns:a16="http://schemas.microsoft.com/office/drawing/2014/main" id="{8FA22DB2-8732-1AB8-3F64-7CB1D329C945}"/>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48" name="Book_shelf2" descr="{&quot;Key&quot;:&quot;POWER_USER_SHAPE_ICON&quot;,&quot;Value&quot;:&quot;POWER_USER_SHAPE_ICON_STYLE_1&quot;}">
            <a:extLst>
              <a:ext uri="{FF2B5EF4-FFF2-40B4-BE49-F238E27FC236}">
                <a16:creationId xmlns:a16="http://schemas.microsoft.com/office/drawing/2014/main" id="{1BFBA6B8-BFB9-AF0B-5DA9-162E4ABBB45D}"/>
              </a:ext>
            </a:extLst>
          </p:cNvPr>
          <p:cNvGrpSpPr>
            <a:grpSpLocks noChangeAspect="1"/>
          </p:cNvGrpSpPr>
          <p:nvPr>
            <p:custDataLst>
              <p:tags r:id="rId2"/>
            </p:custDataLst>
          </p:nvPr>
        </p:nvGrpSpPr>
        <p:grpSpPr>
          <a:xfrm>
            <a:off x="6630866" y="2786175"/>
            <a:ext cx="601449" cy="420835"/>
            <a:chOff x="8958263" y="5259388"/>
            <a:chExt cx="1585913" cy="1109663"/>
          </a:xfrm>
          <a:solidFill>
            <a:schemeClr val="bg1"/>
          </a:solidFill>
        </p:grpSpPr>
        <p:sp>
          <p:nvSpPr>
            <p:cNvPr id="49" name="Freeform 143">
              <a:extLst>
                <a:ext uri="{FF2B5EF4-FFF2-40B4-BE49-F238E27FC236}">
                  <a16:creationId xmlns:a16="http://schemas.microsoft.com/office/drawing/2014/main" id="{5D8458F8-8CC7-95A7-65C3-AF4E0E7C76B1}"/>
                </a:ext>
              </a:extLst>
            </p:cNvPr>
            <p:cNvSpPr>
              <a:spLocks noEditPoints="1"/>
            </p:cNvSpPr>
            <p:nvPr/>
          </p:nvSpPr>
          <p:spPr bwMode="auto">
            <a:xfrm>
              <a:off x="8958263" y="5259388"/>
              <a:ext cx="366713" cy="1103313"/>
            </a:xfrm>
            <a:custGeom>
              <a:avLst/>
              <a:gdLst>
                <a:gd name="T0" fmla="*/ 44 w 50"/>
                <a:gd name="T1" fmla="*/ 0 h 150"/>
                <a:gd name="T2" fmla="*/ 6 w 50"/>
                <a:gd name="T3" fmla="*/ 0 h 150"/>
                <a:gd name="T4" fmla="*/ 0 w 50"/>
                <a:gd name="T5" fmla="*/ 6 h 150"/>
                <a:gd name="T6" fmla="*/ 0 w 50"/>
                <a:gd name="T7" fmla="*/ 144 h 150"/>
                <a:gd name="T8" fmla="*/ 6 w 50"/>
                <a:gd name="T9" fmla="*/ 150 h 150"/>
                <a:gd name="T10" fmla="*/ 44 w 50"/>
                <a:gd name="T11" fmla="*/ 150 h 150"/>
                <a:gd name="T12" fmla="*/ 50 w 50"/>
                <a:gd name="T13" fmla="*/ 144 h 150"/>
                <a:gd name="T14" fmla="*/ 50 w 50"/>
                <a:gd name="T15" fmla="*/ 6 h 150"/>
                <a:gd name="T16" fmla="*/ 44 w 50"/>
                <a:gd name="T17" fmla="*/ 0 h 150"/>
                <a:gd name="T18" fmla="*/ 38 w 50"/>
                <a:gd name="T19" fmla="*/ 38 h 150"/>
                <a:gd name="T20" fmla="*/ 13 w 50"/>
                <a:gd name="T21" fmla="*/ 38 h 150"/>
                <a:gd name="T22" fmla="*/ 13 w 50"/>
                <a:gd name="T23" fmla="*/ 25 h 150"/>
                <a:gd name="T24" fmla="*/ 38 w 50"/>
                <a:gd name="T25" fmla="*/ 25 h 150"/>
                <a:gd name="T26" fmla="*/ 38 w 50"/>
                <a:gd name="T27"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50">
                  <a:moveTo>
                    <a:pt x="44" y="0"/>
                  </a:moveTo>
                  <a:lnTo>
                    <a:pt x="6" y="0"/>
                  </a:lnTo>
                  <a:cubicBezTo>
                    <a:pt x="3" y="0"/>
                    <a:pt x="0" y="3"/>
                    <a:pt x="0" y="6"/>
                  </a:cubicBezTo>
                  <a:lnTo>
                    <a:pt x="0" y="144"/>
                  </a:lnTo>
                  <a:cubicBezTo>
                    <a:pt x="0" y="147"/>
                    <a:pt x="3" y="150"/>
                    <a:pt x="6" y="150"/>
                  </a:cubicBezTo>
                  <a:lnTo>
                    <a:pt x="44" y="150"/>
                  </a:lnTo>
                  <a:cubicBezTo>
                    <a:pt x="47" y="150"/>
                    <a:pt x="50" y="147"/>
                    <a:pt x="50" y="144"/>
                  </a:cubicBezTo>
                  <a:lnTo>
                    <a:pt x="50" y="6"/>
                  </a:lnTo>
                  <a:cubicBezTo>
                    <a:pt x="50" y="3"/>
                    <a:pt x="47" y="0"/>
                    <a:pt x="44" y="0"/>
                  </a:cubicBezTo>
                  <a:close/>
                  <a:moveTo>
                    <a:pt x="38" y="38"/>
                  </a:moveTo>
                  <a:lnTo>
                    <a:pt x="13" y="38"/>
                  </a:lnTo>
                  <a:lnTo>
                    <a:pt x="13" y="25"/>
                  </a:lnTo>
                  <a:lnTo>
                    <a:pt x="38" y="25"/>
                  </a:lnTo>
                  <a:lnTo>
                    <a:pt x="38" y="3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0" name="Freeform 144">
              <a:extLst>
                <a:ext uri="{FF2B5EF4-FFF2-40B4-BE49-F238E27FC236}">
                  <a16:creationId xmlns:a16="http://schemas.microsoft.com/office/drawing/2014/main" id="{523FC48D-3EB5-0097-D96B-0563654BE85E}"/>
                </a:ext>
              </a:extLst>
            </p:cNvPr>
            <p:cNvSpPr>
              <a:spLocks noEditPoints="1"/>
            </p:cNvSpPr>
            <p:nvPr/>
          </p:nvSpPr>
          <p:spPr bwMode="auto">
            <a:xfrm>
              <a:off x="9420226" y="5259388"/>
              <a:ext cx="366713" cy="1103313"/>
            </a:xfrm>
            <a:custGeom>
              <a:avLst/>
              <a:gdLst>
                <a:gd name="T0" fmla="*/ 43 w 50"/>
                <a:gd name="T1" fmla="*/ 0 h 150"/>
                <a:gd name="T2" fmla="*/ 6 w 50"/>
                <a:gd name="T3" fmla="*/ 0 h 150"/>
                <a:gd name="T4" fmla="*/ 0 w 50"/>
                <a:gd name="T5" fmla="*/ 6 h 150"/>
                <a:gd name="T6" fmla="*/ 0 w 50"/>
                <a:gd name="T7" fmla="*/ 144 h 150"/>
                <a:gd name="T8" fmla="*/ 6 w 50"/>
                <a:gd name="T9" fmla="*/ 150 h 150"/>
                <a:gd name="T10" fmla="*/ 43 w 50"/>
                <a:gd name="T11" fmla="*/ 150 h 150"/>
                <a:gd name="T12" fmla="*/ 50 w 50"/>
                <a:gd name="T13" fmla="*/ 144 h 150"/>
                <a:gd name="T14" fmla="*/ 50 w 50"/>
                <a:gd name="T15" fmla="*/ 6 h 150"/>
                <a:gd name="T16" fmla="*/ 43 w 50"/>
                <a:gd name="T17" fmla="*/ 0 h 150"/>
                <a:gd name="T18" fmla="*/ 37 w 50"/>
                <a:gd name="T19" fmla="*/ 38 h 150"/>
                <a:gd name="T20" fmla="*/ 12 w 50"/>
                <a:gd name="T21" fmla="*/ 38 h 150"/>
                <a:gd name="T22" fmla="*/ 12 w 50"/>
                <a:gd name="T23" fmla="*/ 25 h 150"/>
                <a:gd name="T24" fmla="*/ 37 w 50"/>
                <a:gd name="T25" fmla="*/ 25 h 150"/>
                <a:gd name="T26" fmla="*/ 37 w 50"/>
                <a:gd name="T27"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50">
                  <a:moveTo>
                    <a:pt x="43" y="0"/>
                  </a:moveTo>
                  <a:lnTo>
                    <a:pt x="6" y="0"/>
                  </a:lnTo>
                  <a:cubicBezTo>
                    <a:pt x="2" y="0"/>
                    <a:pt x="0" y="3"/>
                    <a:pt x="0" y="6"/>
                  </a:cubicBezTo>
                  <a:lnTo>
                    <a:pt x="0" y="144"/>
                  </a:lnTo>
                  <a:cubicBezTo>
                    <a:pt x="0" y="147"/>
                    <a:pt x="2" y="150"/>
                    <a:pt x="6" y="150"/>
                  </a:cubicBezTo>
                  <a:lnTo>
                    <a:pt x="43" y="150"/>
                  </a:lnTo>
                  <a:cubicBezTo>
                    <a:pt x="47" y="150"/>
                    <a:pt x="50" y="147"/>
                    <a:pt x="50" y="144"/>
                  </a:cubicBezTo>
                  <a:lnTo>
                    <a:pt x="50" y="6"/>
                  </a:lnTo>
                  <a:cubicBezTo>
                    <a:pt x="50" y="3"/>
                    <a:pt x="47" y="0"/>
                    <a:pt x="43" y="0"/>
                  </a:cubicBezTo>
                  <a:close/>
                  <a:moveTo>
                    <a:pt x="37" y="38"/>
                  </a:moveTo>
                  <a:lnTo>
                    <a:pt x="12" y="38"/>
                  </a:lnTo>
                  <a:lnTo>
                    <a:pt x="12" y="25"/>
                  </a:lnTo>
                  <a:lnTo>
                    <a:pt x="37" y="25"/>
                  </a:lnTo>
                  <a:lnTo>
                    <a:pt x="37" y="3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1" name="Freeform 145">
              <a:extLst>
                <a:ext uri="{FF2B5EF4-FFF2-40B4-BE49-F238E27FC236}">
                  <a16:creationId xmlns:a16="http://schemas.microsoft.com/office/drawing/2014/main" id="{36DD1392-5883-97A3-42CE-F19C8302C5DD}"/>
                </a:ext>
              </a:extLst>
            </p:cNvPr>
            <p:cNvSpPr>
              <a:spLocks/>
            </p:cNvSpPr>
            <p:nvPr/>
          </p:nvSpPr>
          <p:spPr bwMode="auto">
            <a:xfrm>
              <a:off x="9780588" y="5318126"/>
              <a:ext cx="763588" cy="1050925"/>
            </a:xfrm>
            <a:custGeom>
              <a:avLst/>
              <a:gdLst>
                <a:gd name="T0" fmla="*/ 37 w 104"/>
                <a:gd name="T1" fmla="*/ 2 h 143"/>
                <a:gd name="T2" fmla="*/ 4 w 104"/>
                <a:gd name="T3" fmla="*/ 19 h 143"/>
                <a:gd name="T4" fmla="*/ 1 w 104"/>
                <a:gd name="T5" fmla="*/ 27 h 143"/>
                <a:gd name="T6" fmla="*/ 57 w 104"/>
                <a:gd name="T7" fmla="*/ 139 h 143"/>
                <a:gd name="T8" fmla="*/ 66 w 104"/>
                <a:gd name="T9" fmla="*/ 141 h 143"/>
                <a:gd name="T10" fmla="*/ 99 w 104"/>
                <a:gd name="T11" fmla="*/ 124 h 143"/>
                <a:gd name="T12" fmla="*/ 102 w 104"/>
                <a:gd name="T13" fmla="*/ 116 h 143"/>
                <a:gd name="T14" fmla="*/ 46 w 104"/>
                <a:gd name="T15" fmla="*/ 4 h 143"/>
                <a:gd name="T16" fmla="*/ 37 w 104"/>
                <a:gd name="T17"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3">
                  <a:moveTo>
                    <a:pt x="37" y="2"/>
                  </a:moveTo>
                  <a:lnTo>
                    <a:pt x="4" y="19"/>
                  </a:lnTo>
                  <a:cubicBezTo>
                    <a:pt x="1" y="20"/>
                    <a:pt x="0" y="24"/>
                    <a:pt x="1" y="27"/>
                  </a:cubicBezTo>
                  <a:lnTo>
                    <a:pt x="57" y="139"/>
                  </a:lnTo>
                  <a:cubicBezTo>
                    <a:pt x="59" y="142"/>
                    <a:pt x="63" y="143"/>
                    <a:pt x="66" y="141"/>
                  </a:cubicBezTo>
                  <a:lnTo>
                    <a:pt x="99" y="124"/>
                  </a:lnTo>
                  <a:cubicBezTo>
                    <a:pt x="102" y="123"/>
                    <a:pt x="104" y="119"/>
                    <a:pt x="102" y="116"/>
                  </a:cubicBezTo>
                  <a:lnTo>
                    <a:pt x="46" y="4"/>
                  </a:lnTo>
                  <a:cubicBezTo>
                    <a:pt x="44" y="1"/>
                    <a:pt x="40" y="0"/>
                    <a:pt x="37" y="2"/>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2" name="Oval 146">
              <a:extLst>
                <a:ext uri="{FF2B5EF4-FFF2-40B4-BE49-F238E27FC236}">
                  <a16:creationId xmlns:a16="http://schemas.microsoft.com/office/drawing/2014/main" id="{03366E77-45E1-667D-761E-1BB14656D8BC}"/>
                </a:ext>
              </a:extLst>
            </p:cNvPr>
            <p:cNvSpPr>
              <a:spLocks noChangeArrowheads="1"/>
            </p:cNvSpPr>
            <p:nvPr/>
          </p:nvSpPr>
          <p:spPr bwMode="auto">
            <a:xfrm>
              <a:off x="10198101" y="6273801"/>
              <a:ext cx="88900" cy="88900"/>
            </a:xfrm>
            <a:prstGeom prst="ellipse">
              <a:avLst/>
            </a:pr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53" name="Handshake2" descr="{&quot;Key&quot;:&quot;POWER_USER_SHAPE_ICON&quot;,&quot;Value&quot;:&quot;POWER_USER_SHAPE_ICON_STYLE_1&quot;}">
            <a:extLst>
              <a:ext uri="{FF2B5EF4-FFF2-40B4-BE49-F238E27FC236}">
                <a16:creationId xmlns:a16="http://schemas.microsoft.com/office/drawing/2014/main" id="{E4C3709F-6B92-6978-434B-8F052776B034}"/>
              </a:ext>
            </a:extLst>
          </p:cNvPr>
          <p:cNvGrpSpPr>
            <a:grpSpLocks noChangeAspect="1"/>
          </p:cNvGrpSpPr>
          <p:nvPr>
            <p:custDataLst>
              <p:tags r:id="rId3"/>
            </p:custDataLst>
          </p:nvPr>
        </p:nvGrpSpPr>
        <p:grpSpPr bwMode="auto">
          <a:xfrm>
            <a:off x="6434745" y="4419487"/>
            <a:ext cx="323" cy="389295"/>
            <a:chOff x="73" y="153"/>
            <a:chExt cx="323" cy="205"/>
          </a:xfrm>
          <a:solidFill>
            <a:schemeClr val="bg1"/>
          </a:solidFill>
        </p:grpSpPr>
        <p:sp>
          <p:nvSpPr>
            <p:cNvPr id="54" name="Handshake2">
              <a:extLst>
                <a:ext uri="{FF2B5EF4-FFF2-40B4-BE49-F238E27FC236}">
                  <a16:creationId xmlns:a16="http://schemas.microsoft.com/office/drawing/2014/main" id="{9AB90783-B69D-2B28-7380-3E5C9035C8DE}"/>
                </a:ext>
              </a:extLst>
            </p:cNvPr>
            <p:cNvSpPr>
              <a:spLocks/>
            </p:cNvSpPr>
            <p:nvPr>
              <p:custDataLst>
                <p:tags r:id="rId8"/>
              </p:custDataLst>
            </p:nvPr>
          </p:nvSpPr>
          <p:spPr bwMode="auto">
            <a:xfrm>
              <a:off x="396" y="250"/>
              <a:ext cx="0" cy="1"/>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1"/>
                  </a:cubicBezTo>
                  <a:lnTo>
                    <a:pt x="0" y="2"/>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5" name="Handshake2">
              <a:extLst>
                <a:ext uri="{FF2B5EF4-FFF2-40B4-BE49-F238E27FC236}">
                  <a16:creationId xmlns:a16="http://schemas.microsoft.com/office/drawing/2014/main" id="{DFBE12B8-1BC8-EE71-8FC4-527656E5AEB4}"/>
                </a:ext>
              </a:extLst>
            </p:cNvPr>
            <p:cNvSpPr>
              <a:spLocks/>
            </p:cNvSpPr>
            <p:nvPr>
              <p:custDataLst>
                <p:tags r:id="rId9"/>
              </p:custDataLst>
            </p:nvPr>
          </p:nvSpPr>
          <p:spPr bwMode="auto">
            <a:xfrm>
              <a:off x="368" y="154"/>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6" name="Handshake2">
              <a:extLst>
                <a:ext uri="{FF2B5EF4-FFF2-40B4-BE49-F238E27FC236}">
                  <a16:creationId xmlns:a16="http://schemas.microsoft.com/office/drawing/2014/main" id="{463BF395-C5B0-1823-1182-56060F19AD94}"/>
                </a:ext>
              </a:extLst>
            </p:cNvPr>
            <p:cNvSpPr>
              <a:spLocks/>
            </p:cNvSpPr>
            <p:nvPr>
              <p:custDataLst>
                <p:tags r:id="rId10"/>
              </p:custDataLst>
            </p:nvPr>
          </p:nvSpPr>
          <p:spPr bwMode="auto">
            <a:xfrm>
              <a:off x="335" y="263"/>
              <a:ext cx="19" cy="24"/>
            </a:xfrm>
            <a:custGeom>
              <a:avLst/>
              <a:gdLst>
                <a:gd name="T0" fmla="*/ 1 w 49"/>
                <a:gd name="T1" fmla="*/ 39 h 62"/>
                <a:gd name="T2" fmla="*/ 31 w 49"/>
                <a:gd name="T3" fmla="*/ 1 h 62"/>
                <a:gd name="T4" fmla="*/ 33 w 49"/>
                <a:gd name="T5" fmla="*/ 0 h 62"/>
                <a:gd name="T6" fmla="*/ 9 w 49"/>
                <a:gd name="T7" fmla="*/ 62 h 62"/>
                <a:gd name="T8" fmla="*/ 1 w 49"/>
                <a:gd name="T9" fmla="*/ 39 h 62"/>
              </a:gdLst>
              <a:ahLst/>
              <a:cxnLst>
                <a:cxn ang="0">
                  <a:pos x="T0" y="T1"/>
                </a:cxn>
                <a:cxn ang="0">
                  <a:pos x="T2" y="T3"/>
                </a:cxn>
                <a:cxn ang="0">
                  <a:pos x="T4" y="T5"/>
                </a:cxn>
                <a:cxn ang="0">
                  <a:pos x="T6" y="T7"/>
                </a:cxn>
                <a:cxn ang="0">
                  <a:pos x="T8" y="T9"/>
                </a:cxn>
              </a:cxnLst>
              <a:rect l="0" t="0" r="r" b="b"/>
              <a:pathLst>
                <a:path w="49" h="62">
                  <a:moveTo>
                    <a:pt x="1" y="39"/>
                  </a:moveTo>
                  <a:cubicBezTo>
                    <a:pt x="0" y="22"/>
                    <a:pt x="14" y="10"/>
                    <a:pt x="31" y="1"/>
                  </a:cubicBezTo>
                  <a:cubicBezTo>
                    <a:pt x="32" y="1"/>
                    <a:pt x="33" y="0"/>
                    <a:pt x="33" y="0"/>
                  </a:cubicBezTo>
                  <a:cubicBezTo>
                    <a:pt x="49" y="22"/>
                    <a:pt x="36" y="55"/>
                    <a:pt x="9" y="62"/>
                  </a:cubicBezTo>
                  <a:cubicBezTo>
                    <a:pt x="9" y="62"/>
                    <a:pt x="2" y="45"/>
                    <a:pt x="1" y="39"/>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7" name="Handshake2">
              <a:extLst>
                <a:ext uri="{FF2B5EF4-FFF2-40B4-BE49-F238E27FC236}">
                  <a16:creationId xmlns:a16="http://schemas.microsoft.com/office/drawing/2014/main" id="{D8B1795D-C72F-81C8-A0B2-AF844C08A759}"/>
                </a:ext>
              </a:extLst>
            </p:cNvPr>
            <p:cNvSpPr>
              <a:spLocks/>
            </p:cNvSpPr>
            <p:nvPr>
              <p:custDataLst>
                <p:tags r:id="rId11"/>
              </p:custDataLst>
            </p:nvPr>
          </p:nvSpPr>
          <p:spPr bwMode="auto">
            <a:xfrm>
              <a:off x="303" y="265"/>
              <a:ext cx="32" cy="48"/>
            </a:xfrm>
            <a:custGeom>
              <a:avLst/>
              <a:gdLst>
                <a:gd name="T0" fmla="*/ 42 w 87"/>
                <a:gd name="T1" fmla="*/ 117 h 127"/>
                <a:gd name="T2" fmla="*/ 1 w 87"/>
                <a:gd name="T3" fmla="*/ 54 h 127"/>
                <a:gd name="T4" fmla="*/ 12 w 87"/>
                <a:gd name="T5" fmla="*/ 26 h 127"/>
                <a:gd name="T6" fmla="*/ 69 w 87"/>
                <a:gd name="T7" fmla="*/ 44 h 127"/>
                <a:gd name="T8" fmla="*/ 87 w 87"/>
                <a:gd name="T9" fmla="*/ 88 h 127"/>
                <a:gd name="T10" fmla="*/ 42 w 87"/>
                <a:gd name="T11" fmla="*/ 117 h 127"/>
              </a:gdLst>
              <a:ahLst/>
              <a:cxnLst>
                <a:cxn ang="0">
                  <a:pos x="T0" y="T1"/>
                </a:cxn>
                <a:cxn ang="0">
                  <a:pos x="T2" y="T3"/>
                </a:cxn>
                <a:cxn ang="0">
                  <a:pos x="T4" y="T5"/>
                </a:cxn>
                <a:cxn ang="0">
                  <a:pos x="T6" y="T7"/>
                </a:cxn>
                <a:cxn ang="0">
                  <a:pos x="T8" y="T9"/>
                </a:cxn>
                <a:cxn ang="0">
                  <a:pos x="T10" y="T11"/>
                </a:cxn>
              </a:cxnLst>
              <a:rect l="0" t="0" r="r" b="b"/>
              <a:pathLst>
                <a:path w="87" h="127">
                  <a:moveTo>
                    <a:pt x="42" y="117"/>
                  </a:moveTo>
                  <a:cubicBezTo>
                    <a:pt x="25" y="109"/>
                    <a:pt x="3" y="74"/>
                    <a:pt x="1" y="54"/>
                  </a:cubicBezTo>
                  <a:cubicBezTo>
                    <a:pt x="0" y="46"/>
                    <a:pt x="2" y="33"/>
                    <a:pt x="12" y="26"/>
                  </a:cubicBezTo>
                  <a:cubicBezTo>
                    <a:pt x="45" y="0"/>
                    <a:pt x="62" y="30"/>
                    <a:pt x="69" y="44"/>
                  </a:cubicBezTo>
                  <a:cubicBezTo>
                    <a:pt x="69" y="44"/>
                    <a:pt x="87" y="76"/>
                    <a:pt x="87" y="88"/>
                  </a:cubicBezTo>
                  <a:cubicBezTo>
                    <a:pt x="87" y="106"/>
                    <a:pt x="60" y="127"/>
                    <a:pt x="42" y="117"/>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8" name="Handshake2">
              <a:extLst>
                <a:ext uri="{FF2B5EF4-FFF2-40B4-BE49-F238E27FC236}">
                  <a16:creationId xmlns:a16="http://schemas.microsoft.com/office/drawing/2014/main" id="{19C41DBC-18FA-5330-FDFE-92170FE63A0D}"/>
                </a:ext>
              </a:extLst>
            </p:cNvPr>
            <p:cNvSpPr>
              <a:spLocks/>
            </p:cNvSpPr>
            <p:nvPr>
              <p:custDataLst>
                <p:tags r:id="rId12"/>
              </p:custDataLst>
            </p:nvPr>
          </p:nvSpPr>
          <p:spPr bwMode="auto">
            <a:xfrm>
              <a:off x="292" y="278"/>
              <a:ext cx="2" cy="4"/>
            </a:xfrm>
            <a:custGeom>
              <a:avLst/>
              <a:gdLst>
                <a:gd name="T0" fmla="*/ 4 w 4"/>
                <a:gd name="T1" fmla="*/ 0 h 12"/>
                <a:gd name="T2" fmla="*/ 0 w 4"/>
                <a:gd name="T3" fmla="*/ 12 h 12"/>
                <a:gd name="T4" fmla="*/ 4 w 4"/>
                <a:gd name="T5" fmla="*/ 0 h 12"/>
              </a:gdLst>
              <a:ahLst/>
              <a:cxnLst>
                <a:cxn ang="0">
                  <a:pos x="T0" y="T1"/>
                </a:cxn>
                <a:cxn ang="0">
                  <a:pos x="T2" y="T3"/>
                </a:cxn>
                <a:cxn ang="0">
                  <a:pos x="T4" y="T5"/>
                </a:cxn>
              </a:cxnLst>
              <a:rect l="0" t="0" r="r" b="b"/>
              <a:pathLst>
                <a:path w="4" h="12">
                  <a:moveTo>
                    <a:pt x="4" y="0"/>
                  </a:moveTo>
                  <a:cubicBezTo>
                    <a:pt x="2" y="5"/>
                    <a:pt x="2" y="9"/>
                    <a:pt x="0" y="12"/>
                  </a:cubicBezTo>
                  <a:cubicBezTo>
                    <a:pt x="0" y="8"/>
                    <a:pt x="2" y="5"/>
                    <a:pt x="4" y="0"/>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59" name="Handshake2">
              <a:extLst>
                <a:ext uri="{FF2B5EF4-FFF2-40B4-BE49-F238E27FC236}">
                  <a16:creationId xmlns:a16="http://schemas.microsoft.com/office/drawing/2014/main" id="{7797A6EE-3621-F403-5AEB-37D5262F47D0}"/>
                </a:ext>
              </a:extLst>
            </p:cNvPr>
            <p:cNvSpPr>
              <a:spLocks/>
            </p:cNvSpPr>
            <p:nvPr>
              <p:custDataLst>
                <p:tags r:id="rId13"/>
              </p:custDataLst>
            </p:nvPr>
          </p:nvSpPr>
          <p:spPr bwMode="auto">
            <a:xfrm>
              <a:off x="288" y="282"/>
              <a:ext cx="4" cy="1"/>
            </a:xfrm>
            <a:custGeom>
              <a:avLst/>
              <a:gdLst>
                <a:gd name="T0" fmla="*/ 11 w 11"/>
                <a:gd name="T1" fmla="*/ 2 h 2"/>
                <a:gd name="T2" fmla="*/ 0 w 11"/>
                <a:gd name="T3" fmla="*/ 0 h 2"/>
                <a:gd name="T4" fmla="*/ 11 w 11"/>
                <a:gd name="T5" fmla="*/ 2 h 2"/>
              </a:gdLst>
              <a:ahLst/>
              <a:cxnLst>
                <a:cxn ang="0">
                  <a:pos x="T0" y="T1"/>
                </a:cxn>
                <a:cxn ang="0">
                  <a:pos x="T2" y="T3"/>
                </a:cxn>
                <a:cxn ang="0">
                  <a:pos x="T4" y="T5"/>
                </a:cxn>
              </a:cxnLst>
              <a:rect l="0" t="0" r="r" b="b"/>
              <a:pathLst>
                <a:path w="11" h="2">
                  <a:moveTo>
                    <a:pt x="11" y="2"/>
                  </a:moveTo>
                  <a:cubicBezTo>
                    <a:pt x="8" y="2"/>
                    <a:pt x="5" y="1"/>
                    <a:pt x="0" y="0"/>
                  </a:cubicBezTo>
                  <a:cubicBezTo>
                    <a:pt x="6" y="0"/>
                    <a:pt x="10" y="1"/>
                    <a:pt x="11" y="2"/>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0" name="Handshake2">
              <a:extLst>
                <a:ext uri="{FF2B5EF4-FFF2-40B4-BE49-F238E27FC236}">
                  <a16:creationId xmlns:a16="http://schemas.microsoft.com/office/drawing/2014/main" id="{6D3A7082-7613-456E-BBC2-EFD199EAA5E7}"/>
                </a:ext>
              </a:extLst>
            </p:cNvPr>
            <p:cNvSpPr>
              <a:spLocks/>
            </p:cNvSpPr>
            <p:nvPr>
              <p:custDataLst>
                <p:tags r:id="rId14"/>
              </p:custDataLst>
            </p:nvPr>
          </p:nvSpPr>
          <p:spPr bwMode="auto">
            <a:xfrm>
              <a:off x="73" y="153"/>
              <a:ext cx="223" cy="139"/>
            </a:xfrm>
            <a:custGeom>
              <a:avLst/>
              <a:gdLst>
                <a:gd name="T0" fmla="*/ 578 w 595"/>
                <a:gd name="T1" fmla="*/ 145 h 371"/>
                <a:gd name="T2" fmla="*/ 404 w 595"/>
                <a:gd name="T3" fmla="*/ 96 h 371"/>
                <a:gd name="T4" fmla="*/ 201 w 595"/>
                <a:gd name="T5" fmla="*/ 264 h 371"/>
                <a:gd name="T6" fmla="*/ 123 w 595"/>
                <a:gd name="T7" fmla="*/ 365 h 371"/>
                <a:gd name="T8" fmla="*/ 42 w 595"/>
                <a:gd name="T9" fmla="*/ 353 h 371"/>
                <a:gd name="T10" fmla="*/ 0 w 595"/>
                <a:gd name="T11" fmla="*/ 342 h 371"/>
                <a:gd name="T12" fmla="*/ 23 w 595"/>
                <a:gd name="T13" fmla="*/ 279 h 371"/>
                <a:gd name="T14" fmla="*/ 104 w 595"/>
                <a:gd name="T15" fmla="*/ 76 h 371"/>
                <a:gd name="T16" fmla="*/ 125 w 595"/>
                <a:gd name="T17" fmla="*/ 86 h 371"/>
                <a:gd name="T18" fmla="*/ 290 w 595"/>
                <a:gd name="T19" fmla="*/ 86 h 371"/>
                <a:gd name="T20" fmla="*/ 416 w 595"/>
                <a:gd name="T21" fmla="*/ 6 h 371"/>
                <a:gd name="T22" fmla="*/ 578 w 595"/>
                <a:gd name="T23" fmla="*/ 1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5" h="371">
                  <a:moveTo>
                    <a:pt x="578" y="145"/>
                  </a:moveTo>
                  <a:cubicBezTo>
                    <a:pt x="553" y="208"/>
                    <a:pt x="434" y="81"/>
                    <a:pt x="404" y="96"/>
                  </a:cubicBezTo>
                  <a:cubicBezTo>
                    <a:pt x="382" y="106"/>
                    <a:pt x="218" y="250"/>
                    <a:pt x="201" y="264"/>
                  </a:cubicBezTo>
                  <a:cubicBezTo>
                    <a:pt x="116" y="336"/>
                    <a:pt x="128" y="363"/>
                    <a:pt x="123" y="365"/>
                  </a:cubicBezTo>
                  <a:cubicBezTo>
                    <a:pt x="124" y="364"/>
                    <a:pt x="101" y="371"/>
                    <a:pt x="42" y="353"/>
                  </a:cubicBezTo>
                  <a:cubicBezTo>
                    <a:pt x="27" y="348"/>
                    <a:pt x="13" y="344"/>
                    <a:pt x="0" y="342"/>
                  </a:cubicBezTo>
                  <a:cubicBezTo>
                    <a:pt x="7" y="321"/>
                    <a:pt x="14" y="300"/>
                    <a:pt x="23" y="279"/>
                  </a:cubicBezTo>
                  <a:cubicBezTo>
                    <a:pt x="49" y="216"/>
                    <a:pt x="75" y="142"/>
                    <a:pt x="104" y="76"/>
                  </a:cubicBezTo>
                  <a:cubicBezTo>
                    <a:pt x="111" y="79"/>
                    <a:pt x="118" y="83"/>
                    <a:pt x="125" y="86"/>
                  </a:cubicBezTo>
                  <a:cubicBezTo>
                    <a:pt x="177" y="111"/>
                    <a:pt x="241" y="143"/>
                    <a:pt x="290" y="86"/>
                  </a:cubicBezTo>
                  <a:cubicBezTo>
                    <a:pt x="318" y="54"/>
                    <a:pt x="371" y="11"/>
                    <a:pt x="416" y="6"/>
                  </a:cubicBezTo>
                  <a:cubicBezTo>
                    <a:pt x="454" y="0"/>
                    <a:pt x="595" y="120"/>
                    <a:pt x="578" y="14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1" name="Handshake2">
              <a:extLst>
                <a:ext uri="{FF2B5EF4-FFF2-40B4-BE49-F238E27FC236}">
                  <a16:creationId xmlns:a16="http://schemas.microsoft.com/office/drawing/2014/main" id="{AF9E66B4-A128-43D1-C7E4-D1FBACB3E0EF}"/>
                </a:ext>
              </a:extLst>
            </p:cNvPr>
            <p:cNvSpPr>
              <a:spLocks/>
            </p:cNvSpPr>
            <p:nvPr>
              <p:custDataLst>
                <p:tags r:id="rId15"/>
              </p:custDataLst>
            </p:nvPr>
          </p:nvSpPr>
          <p:spPr bwMode="auto">
            <a:xfrm>
              <a:off x="275" y="290"/>
              <a:ext cx="38" cy="42"/>
            </a:xfrm>
            <a:custGeom>
              <a:avLst/>
              <a:gdLst>
                <a:gd name="T0" fmla="*/ 13 w 102"/>
                <a:gd name="T1" fmla="*/ 12 h 112"/>
                <a:gd name="T2" fmla="*/ 49 w 102"/>
                <a:gd name="T3" fmla="*/ 5 h 112"/>
                <a:gd name="T4" fmla="*/ 96 w 102"/>
                <a:gd name="T5" fmla="*/ 59 h 112"/>
                <a:gd name="T6" fmla="*/ 45 w 102"/>
                <a:gd name="T7" fmla="*/ 101 h 112"/>
                <a:gd name="T8" fmla="*/ 6 w 102"/>
                <a:gd name="T9" fmla="*/ 61 h 112"/>
                <a:gd name="T10" fmla="*/ 13 w 102"/>
                <a:gd name="T11" fmla="*/ 12 h 112"/>
              </a:gdLst>
              <a:ahLst/>
              <a:cxnLst>
                <a:cxn ang="0">
                  <a:pos x="T0" y="T1"/>
                </a:cxn>
                <a:cxn ang="0">
                  <a:pos x="T2" y="T3"/>
                </a:cxn>
                <a:cxn ang="0">
                  <a:pos x="T4" y="T5"/>
                </a:cxn>
                <a:cxn ang="0">
                  <a:pos x="T6" y="T7"/>
                </a:cxn>
                <a:cxn ang="0">
                  <a:pos x="T8" y="T9"/>
                </a:cxn>
                <a:cxn ang="0">
                  <a:pos x="T10" y="T11"/>
                </a:cxn>
              </a:cxnLst>
              <a:rect l="0" t="0" r="r" b="b"/>
              <a:pathLst>
                <a:path w="102" h="112">
                  <a:moveTo>
                    <a:pt x="13" y="12"/>
                  </a:moveTo>
                  <a:cubicBezTo>
                    <a:pt x="27" y="0"/>
                    <a:pt x="41" y="1"/>
                    <a:pt x="49" y="5"/>
                  </a:cubicBezTo>
                  <a:cubicBezTo>
                    <a:pt x="74" y="15"/>
                    <a:pt x="96" y="59"/>
                    <a:pt x="96" y="59"/>
                  </a:cubicBezTo>
                  <a:cubicBezTo>
                    <a:pt x="102" y="89"/>
                    <a:pt x="72" y="112"/>
                    <a:pt x="45" y="101"/>
                  </a:cubicBezTo>
                  <a:cubicBezTo>
                    <a:pt x="32" y="95"/>
                    <a:pt x="12" y="73"/>
                    <a:pt x="6" y="61"/>
                  </a:cubicBezTo>
                  <a:cubicBezTo>
                    <a:pt x="1" y="50"/>
                    <a:pt x="0" y="22"/>
                    <a:pt x="13" y="12"/>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2" name="Handshake2">
              <a:extLst>
                <a:ext uri="{FF2B5EF4-FFF2-40B4-BE49-F238E27FC236}">
                  <a16:creationId xmlns:a16="http://schemas.microsoft.com/office/drawing/2014/main" id="{4B41EB47-5023-372A-8347-46CB33B9D1EE}"/>
                </a:ext>
              </a:extLst>
            </p:cNvPr>
            <p:cNvSpPr>
              <a:spLocks/>
            </p:cNvSpPr>
            <p:nvPr>
              <p:custDataLst>
                <p:tags r:id="rId16"/>
              </p:custDataLst>
            </p:nvPr>
          </p:nvSpPr>
          <p:spPr bwMode="auto">
            <a:xfrm>
              <a:off x="257" y="316"/>
              <a:ext cx="34" cy="37"/>
            </a:xfrm>
            <a:custGeom>
              <a:avLst/>
              <a:gdLst>
                <a:gd name="T0" fmla="*/ 81 w 90"/>
                <a:gd name="T1" fmla="*/ 51 h 99"/>
                <a:gd name="T2" fmla="*/ 17 w 90"/>
                <a:gd name="T3" fmla="*/ 84 h 99"/>
                <a:gd name="T4" fmla="*/ 17 w 90"/>
                <a:gd name="T5" fmla="*/ 84 h 99"/>
                <a:gd name="T6" fmla="*/ 15 w 90"/>
                <a:gd name="T7" fmla="*/ 81 h 99"/>
                <a:gd name="T8" fmla="*/ 6 w 90"/>
                <a:gd name="T9" fmla="*/ 61 h 99"/>
                <a:gd name="T10" fmla="*/ 21 w 90"/>
                <a:gd name="T11" fmla="*/ 19 h 99"/>
                <a:gd name="T12" fmla="*/ 81 w 90"/>
                <a:gd name="T13" fmla="*/ 51 h 99"/>
              </a:gdLst>
              <a:ahLst/>
              <a:cxnLst>
                <a:cxn ang="0">
                  <a:pos x="T0" y="T1"/>
                </a:cxn>
                <a:cxn ang="0">
                  <a:pos x="T2" y="T3"/>
                </a:cxn>
                <a:cxn ang="0">
                  <a:pos x="T4" y="T5"/>
                </a:cxn>
                <a:cxn ang="0">
                  <a:pos x="T6" y="T7"/>
                </a:cxn>
                <a:cxn ang="0">
                  <a:pos x="T8" y="T9"/>
                </a:cxn>
                <a:cxn ang="0">
                  <a:pos x="T10" y="T11"/>
                </a:cxn>
                <a:cxn ang="0">
                  <a:pos x="T12" y="T13"/>
                </a:cxn>
              </a:cxnLst>
              <a:rect l="0" t="0" r="r" b="b"/>
              <a:pathLst>
                <a:path w="90" h="99">
                  <a:moveTo>
                    <a:pt x="81" y="51"/>
                  </a:moveTo>
                  <a:cubicBezTo>
                    <a:pt x="90" y="75"/>
                    <a:pt x="54" y="99"/>
                    <a:pt x="17" y="84"/>
                  </a:cubicBezTo>
                  <a:cubicBezTo>
                    <a:pt x="17" y="84"/>
                    <a:pt x="17" y="84"/>
                    <a:pt x="17" y="84"/>
                  </a:cubicBezTo>
                  <a:cubicBezTo>
                    <a:pt x="16" y="84"/>
                    <a:pt x="16" y="82"/>
                    <a:pt x="15" y="81"/>
                  </a:cubicBezTo>
                  <a:cubicBezTo>
                    <a:pt x="13" y="76"/>
                    <a:pt x="6" y="67"/>
                    <a:pt x="6" y="61"/>
                  </a:cubicBezTo>
                  <a:cubicBezTo>
                    <a:pt x="0" y="43"/>
                    <a:pt x="12" y="28"/>
                    <a:pt x="21" y="19"/>
                  </a:cubicBezTo>
                  <a:cubicBezTo>
                    <a:pt x="37" y="0"/>
                    <a:pt x="76" y="36"/>
                    <a:pt x="81" y="51"/>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3" name="Handshake2">
              <a:extLst>
                <a:ext uri="{FF2B5EF4-FFF2-40B4-BE49-F238E27FC236}">
                  <a16:creationId xmlns:a16="http://schemas.microsoft.com/office/drawing/2014/main" id="{22E54A1A-2A86-1985-E913-3E257A178DD4}"/>
                </a:ext>
              </a:extLst>
            </p:cNvPr>
            <p:cNvSpPr>
              <a:spLocks/>
            </p:cNvSpPr>
            <p:nvPr>
              <p:custDataLst>
                <p:tags r:id="rId17"/>
              </p:custDataLst>
            </p:nvPr>
          </p:nvSpPr>
          <p:spPr bwMode="auto">
            <a:xfrm>
              <a:off x="118" y="158"/>
              <a:ext cx="274" cy="200"/>
            </a:xfrm>
            <a:custGeom>
              <a:avLst/>
              <a:gdLst>
                <a:gd name="T0" fmla="*/ 372 w 731"/>
                <a:gd name="T1" fmla="*/ 421 h 531"/>
                <a:gd name="T2" fmla="*/ 357 w 731"/>
                <a:gd name="T3" fmla="*/ 463 h 531"/>
                <a:gd name="T4" fmla="*/ 361 w 731"/>
                <a:gd name="T5" fmla="*/ 485 h 531"/>
                <a:gd name="T6" fmla="*/ 288 w 731"/>
                <a:gd name="T7" fmla="*/ 467 h 531"/>
                <a:gd name="T8" fmla="*/ 386 w 731"/>
                <a:gd name="T9" fmla="*/ 339 h 531"/>
                <a:gd name="T10" fmla="*/ 268 w 731"/>
                <a:gd name="T11" fmla="*/ 451 h 531"/>
                <a:gd name="T12" fmla="*/ 205 w 731"/>
                <a:gd name="T13" fmla="*/ 457 h 531"/>
                <a:gd name="T14" fmla="*/ 195 w 731"/>
                <a:gd name="T15" fmla="*/ 436 h 531"/>
                <a:gd name="T16" fmla="*/ 342 w 731"/>
                <a:gd name="T17" fmla="*/ 290 h 531"/>
                <a:gd name="T18" fmla="*/ 181 w 731"/>
                <a:gd name="T19" fmla="*/ 420 h 531"/>
                <a:gd name="T20" fmla="*/ 155 w 731"/>
                <a:gd name="T21" fmla="*/ 424 h 531"/>
                <a:gd name="T22" fmla="*/ 127 w 731"/>
                <a:gd name="T23" fmla="*/ 415 h 531"/>
                <a:gd name="T24" fmla="*/ 124 w 731"/>
                <a:gd name="T25" fmla="*/ 376 h 531"/>
                <a:gd name="T26" fmla="*/ 271 w 731"/>
                <a:gd name="T27" fmla="*/ 237 h 531"/>
                <a:gd name="T28" fmla="*/ 192 w 731"/>
                <a:gd name="T29" fmla="*/ 303 h 531"/>
                <a:gd name="T30" fmla="*/ 78 w 731"/>
                <a:gd name="T31" fmla="*/ 376 h 531"/>
                <a:gd name="T32" fmla="*/ 43 w 731"/>
                <a:gd name="T33" fmla="*/ 369 h 531"/>
                <a:gd name="T34" fmla="*/ 35 w 731"/>
                <a:gd name="T35" fmla="*/ 359 h 531"/>
                <a:gd name="T36" fmla="*/ 291 w 731"/>
                <a:gd name="T37" fmla="*/ 104 h 531"/>
                <a:gd name="T38" fmla="*/ 432 w 731"/>
                <a:gd name="T39" fmla="*/ 172 h 531"/>
                <a:gd name="T40" fmla="*/ 490 w 731"/>
                <a:gd name="T41" fmla="*/ 130 h 531"/>
                <a:gd name="T42" fmla="*/ 384 w 731"/>
                <a:gd name="T43" fmla="*/ 9 h 531"/>
                <a:gd name="T44" fmla="*/ 500 w 731"/>
                <a:gd name="T45" fmla="*/ 18 h 531"/>
                <a:gd name="T46" fmla="*/ 573 w 731"/>
                <a:gd name="T47" fmla="*/ 21 h 531"/>
                <a:gd name="T48" fmla="*/ 665 w 731"/>
                <a:gd name="T49" fmla="*/ 0 h 531"/>
                <a:gd name="T50" fmla="*/ 725 w 731"/>
                <a:gd name="T51" fmla="*/ 238 h 531"/>
                <a:gd name="T52" fmla="*/ 597 w 731"/>
                <a:gd name="T53" fmla="*/ 255 h 531"/>
                <a:gd name="T54" fmla="*/ 560 w 731"/>
                <a:gd name="T55" fmla="*/ 293 h 531"/>
                <a:gd name="T56" fmla="*/ 487 w 731"/>
                <a:gd name="T57" fmla="*/ 285 h 531"/>
                <a:gd name="T58" fmla="*/ 471 w 731"/>
                <a:gd name="T59" fmla="*/ 320 h 531"/>
                <a:gd name="T60" fmla="*/ 468 w 731"/>
                <a:gd name="T61" fmla="*/ 332 h 531"/>
                <a:gd name="T62" fmla="*/ 468 w 731"/>
                <a:gd name="T63" fmla="*/ 332 h 531"/>
                <a:gd name="T64" fmla="*/ 468 w 731"/>
                <a:gd name="T65" fmla="*/ 333 h 531"/>
                <a:gd name="T66" fmla="*/ 457 w 731"/>
                <a:gd name="T67" fmla="*/ 331 h 531"/>
                <a:gd name="T68" fmla="*/ 457 w 731"/>
                <a:gd name="T69" fmla="*/ 331 h 531"/>
                <a:gd name="T70" fmla="*/ 456 w 731"/>
                <a:gd name="T71" fmla="*/ 331 h 531"/>
                <a:gd name="T72" fmla="*/ 415 w 731"/>
                <a:gd name="T73" fmla="*/ 338 h 531"/>
                <a:gd name="T74" fmla="*/ 405 w 731"/>
                <a:gd name="T75" fmla="*/ 391 h 531"/>
                <a:gd name="T76" fmla="*/ 408 w 731"/>
                <a:gd name="T77" fmla="*/ 409 h 531"/>
                <a:gd name="T78" fmla="*/ 372 w 731"/>
                <a:gd name="T79" fmla="*/ 4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1" h="531">
                  <a:moveTo>
                    <a:pt x="372" y="421"/>
                  </a:moveTo>
                  <a:cubicBezTo>
                    <a:pt x="356" y="436"/>
                    <a:pt x="356" y="445"/>
                    <a:pt x="357" y="463"/>
                  </a:cubicBezTo>
                  <a:cubicBezTo>
                    <a:pt x="357" y="467"/>
                    <a:pt x="360" y="481"/>
                    <a:pt x="361" y="485"/>
                  </a:cubicBezTo>
                  <a:cubicBezTo>
                    <a:pt x="285" y="531"/>
                    <a:pt x="286" y="468"/>
                    <a:pt x="288" y="467"/>
                  </a:cubicBezTo>
                  <a:cubicBezTo>
                    <a:pt x="373" y="386"/>
                    <a:pt x="386" y="339"/>
                    <a:pt x="386" y="339"/>
                  </a:cubicBezTo>
                  <a:cubicBezTo>
                    <a:pt x="380" y="342"/>
                    <a:pt x="302" y="434"/>
                    <a:pt x="268" y="451"/>
                  </a:cubicBezTo>
                  <a:cubicBezTo>
                    <a:pt x="234" y="468"/>
                    <a:pt x="218" y="464"/>
                    <a:pt x="205" y="457"/>
                  </a:cubicBezTo>
                  <a:cubicBezTo>
                    <a:pt x="200" y="453"/>
                    <a:pt x="196" y="446"/>
                    <a:pt x="195" y="436"/>
                  </a:cubicBezTo>
                  <a:cubicBezTo>
                    <a:pt x="251" y="417"/>
                    <a:pt x="340" y="307"/>
                    <a:pt x="342" y="290"/>
                  </a:cubicBezTo>
                  <a:cubicBezTo>
                    <a:pt x="342" y="290"/>
                    <a:pt x="235" y="406"/>
                    <a:pt x="181" y="420"/>
                  </a:cubicBezTo>
                  <a:cubicBezTo>
                    <a:pt x="171" y="423"/>
                    <a:pt x="163" y="424"/>
                    <a:pt x="155" y="424"/>
                  </a:cubicBezTo>
                  <a:cubicBezTo>
                    <a:pt x="142" y="424"/>
                    <a:pt x="132" y="421"/>
                    <a:pt x="127" y="415"/>
                  </a:cubicBezTo>
                  <a:cubicBezTo>
                    <a:pt x="121" y="408"/>
                    <a:pt x="120" y="395"/>
                    <a:pt x="124" y="376"/>
                  </a:cubicBezTo>
                  <a:cubicBezTo>
                    <a:pt x="197" y="332"/>
                    <a:pt x="280" y="244"/>
                    <a:pt x="271" y="237"/>
                  </a:cubicBezTo>
                  <a:lnTo>
                    <a:pt x="192" y="303"/>
                  </a:lnTo>
                  <a:cubicBezTo>
                    <a:pt x="155" y="331"/>
                    <a:pt x="80" y="379"/>
                    <a:pt x="78" y="376"/>
                  </a:cubicBezTo>
                  <a:cubicBezTo>
                    <a:pt x="66" y="381"/>
                    <a:pt x="57" y="378"/>
                    <a:pt x="43" y="369"/>
                  </a:cubicBezTo>
                  <a:cubicBezTo>
                    <a:pt x="39" y="366"/>
                    <a:pt x="36" y="363"/>
                    <a:pt x="35" y="359"/>
                  </a:cubicBezTo>
                  <a:cubicBezTo>
                    <a:pt x="0" y="322"/>
                    <a:pt x="136" y="251"/>
                    <a:pt x="291" y="104"/>
                  </a:cubicBezTo>
                  <a:cubicBezTo>
                    <a:pt x="316" y="113"/>
                    <a:pt x="380" y="174"/>
                    <a:pt x="432" y="172"/>
                  </a:cubicBezTo>
                  <a:cubicBezTo>
                    <a:pt x="454" y="172"/>
                    <a:pt x="490" y="151"/>
                    <a:pt x="490" y="130"/>
                  </a:cubicBezTo>
                  <a:cubicBezTo>
                    <a:pt x="491" y="99"/>
                    <a:pt x="418" y="36"/>
                    <a:pt x="384" y="9"/>
                  </a:cubicBezTo>
                  <a:cubicBezTo>
                    <a:pt x="411" y="8"/>
                    <a:pt x="469" y="16"/>
                    <a:pt x="500" y="18"/>
                  </a:cubicBezTo>
                  <a:cubicBezTo>
                    <a:pt x="524" y="20"/>
                    <a:pt x="549" y="21"/>
                    <a:pt x="573" y="21"/>
                  </a:cubicBezTo>
                  <a:cubicBezTo>
                    <a:pt x="609" y="21"/>
                    <a:pt x="637" y="15"/>
                    <a:pt x="665" y="0"/>
                  </a:cubicBezTo>
                  <a:cubicBezTo>
                    <a:pt x="690" y="57"/>
                    <a:pt x="731" y="238"/>
                    <a:pt x="725" y="238"/>
                  </a:cubicBezTo>
                  <a:cubicBezTo>
                    <a:pt x="686" y="237"/>
                    <a:pt x="633" y="236"/>
                    <a:pt x="597" y="255"/>
                  </a:cubicBezTo>
                  <a:cubicBezTo>
                    <a:pt x="579" y="264"/>
                    <a:pt x="566" y="276"/>
                    <a:pt x="560" y="293"/>
                  </a:cubicBezTo>
                  <a:cubicBezTo>
                    <a:pt x="536" y="272"/>
                    <a:pt x="509" y="269"/>
                    <a:pt x="487" y="285"/>
                  </a:cubicBezTo>
                  <a:cubicBezTo>
                    <a:pt x="478" y="292"/>
                    <a:pt x="474" y="308"/>
                    <a:pt x="471" y="320"/>
                  </a:cubicBezTo>
                  <a:cubicBezTo>
                    <a:pt x="469" y="324"/>
                    <a:pt x="468" y="328"/>
                    <a:pt x="468" y="332"/>
                  </a:cubicBezTo>
                  <a:lnTo>
                    <a:pt x="468" y="332"/>
                  </a:lnTo>
                  <a:cubicBezTo>
                    <a:pt x="468" y="332"/>
                    <a:pt x="468" y="333"/>
                    <a:pt x="468" y="333"/>
                  </a:cubicBezTo>
                  <a:cubicBezTo>
                    <a:pt x="467" y="332"/>
                    <a:pt x="463" y="331"/>
                    <a:pt x="457" y="331"/>
                  </a:cubicBezTo>
                  <a:lnTo>
                    <a:pt x="457" y="331"/>
                  </a:lnTo>
                  <a:lnTo>
                    <a:pt x="456" y="331"/>
                  </a:lnTo>
                  <a:cubicBezTo>
                    <a:pt x="445" y="329"/>
                    <a:pt x="429" y="327"/>
                    <a:pt x="415" y="338"/>
                  </a:cubicBezTo>
                  <a:cubicBezTo>
                    <a:pt x="398" y="351"/>
                    <a:pt x="399" y="372"/>
                    <a:pt x="405" y="391"/>
                  </a:cubicBezTo>
                  <a:cubicBezTo>
                    <a:pt x="406" y="397"/>
                    <a:pt x="406" y="403"/>
                    <a:pt x="408" y="409"/>
                  </a:cubicBezTo>
                  <a:cubicBezTo>
                    <a:pt x="401" y="410"/>
                    <a:pt x="377" y="417"/>
                    <a:pt x="372" y="421"/>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grpSp>
        <p:nvGrpSpPr>
          <p:cNvPr id="64" name="Megaphone" descr="{&quot;Key&quot;:&quot;POWER_USER_SHAPE_ICON&quot;,&quot;Value&quot;:&quot;POWER_USER_SHAPE_ICON_STYLE_1&quot;}">
            <a:extLst>
              <a:ext uri="{FF2B5EF4-FFF2-40B4-BE49-F238E27FC236}">
                <a16:creationId xmlns:a16="http://schemas.microsoft.com/office/drawing/2014/main" id="{4DA7616F-E295-E137-EF40-203BD40E57D3}"/>
              </a:ext>
            </a:extLst>
          </p:cNvPr>
          <p:cNvGrpSpPr>
            <a:grpSpLocks noChangeAspect="1"/>
          </p:cNvGrpSpPr>
          <p:nvPr>
            <p:custDataLst>
              <p:tags r:id="rId4"/>
            </p:custDataLst>
          </p:nvPr>
        </p:nvGrpSpPr>
        <p:grpSpPr bwMode="auto">
          <a:xfrm rot="20124846">
            <a:off x="5151300" y="4376688"/>
            <a:ext cx="384000" cy="478725"/>
            <a:chOff x="50" y="8"/>
            <a:chExt cx="377" cy="470"/>
          </a:xfrm>
          <a:solidFill>
            <a:schemeClr val="bg1"/>
          </a:solidFill>
        </p:grpSpPr>
        <p:sp>
          <p:nvSpPr>
            <p:cNvPr id="65" name="Megaphone">
              <a:extLst>
                <a:ext uri="{FF2B5EF4-FFF2-40B4-BE49-F238E27FC236}">
                  <a16:creationId xmlns:a16="http://schemas.microsoft.com/office/drawing/2014/main" id="{697B0E50-0BF4-F3E0-CCAC-2036EE559305}"/>
                </a:ext>
              </a:extLst>
            </p:cNvPr>
            <p:cNvSpPr>
              <a:spLocks/>
            </p:cNvSpPr>
            <p:nvPr>
              <p:custDataLst>
                <p:tags r:id="rId5"/>
              </p:custDataLst>
            </p:nvPr>
          </p:nvSpPr>
          <p:spPr bwMode="auto">
            <a:xfrm>
              <a:off x="153" y="8"/>
              <a:ext cx="274" cy="329"/>
            </a:xfrm>
            <a:custGeom>
              <a:avLst/>
              <a:gdLst>
                <a:gd name="T0" fmla="*/ 0 w 729"/>
                <a:gd name="T1" fmla="*/ 246 h 875"/>
                <a:gd name="T2" fmla="*/ 0 w 729"/>
                <a:gd name="T3" fmla="*/ 630 h 875"/>
                <a:gd name="T4" fmla="*/ 729 w 729"/>
                <a:gd name="T5" fmla="*/ 875 h 875"/>
                <a:gd name="T6" fmla="*/ 729 w 729"/>
                <a:gd name="T7" fmla="*/ 0 h 875"/>
                <a:gd name="T8" fmla="*/ 0 w 729"/>
                <a:gd name="T9" fmla="*/ 246 h 875"/>
              </a:gdLst>
              <a:ahLst/>
              <a:cxnLst>
                <a:cxn ang="0">
                  <a:pos x="T0" y="T1"/>
                </a:cxn>
                <a:cxn ang="0">
                  <a:pos x="T2" y="T3"/>
                </a:cxn>
                <a:cxn ang="0">
                  <a:pos x="T4" y="T5"/>
                </a:cxn>
                <a:cxn ang="0">
                  <a:pos x="T6" y="T7"/>
                </a:cxn>
                <a:cxn ang="0">
                  <a:pos x="T8" y="T9"/>
                </a:cxn>
              </a:cxnLst>
              <a:rect l="0" t="0" r="r" b="b"/>
              <a:pathLst>
                <a:path w="729" h="875">
                  <a:moveTo>
                    <a:pt x="0" y="246"/>
                  </a:moveTo>
                  <a:lnTo>
                    <a:pt x="0" y="630"/>
                  </a:lnTo>
                  <a:cubicBezTo>
                    <a:pt x="0" y="630"/>
                    <a:pt x="303" y="627"/>
                    <a:pt x="729" y="875"/>
                  </a:cubicBezTo>
                  <a:lnTo>
                    <a:pt x="729" y="0"/>
                  </a:lnTo>
                  <a:cubicBezTo>
                    <a:pt x="303" y="248"/>
                    <a:pt x="0" y="246"/>
                    <a:pt x="0" y="246"/>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6" name="Megaphone">
              <a:extLst>
                <a:ext uri="{FF2B5EF4-FFF2-40B4-BE49-F238E27FC236}">
                  <a16:creationId xmlns:a16="http://schemas.microsoft.com/office/drawing/2014/main" id="{C57E8F75-7903-EEEF-ED18-25335215A910}"/>
                </a:ext>
              </a:extLst>
            </p:cNvPr>
            <p:cNvSpPr>
              <a:spLocks/>
            </p:cNvSpPr>
            <p:nvPr>
              <p:custDataLst>
                <p:tags r:id="rId6"/>
              </p:custDataLst>
            </p:nvPr>
          </p:nvSpPr>
          <p:spPr bwMode="auto">
            <a:xfrm>
              <a:off x="50" y="99"/>
              <a:ext cx="72" cy="144"/>
            </a:xfrm>
            <a:custGeom>
              <a:avLst/>
              <a:gdLst>
                <a:gd name="T0" fmla="*/ 191 w 191"/>
                <a:gd name="T1" fmla="*/ 0 h 382"/>
                <a:gd name="T2" fmla="*/ 0 w 191"/>
                <a:gd name="T3" fmla="*/ 191 h 382"/>
                <a:gd name="T4" fmla="*/ 191 w 191"/>
                <a:gd name="T5" fmla="*/ 382 h 382"/>
                <a:gd name="T6" fmla="*/ 191 w 191"/>
                <a:gd name="T7" fmla="*/ 0 h 382"/>
              </a:gdLst>
              <a:ahLst/>
              <a:cxnLst>
                <a:cxn ang="0">
                  <a:pos x="T0" y="T1"/>
                </a:cxn>
                <a:cxn ang="0">
                  <a:pos x="T2" y="T3"/>
                </a:cxn>
                <a:cxn ang="0">
                  <a:pos x="T4" y="T5"/>
                </a:cxn>
                <a:cxn ang="0">
                  <a:pos x="T6" y="T7"/>
                </a:cxn>
              </a:cxnLst>
              <a:rect l="0" t="0" r="r" b="b"/>
              <a:pathLst>
                <a:path w="191" h="382">
                  <a:moveTo>
                    <a:pt x="191" y="0"/>
                  </a:moveTo>
                  <a:cubicBezTo>
                    <a:pt x="85" y="0"/>
                    <a:pt x="0" y="86"/>
                    <a:pt x="0" y="191"/>
                  </a:cubicBezTo>
                  <a:cubicBezTo>
                    <a:pt x="0" y="297"/>
                    <a:pt x="85" y="382"/>
                    <a:pt x="191" y="382"/>
                  </a:cubicBezTo>
                  <a:lnTo>
                    <a:pt x="19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67" name="Megaphone">
              <a:extLst>
                <a:ext uri="{FF2B5EF4-FFF2-40B4-BE49-F238E27FC236}">
                  <a16:creationId xmlns:a16="http://schemas.microsoft.com/office/drawing/2014/main" id="{14EB015C-5949-EB32-BE46-33FEE7076C3A}"/>
                </a:ext>
              </a:extLst>
            </p:cNvPr>
            <p:cNvSpPr>
              <a:spLocks/>
            </p:cNvSpPr>
            <p:nvPr>
              <p:custDataLst>
                <p:tags r:id="rId7"/>
              </p:custDataLst>
            </p:nvPr>
          </p:nvSpPr>
          <p:spPr bwMode="auto">
            <a:xfrm>
              <a:off x="131" y="265"/>
              <a:ext cx="101" cy="213"/>
            </a:xfrm>
            <a:custGeom>
              <a:avLst/>
              <a:gdLst>
                <a:gd name="T0" fmla="*/ 51 w 270"/>
                <a:gd name="T1" fmla="*/ 0 h 566"/>
                <a:gd name="T2" fmla="*/ 0 w 270"/>
                <a:gd name="T3" fmla="*/ 0 h 566"/>
                <a:gd name="T4" fmla="*/ 0 w 270"/>
                <a:gd name="T5" fmla="*/ 566 h 566"/>
                <a:gd name="T6" fmla="*/ 270 w 270"/>
                <a:gd name="T7" fmla="*/ 566 h 566"/>
                <a:gd name="T8" fmla="*/ 270 w 270"/>
                <a:gd name="T9" fmla="*/ 34 h 566"/>
                <a:gd name="T10" fmla="*/ 59 w 270"/>
                <a:gd name="T11" fmla="*/ 1 h 566"/>
                <a:gd name="T12" fmla="*/ 51 w 270"/>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270" h="566">
                  <a:moveTo>
                    <a:pt x="51" y="0"/>
                  </a:moveTo>
                  <a:lnTo>
                    <a:pt x="0" y="0"/>
                  </a:lnTo>
                  <a:lnTo>
                    <a:pt x="0" y="566"/>
                  </a:lnTo>
                  <a:lnTo>
                    <a:pt x="270" y="566"/>
                  </a:lnTo>
                  <a:lnTo>
                    <a:pt x="270" y="34"/>
                  </a:lnTo>
                  <a:cubicBezTo>
                    <a:pt x="142" y="2"/>
                    <a:pt x="65" y="1"/>
                    <a:pt x="59" y="1"/>
                  </a:cubicBezTo>
                  <a:cubicBezTo>
                    <a:pt x="56" y="1"/>
                    <a:pt x="53" y="1"/>
                    <a:pt x="51" y="0"/>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grpSp>
      <p:sp>
        <p:nvSpPr>
          <p:cNvPr id="69" name="Google Shape;1380;p104">
            <a:extLst>
              <a:ext uri="{FF2B5EF4-FFF2-40B4-BE49-F238E27FC236}">
                <a16:creationId xmlns:a16="http://schemas.microsoft.com/office/drawing/2014/main" id="{4406C2DD-E708-324B-CFBE-35277E15F46F}"/>
              </a:ext>
            </a:extLst>
          </p:cNvPr>
          <p:cNvSpPr/>
          <p:nvPr/>
        </p:nvSpPr>
        <p:spPr>
          <a:xfrm flipH="1">
            <a:off x="378525" y="6335605"/>
            <a:ext cx="4795041" cy="424800"/>
          </a:xfrm>
          <a:prstGeom prst="rect">
            <a:avLst/>
          </a:prstGeom>
          <a:solidFill>
            <a:schemeClr val="bg2">
              <a:lumMod val="20000"/>
              <a:lumOff val="80000"/>
            </a:schemeClr>
          </a:solidFill>
          <a:ln w="28575">
            <a:solidFill>
              <a:schemeClr val="bg2">
                <a:lumMod val="20000"/>
                <a:lumOff val="80000"/>
              </a:schemeClr>
            </a:solidFill>
          </a:ln>
        </p:spPr>
        <p:txBody>
          <a:bodyPr spcFirstLastPara="1" wrap="square" lIns="121900" tIns="60951" rIns="121900" bIns="60951" anchor="ctr" anchorCtr="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300" kern="1200" cap="small">
                <a:solidFill>
                  <a:srgbClr val="FFFFFF"/>
                </a:solidFill>
                <a:latin typeface="+mj-lt"/>
                <a:ea typeface="+mn-ea"/>
                <a:cs typeface="Calibri"/>
                <a:sym typeface="Montserrat"/>
              </a:rPr>
              <a:t>Notre compréhension des enjeux du cycle de production</a:t>
            </a:r>
          </a:p>
        </p:txBody>
      </p:sp>
      <p:sp>
        <p:nvSpPr>
          <p:cNvPr id="70" name="Google Shape;1426;p104">
            <a:extLst>
              <a:ext uri="{FF2B5EF4-FFF2-40B4-BE49-F238E27FC236}">
                <a16:creationId xmlns:a16="http://schemas.microsoft.com/office/drawing/2014/main" id="{FCD84824-1364-0D0A-5004-50D91A90DCA6}"/>
              </a:ext>
            </a:extLst>
          </p:cNvPr>
          <p:cNvSpPr txBox="1"/>
          <p:nvPr/>
        </p:nvSpPr>
        <p:spPr>
          <a:xfrm>
            <a:off x="7068149" y="6322255"/>
            <a:ext cx="4800000" cy="424800"/>
          </a:xfrm>
          <a:prstGeom prst="rect">
            <a:avLst/>
          </a:prstGeom>
          <a:solidFill>
            <a:srgbClr val="ADA6DA"/>
          </a:solidFill>
          <a:ln>
            <a:noFill/>
          </a:ln>
        </p:spPr>
        <p:txBody>
          <a:bodyPr spcFirstLastPara="1" wrap="square" lIns="121900" tIns="60951" rIns="121900" bIns="60951" anchor="ctr" anchorCtr="0">
            <a:noAutofit/>
          </a:bodyPr>
          <a:lstStyle>
            <a:defPPr marR="0" lvl="0" algn="l" rtl="0">
              <a:lnSpc>
                <a:spcPct val="100000"/>
              </a:lnSpc>
              <a:spcBef>
                <a:spcPts val="0"/>
              </a:spcBef>
              <a:spcAft>
                <a:spcPts val="0"/>
              </a:spcAft>
            </a:defPPr>
            <a:lvl1pPr defTabSz="685800">
              <a:defRPr sz="1200">
                <a:solidFill>
                  <a:schemeClr val="bg1"/>
                </a:solidFill>
                <a:latin typeface="Montserrat" panose="020B0604020202020204" charset="0"/>
                <a:cs typeface="Calibri"/>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kern="1200" cap="small">
                <a:solidFill>
                  <a:srgbClr val="FFFFFF"/>
                </a:solidFill>
                <a:latin typeface="+mj-lt"/>
                <a:ea typeface="+mn-ea"/>
                <a:sym typeface="Montserrat"/>
              </a:rPr>
              <a:t>Notre maîtrise des projets de déploiement de Plateformes</a:t>
            </a:r>
          </a:p>
        </p:txBody>
      </p:sp>
      <p:pic>
        <p:nvPicPr>
          <p:cNvPr id="77" name="Image 76">
            <a:extLst>
              <a:ext uri="{FF2B5EF4-FFF2-40B4-BE49-F238E27FC236}">
                <a16:creationId xmlns:a16="http://schemas.microsoft.com/office/drawing/2014/main" id="{D48164D0-4D53-C2D1-6DE5-EAD0E061D6FC}"/>
              </a:ext>
            </a:extLst>
          </p:cNvPr>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09998" y="1414627"/>
            <a:ext cx="1129995" cy="444445"/>
          </a:xfrm>
          <a:prstGeom prst="rect">
            <a:avLst/>
          </a:prstGeom>
        </p:spPr>
      </p:pic>
      <p:pic>
        <p:nvPicPr>
          <p:cNvPr id="78" name="Image 77">
            <a:extLst>
              <a:ext uri="{FF2B5EF4-FFF2-40B4-BE49-F238E27FC236}">
                <a16:creationId xmlns:a16="http://schemas.microsoft.com/office/drawing/2014/main" id="{F68F041D-A34B-32B0-65AA-F5779428CBE1}"/>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2267037" y="4080086"/>
            <a:ext cx="826651" cy="382176"/>
          </a:xfrm>
          <a:prstGeom prst="rect">
            <a:avLst/>
          </a:prstGeom>
        </p:spPr>
      </p:pic>
      <p:sp>
        <p:nvSpPr>
          <p:cNvPr id="79" name="ZoneTexte 78">
            <a:extLst>
              <a:ext uri="{FF2B5EF4-FFF2-40B4-BE49-F238E27FC236}">
                <a16:creationId xmlns:a16="http://schemas.microsoft.com/office/drawing/2014/main" id="{ABE81240-995A-88BF-C5BE-72E748085337}"/>
              </a:ext>
            </a:extLst>
          </p:cNvPr>
          <p:cNvSpPr txBox="1"/>
          <p:nvPr/>
        </p:nvSpPr>
        <p:spPr>
          <a:xfrm>
            <a:off x="7243346" y="1877569"/>
            <a:ext cx="4624803" cy="1508105"/>
          </a:xfrm>
          <a:prstGeom prst="rect">
            <a:avLst/>
          </a:prstGeom>
          <a:noFill/>
        </p:spPr>
        <p:txBody>
          <a:bodyPr wrap="square" rtlCol="0">
            <a:spAutoFit/>
          </a:bodyPr>
          <a:lstStyle/>
          <a:p>
            <a:pPr algn="just">
              <a:buClr>
                <a:schemeClr val="bg2"/>
              </a:buClr>
              <a:defRPr/>
            </a:pPr>
            <a:r>
              <a:rPr lang="fr-FR" sz="1100" kern="1200">
                <a:solidFill>
                  <a:schemeClr val="tx1"/>
                </a:solidFill>
                <a:latin typeface="+mj-lt"/>
                <a:cs typeface="Times New Roman"/>
              </a:rPr>
              <a:t>Une équipe de 30 consultants de l’équipe People &amp; Culture, </a:t>
            </a:r>
            <a:r>
              <a:rPr lang="fr-FR" sz="1100" b="1" kern="1200">
                <a:solidFill>
                  <a:srgbClr val="8479C8"/>
                </a:solidFill>
                <a:latin typeface="+mj-lt"/>
                <a:cs typeface="Times New Roman"/>
              </a:rPr>
              <a:t>experte de l’accompagnement au changement </a:t>
            </a:r>
            <a:r>
              <a:rPr lang="fr-FR" sz="1100" kern="1200">
                <a:solidFill>
                  <a:schemeClr val="tx1"/>
                </a:solidFill>
                <a:latin typeface="+mj-lt"/>
                <a:cs typeface="Times New Roman"/>
              </a:rPr>
              <a:t>avec une approche : </a:t>
            </a:r>
          </a:p>
          <a:p>
            <a:pPr marL="360000" indent="-380990" algn="just">
              <a:spcBef>
                <a:spcPts val="600"/>
              </a:spcBef>
              <a:buClr>
                <a:schemeClr val="bg2"/>
              </a:buClr>
              <a:buFont typeface="Wingdings" panose="05000000000000000000" pitchFamily="2" charset="2"/>
              <a:buChar char="§"/>
              <a:defRPr/>
            </a:pPr>
            <a:r>
              <a:rPr lang="fr-FR" sz="1100" kern="1200">
                <a:solidFill>
                  <a:schemeClr val="tx1"/>
                </a:solidFill>
                <a:latin typeface="+mj-lt"/>
                <a:cs typeface="Times New Roman"/>
              </a:rPr>
              <a:t>Pragmatique</a:t>
            </a:r>
          </a:p>
          <a:p>
            <a:pPr marL="360000" indent="-380990" algn="just">
              <a:spcBef>
                <a:spcPts val="600"/>
              </a:spcBef>
              <a:buClr>
                <a:schemeClr val="bg2"/>
              </a:buClr>
              <a:buFont typeface="Wingdings" panose="05000000000000000000" pitchFamily="2" charset="2"/>
              <a:buChar char="§"/>
              <a:defRPr/>
            </a:pPr>
            <a:r>
              <a:rPr lang="fr-FR" sz="1100" kern="1200">
                <a:solidFill>
                  <a:schemeClr val="tx1"/>
                </a:solidFill>
                <a:latin typeface="+mj-lt"/>
                <a:cs typeface="Times New Roman"/>
              </a:rPr>
              <a:t>Utilisant les innovations, notamment d’outils digitaux pour assurer l’engagement des collaborateurs dans les transformations</a:t>
            </a:r>
          </a:p>
          <a:p>
            <a:pPr marL="360000" indent="-380990" algn="just">
              <a:spcBef>
                <a:spcPts val="600"/>
              </a:spcBef>
              <a:buClr>
                <a:schemeClr val="bg2"/>
              </a:buClr>
              <a:buFont typeface="Wingdings" panose="05000000000000000000" pitchFamily="2" charset="2"/>
              <a:buChar char="§"/>
              <a:defRPr/>
            </a:pPr>
            <a:r>
              <a:rPr lang="fr-FR" sz="1100" kern="1200">
                <a:solidFill>
                  <a:schemeClr val="tx1"/>
                </a:solidFill>
                <a:latin typeface="+mj-lt"/>
                <a:cs typeface="Times New Roman"/>
              </a:rPr>
              <a:t>Au cœur du métier : nous sommes persuadés que ce sont les métiers qui changent, avant tout</a:t>
            </a:r>
          </a:p>
        </p:txBody>
      </p:sp>
      <p:pic>
        <p:nvPicPr>
          <p:cNvPr id="81" name="Google Shape;1394;p104">
            <a:extLst>
              <a:ext uri="{FF2B5EF4-FFF2-40B4-BE49-F238E27FC236}">
                <a16:creationId xmlns:a16="http://schemas.microsoft.com/office/drawing/2014/main" id="{22859E47-EB21-77DA-8759-915C609A5F1E}"/>
              </a:ext>
            </a:extLst>
          </p:cNvPr>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5594922" y="3318856"/>
            <a:ext cx="1063924" cy="991540"/>
          </a:xfrm>
          <a:prstGeom prst="rect">
            <a:avLst/>
          </a:prstGeom>
          <a:noFill/>
          <a:ln>
            <a:noFill/>
          </a:ln>
        </p:spPr>
      </p:pic>
      <p:pic>
        <p:nvPicPr>
          <p:cNvPr id="82" name="Google Shape;434;p51">
            <a:extLst>
              <a:ext uri="{FF2B5EF4-FFF2-40B4-BE49-F238E27FC236}">
                <a16:creationId xmlns:a16="http://schemas.microsoft.com/office/drawing/2014/main" id="{2484C5F3-45A0-F54C-9166-B70A7261D74D}"/>
              </a:ext>
            </a:extLst>
          </p:cNvPr>
          <p:cNvPicPr preferRelativeResize="0">
            <a:picLocks noChangeAspect="1"/>
          </p:cNvPicPr>
          <p:nvPr/>
        </p:nvPicPr>
        <p:blipFill rotWithShape="1">
          <a:blip r:embed="rId22" cstate="email">
            <a:alphaModFix/>
            <a:extLst>
              <a:ext uri="{28A0092B-C50C-407E-A947-70E740481C1C}">
                <a14:useLocalDpi xmlns:a14="http://schemas.microsoft.com/office/drawing/2010/main"/>
              </a:ext>
            </a:extLst>
          </a:blip>
          <a:srcRect/>
          <a:stretch/>
        </p:blipFill>
        <p:spPr>
          <a:xfrm>
            <a:off x="8976125" y="1488949"/>
            <a:ext cx="984047" cy="309761"/>
          </a:xfrm>
          <a:prstGeom prst="round2DiagRect">
            <a:avLst>
              <a:gd name="adj1" fmla="val 16667"/>
              <a:gd name="adj2" fmla="val 0"/>
            </a:avLst>
          </a:prstGeom>
          <a:solidFill>
            <a:srgbClr val="F8F8F8">
              <a:alpha val="43920"/>
            </a:srgbClr>
          </a:solidFill>
          <a:ln w="28575" cap="sq" cmpd="sng">
            <a:solidFill>
              <a:srgbClr val="FFFFFF"/>
            </a:solidFill>
            <a:prstDash val="solid"/>
            <a:miter lim="800000"/>
            <a:headEnd type="none" w="sm" len="sm"/>
            <a:tailEnd type="none" w="sm" len="sm"/>
          </a:ln>
          <a:effectLst>
            <a:outerShdw blurRad="254000" algn="tl" rotWithShape="0">
              <a:srgbClr val="000000">
                <a:alpha val="42750"/>
              </a:srgbClr>
            </a:outerShdw>
          </a:effectLst>
        </p:spPr>
      </p:pic>
      <p:sp>
        <p:nvSpPr>
          <p:cNvPr id="83" name="ZoneTexte 82">
            <a:extLst>
              <a:ext uri="{FF2B5EF4-FFF2-40B4-BE49-F238E27FC236}">
                <a16:creationId xmlns:a16="http://schemas.microsoft.com/office/drawing/2014/main" id="{72195091-C345-8C9B-5D79-AD188A50099D}"/>
              </a:ext>
            </a:extLst>
          </p:cNvPr>
          <p:cNvSpPr txBox="1"/>
          <p:nvPr/>
        </p:nvSpPr>
        <p:spPr>
          <a:xfrm>
            <a:off x="404437" y="4535340"/>
            <a:ext cx="4628717" cy="1785104"/>
          </a:xfrm>
          <a:prstGeom prst="rect">
            <a:avLst/>
          </a:prstGeom>
          <a:noFill/>
        </p:spPr>
        <p:txBody>
          <a:bodyPr wrap="square" rtlCol="0">
            <a:spAutoFit/>
          </a:bodyPr>
          <a:lstStyle/>
          <a:p>
            <a:pPr marL="360000" indent="-380990" algn="just">
              <a:buClr>
                <a:schemeClr val="bg2"/>
              </a:buClr>
              <a:buFont typeface="Wingdings" panose="05000000000000000000" pitchFamily="2" charset="2"/>
              <a:buChar char="§"/>
              <a:defRPr/>
            </a:pPr>
            <a:r>
              <a:rPr lang="fr-FR" sz="1100" kern="1200">
                <a:solidFill>
                  <a:schemeClr val="tx1"/>
                </a:solidFill>
                <a:latin typeface="+mj-lt"/>
                <a:cs typeface="Times New Roman"/>
              </a:rPr>
              <a:t>Nous accompagnons la Direction du </a:t>
            </a:r>
            <a:r>
              <a:rPr lang="fr-FR" sz="1100" kern="1200" err="1">
                <a:solidFill>
                  <a:schemeClr val="tx1"/>
                </a:solidFill>
                <a:latin typeface="+mj-lt"/>
                <a:cs typeface="Times New Roman"/>
              </a:rPr>
              <a:t>Contract</a:t>
            </a:r>
            <a:r>
              <a:rPr lang="fr-FR" sz="1100" kern="1200">
                <a:solidFill>
                  <a:schemeClr val="tx1"/>
                </a:solidFill>
                <a:latin typeface="+mj-lt"/>
                <a:cs typeface="Times New Roman"/>
              </a:rPr>
              <a:t> Management de SNCF Réseau sur </a:t>
            </a:r>
            <a:r>
              <a:rPr lang="fr-FR" sz="1100" b="1" kern="1200">
                <a:solidFill>
                  <a:srgbClr val="8479C8"/>
                </a:solidFill>
                <a:latin typeface="+mj-lt"/>
                <a:cs typeface="Times New Roman"/>
              </a:rPr>
              <a:t>l’acculturation &amp; la formation </a:t>
            </a:r>
            <a:r>
              <a:rPr lang="fr-FR" sz="1100" kern="1200">
                <a:solidFill>
                  <a:schemeClr val="tx1"/>
                </a:solidFill>
                <a:latin typeface="+mj-lt"/>
                <a:cs typeface="Times New Roman"/>
              </a:rPr>
              <a:t>des Responsables de Marché (notamment plus de 3000 Directeurs de Chantiers sur le terrain)</a:t>
            </a:r>
          </a:p>
          <a:p>
            <a:pPr marL="360000" indent="-380990" algn="just">
              <a:buClr>
                <a:schemeClr val="bg2"/>
              </a:buClr>
              <a:buFont typeface="Wingdings" panose="05000000000000000000" pitchFamily="2" charset="2"/>
              <a:buChar char="§"/>
              <a:defRPr/>
            </a:pPr>
            <a:r>
              <a:rPr lang="fr-FR" sz="1100" kern="1200">
                <a:solidFill>
                  <a:schemeClr val="tx1"/>
                </a:solidFill>
                <a:latin typeface="+mj-lt"/>
                <a:cs typeface="Times New Roman"/>
              </a:rPr>
              <a:t>Nous travaillons également à la </a:t>
            </a:r>
            <a:r>
              <a:rPr lang="fr-FR" sz="1100" b="1" kern="1200">
                <a:solidFill>
                  <a:srgbClr val="8479C8"/>
                </a:solidFill>
                <a:latin typeface="+mj-lt"/>
                <a:cs typeface="Times New Roman"/>
              </a:rPr>
              <a:t>transformation du processus de conception </a:t>
            </a:r>
          </a:p>
          <a:p>
            <a:pPr marL="360000" indent="-380990" algn="just">
              <a:buClr>
                <a:schemeClr val="bg2"/>
              </a:buClr>
              <a:buFont typeface="Wingdings" panose="05000000000000000000" pitchFamily="2" charset="2"/>
              <a:buChar char="§"/>
              <a:defRPr/>
            </a:pPr>
            <a:r>
              <a:rPr lang="fr-FR" sz="1100" kern="1200">
                <a:solidFill>
                  <a:schemeClr val="tx1"/>
                </a:solidFill>
                <a:latin typeface="+mj-lt"/>
                <a:cs typeface="Times New Roman"/>
              </a:rPr>
              <a:t>Nous avons organisé des échanges entre SNCF Réseau &amp; ses fournisseurs (Bouygues Construction, Colas &amp; Vinci) afin de les faire travailler sur </a:t>
            </a:r>
            <a:r>
              <a:rPr lang="fr-FR" sz="1100" b="1" kern="1200">
                <a:solidFill>
                  <a:srgbClr val="8479C8"/>
                </a:solidFill>
                <a:latin typeface="+mj-lt"/>
                <a:cs typeface="Times New Roman"/>
              </a:rPr>
              <a:t>l’amélioration de leurs processus </a:t>
            </a:r>
            <a:r>
              <a:rPr lang="fr-FR" sz="1100" kern="1200">
                <a:solidFill>
                  <a:schemeClr val="tx1"/>
                </a:solidFill>
                <a:latin typeface="+mj-lt"/>
                <a:cs typeface="Times New Roman"/>
              </a:rPr>
              <a:t>de consultation et réalisation</a:t>
            </a:r>
            <a:endParaRPr kumimoji="0" lang="fr-FR" sz="1200" b="0" i="0" u="none" strike="noStrike" kern="1200" cap="none" spc="0" normalizeH="0" baseline="0" noProof="0">
              <a:ln>
                <a:noFill/>
              </a:ln>
              <a:solidFill>
                <a:srgbClr val="004C9C"/>
              </a:solidFill>
              <a:effectLst/>
              <a:uLnTx/>
              <a:uFillTx/>
              <a:latin typeface="+mj-lt"/>
              <a:ea typeface="+mn-ea"/>
              <a:cs typeface="+mn-cs"/>
            </a:endParaRPr>
          </a:p>
        </p:txBody>
      </p:sp>
      <p:sp>
        <p:nvSpPr>
          <p:cNvPr id="84" name="ZoneTexte 83">
            <a:extLst>
              <a:ext uri="{FF2B5EF4-FFF2-40B4-BE49-F238E27FC236}">
                <a16:creationId xmlns:a16="http://schemas.microsoft.com/office/drawing/2014/main" id="{0BCB896A-0A51-81B5-BE24-324DC8DE3A67}"/>
              </a:ext>
            </a:extLst>
          </p:cNvPr>
          <p:cNvSpPr txBox="1"/>
          <p:nvPr/>
        </p:nvSpPr>
        <p:spPr>
          <a:xfrm>
            <a:off x="7306187" y="4056681"/>
            <a:ext cx="4481376" cy="600164"/>
          </a:xfrm>
          <a:prstGeom prst="rect">
            <a:avLst/>
          </a:prstGeom>
          <a:noFill/>
        </p:spPr>
        <p:txBody>
          <a:bodyPr wrap="square" rtlCol="0">
            <a:spAutoFit/>
          </a:bodyPr>
          <a:lstStyle/>
          <a:p>
            <a:pPr marR="0" lvl="0" algn="l" defTabSz="914400" eaLnBrk="1" fontAlgn="auto" latinLnBrk="0" hangingPunct="1">
              <a:lnSpc>
                <a:spcPct val="100000"/>
              </a:lnSpc>
              <a:spcBef>
                <a:spcPts val="0"/>
              </a:spcBef>
              <a:spcAft>
                <a:spcPts val="0"/>
              </a:spcAft>
              <a:buClrTx/>
              <a:buSzTx/>
              <a:tabLst>
                <a:tab pos="541338" algn="l"/>
              </a:tabLst>
              <a:defRPr/>
            </a:pPr>
            <a:r>
              <a:rPr lang="fr-FR" sz="1100" kern="1200">
                <a:solidFill>
                  <a:schemeClr val="tx1"/>
                </a:solidFill>
                <a:latin typeface="+mj-lt"/>
                <a:cs typeface="Times New Roman"/>
              </a:rPr>
              <a:t>Le groupe Talan a une expérience significative sur la création &amp; l’accompagnement à la mise en œuvre de plateformes grâce à son double positionnement Tech &amp; Conseil</a:t>
            </a:r>
          </a:p>
        </p:txBody>
      </p:sp>
      <p:pic>
        <p:nvPicPr>
          <p:cNvPr id="12" name="Graphique 11" descr="Internet avec un remplissage uni">
            <a:extLst>
              <a:ext uri="{FF2B5EF4-FFF2-40B4-BE49-F238E27FC236}">
                <a16:creationId xmlns:a16="http://schemas.microsoft.com/office/drawing/2014/main" id="{669C8661-0AD1-58B0-915F-588BEE89E6B2}"/>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597780" y="4329849"/>
            <a:ext cx="545696" cy="545696"/>
          </a:xfrm>
          <a:prstGeom prst="rect">
            <a:avLst/>
          </a:prstGeom>
        </p:spPr>
      </p:pic>
      <p:grpSp>
        <p:nvGrpSpPr>
          <p:cNvPr id="68" name="Groupe 67">
            <a:extLst>
              <a:ext uri="{FF2B5EF4-FFF2-40B4-BE49-F238E27FC236}">
                <a16:creationId xmlns:a16="http://schemas.microsoft.com/office/drawing/2014/main" id="{69190F07-2A20-6060-DBD1-E16490F60FFA}"/>
              </a:ext>
            </a:extLst>
          </p:cNvPr>
          <p:cNvGrpSpPr>
            <a:grpSpLocks noChangeAspect="1"/>
          </p:cNvGrpSpPr>
          <p:nvPr/>
        </p:nvGrpSpPr>
        <p:grpSpPr>
          <a:xfrm>
            <a:off x="7483981" y="4740118"/>
            <a:ext cx="2630155" cy="877286"/>
            <a:chOff x="13231217" y="-1050841"/>
            <a:chExt cx="5459591" cy="1821042"/>
          </a:xfrm>
        </p:grpSpPr>
        <p:sp>
          <p:nvSpPr>
            <p:cNvPr id="13" name="Oval 3">
              <a:extLst>
                <a:ext uri="{FF2B5EF4-FFF2-40B4-BE49-F238E27FC236}">
                  <a16:creationId xmlns:a16="http://schemas.microsoft.com/office/drawing/2014/main" id="{CE79A70E-03A8-2BC2-9A38-A1FB51CF5524}"/>
                </a:ext>
              </a:extLst>
            </p:cNvPr>
            <p:cNvSpPr/>
            <p:nvPr/>
          </p:nvSpPr>
          <p:spPr>
            <a:xfrm>
              <a:off x="13231217" y="-1050841"/>
              <a:ext cx="1821042" cy="1821042"/>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endParaRPr lang="en-US" sz="1350" kern="1200">
                <a:solidFill>
                  <a:srgbClr val="FFFFFF"/>
                </a:solidFill>
                <a:latin typeface="Arial"/>
              </a:endParaRPr>
            </a:p>
          </p:txBody>
        </p:sp>
        <p:sp>
          <p:nvSpPr>
            <p:cNvPr id="15" name="Arc 14">
              <a:extLst>
                <a:ext uri="{FF2B5EF4-FFF2-40B4-BE49-F238E27FC236}">
                  <a16:creationId xmlns:a16="http://schemas.microsoft.com/office/drawing/2014/main" id="{AE7E0689-E595-97F6-3D33-3B0292E886E6}"/>
                </a:ext>
              </a:extLst>
            </p:cNvPr>
            <p:cNvSpPr/>
            <p:nvPr/>
          </p:nvSpPr>
          <p:spPr>
            <a:xfrm>
              <a:off x="13232063" y="-1049785"/>
              <a:ext cx="1819140" cy="1819140"/>
            </a:xfrm>
            <a:prstGeom prst="arc">
              <a:avLst>
                <a:gd name="adj1" fmla="val 10766207"/>
                <a:gd name="adj2" fmla="val 0"/>
              </a:avLst>
            </a:prstGeom>
            <a:ln w="69850" cap="rnd">
              <a:solidFill>
                <a:srgbClr val="44398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srgbClr val="000000"/>
                </a:solidFill>
                <a:latin typeface="Arial"/>
              </a:endParaRPr>
            </a:p>
          </p:txBody>
        </p:sp>
        <p:sp>
          <p:nvSpPr>
            <p:cNvPr id="16" name="Oval 5">
              <a:extLst>
                <a:ext uri="{FF2B5EF4-FFF2-40B4-BE49-F238E27FC236}">
                  <a16:creationId xmlns:a16="http://schemas.microsoft.com/office/drawing/2014/main" id="{80188D71-5976-6F4E-75E2-9CDA16CECAFD}"/>
                </a:ext>
              </a:extLst>
            </p:cNvPr>
            <p:cNvSpPr/>
            <p:nvPr/>
          </p:nvSpPr>
          <p:spPr>
            <a:xfrm>
              <a:off x="15054337" y="-1050841"/>
              <a:ext cx="1821042" cy="1821042"/>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endParaRPr lang="en-US" sz="1350" kern="1200">
                <a:solidFill>
                  <a:srgbClr val="FFFFFF"/>
                </a:solidFill>
                <a:latin typeface="Arial"/>
              </a:endParaRPr>
            </a:p>
          </p:txBody>
        </p:sp>
        <p:sp>
          <p:nvSpPr>
            <p:cNvPr id="17" name="Arc 16">
              <a:extLst>
                <a:ext uri="{FF2B5EF4-FFF2-40B4-BE49-F238E27FC236}">
                  <a16:creationId xmlns:a16="http://schemas.microsoft.com/office/drawing/2014/main" id="{9B62D8CB-1FC1-1C2A-634F-D80A292C8BBB}"/>
                </a:ext>
              </a:extLst>
            </p:cNvPr>
            <p:cNvSpPr/>
            <p:nvPr/>
          </p:nvSpPr>
          <p:spPr>
            <a:xfrm rot="10800000">
              <a:off x="15055183" y="-1049785"/>
              <a:ext cx="1819140" cy="1819140"/>
            </a:xfrm>
            <a:prstGeom prst="arc">
              <a:avLst>
                <a:gd name="adj1" fmla="val 10766207"/>
                <a:gd name="adj2" fmla="val 0"/>
              </a:avLst>
            </a:prstGeom>
            <a:ln w="69850" cap="rnd">
              <a:solidFill>
                <a:srgbClr val="203F8D"/>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srgbClr val="000000"/>
                </a:solidFill>
                <a:latin typeface="Arial"/>
              </a:endParaRPr>
            </a:p>
          </p:txBody>
        </p:sp>
        <p:sp>
          <p:nvSpPr>
            <p:cNvPr id="18" name="Oval 7">
              <a:extLst>
                <a:ext uri="{FF2B5EF4-FFF2-40B4-BE49-F238E27FC236}">
                  <a16:creationId xmlns:a16="http://schemas.microsoft.com/office/drawing/2014/main" id="{8DED7AD3-D18E-188E-63D9-85B45DDB4254}"/>
                </a:ext>
              </a:extLst>
            </p:cNvPr>
            <p:cNvSpPr/>
            <p:nvPr/>
          </p:nvSpPr>
          <p:spPr>
            <a:xfrm>
              <a:off x="16869766" y="-1050841"/>
              <a:ext cx="1821042" cy="1821042"/>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endParaRPr lang="en-US" sz="1350" kern="1200">
                <a:solidFill>
                  <a:srgbClr val="FFFFFF"/>
                </a:solidFill>
                <a:latin typeface="Arial"/>
              </a:endParaRPr>
            </a:p>
          </p:txBody>
        </p:sp>
        <p:sp>
          <p:nvSpPr>
            <p:cNvPr id="19" name="Arc 18">
              <a:extLst>
                <a:ext uri="{FF2B5EF4-FFF2-40B4-BE49-F238E27FC236}">
                  <a16:creationId xmlns:a16="http://schemas.microsoft.com/office/drawing/2014/main" id="{93C2EA21-5BAD-195C-6ED6-A9550805F634}"/>
                </a:ext>
              </a:extLst>
            </p:cNvPr>
            <p:cNvSpPr/>
            <p:nvPr/>
          </p:nvSpPr>
          <p:spPr>
            <a:xfrm>
              <a:off x="16870612" y="-1049785"/>
              <a:ext cx="1819140" cy="1819140"/>
            </a:xfrm>
            <a:prstGeom prst="arc">
              <a:avLst>
                <a:gd name="adj1" fmla="val 10766207"/>
                <a:gd name="adj2" fmla="val 0"/>
              </a:avLst>
            </a:prstGeom>
            <a:ln w="69850" cap="rnd">
              <a:solidFill>
                <a:srgbClr val="257A9D"/>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srgbClr val="000000"/>
                </a:solidFill>
                <a:latin typeface="Arial"/>
              </a:endParaRPr>
            </a:p>
          </p:txBody>
        </p:sp>
        <p:pic>
          <p:nvPicPr>
            <p:cNvPr id="20" name="Image 19">
              <a:extLst>
                <a:ext uri="{FF2B5EF4-FFF2-40B4-BE49-F238E27FC236}">
                  <a16:creationId xmlns:a16="http://schemas.microsoft.com/office/drawing/2014/main" id="{83900859-E347-139F-7841-FEBEEFDF51C7}"/>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13417796" y="-883056"/>
              <a:ext cx="1459406" cy="1437233"/>
            </a:xfrm>
            <a:prstGeom prst="rect">
              <a:avLst/>
            </a:prstGeom>
          </p:spPr>
        </p:pic>
        <p:pic>
          <p:nvPicPr>
            <p:cNvPr id="22" name="Image 21">
              <a:extLst>
                <a:ext uri="{FF2B5EF4-FFF2-40B4-BE49-F238E27FC236}">
                  <a16:creationId xmlns:a16="http://schemas.microsoft.com/office/drawing/2014/main" id="{33B80A79-399B-6FB7-9071-9094BBCC7BF6}"/>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17013820" y="-830480"/>
              <a:ext cx="1535299" cy="1424102"/>
            </a:xfrm>
            <a:prstGeom prst="rect">
              <a:avLst/>
            </a:prstGeom>
          </p:spPr>
        </p:pic>
        <p:pic>
          <p:nvPicPr>
            <p:cNvPr id="23" name="Image 22">
              <a:extLst>
                <a:ext uri="{FF2B5EF4-FFF2-40B4-BE49-F238E27FC236}">
                  <a16:creationId xmlns:a16="http://schemas.microsoft.com/office/drawing/2014/main" id="{333AAD80-BB38-9759-90D5-DD35AF2F34FD}"/>
                </a:ext>
              </a:extLst>
            </p:cNvPr>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15169641" y="-812427"/>
              <a:ext cx="1602414" cy="1391585"/>
            </a:xfrm>
            <a:prstGeom prst="rect">
              <a:avLst/>
            </a:prstGeom>
          </p:spPr>
        </p:pic>
      </p:grpSp>
      <p:sp>
        <p:nvSpPr>
          <p:cNvPr id="24" name="Rectangle 23">
            <a:extLst>
              <a:ext uri="{FF2B5EF4-FFF2-40B4-BE49-F238E27FC236}">
                <a16:creationId xmlns:a16="http://schemas.microsoft.com/office/drawing/2014/main" id="{32F051AA-2515-57FF-5508-6B83978E1D2B}"/>
              </a:ext>
            </a:extLst>
          </p:cNvPr>
          <p:cNvSpPr/>
          <p:nvPr/>
        </p:nvSpPr>
        <p:spPr>
          <a:xfrm>
            <a:off x="6985345" y="5605745"/>
            <a:ext cx="1330478" cy="56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buClrTx/>
            </a:pPr>
            <a:r>
              <a:rPr lang="fr-FR" sz="750" b="1" kern="1200">
                <a:solidFill>
                  <a:srgbClr val="44398A"/>
                </a:solidFill>
                <a:latin typeface="Arial"/>
              </a:rPr>
              <a:t>Accompagner les transformations business, managériales, culturelles et technologiques</a:t>
            </a:r>
          </a:p>
        </p:txBody>
      </p:sp>
      <p:sp>
        <p:nvSpPr>
          <p:cNvPr id="27" name="Rectangle 26">
            <a:extLst>
              <a:ext uri="{FF2B5EF4-FFF2-40B4-BE49-F238E27FC236}">
                <a16:creationId xmlns:a16="http://schemas.microsoft.com/office/drawing/2014/main" id="{FEBB191C-59FE-6075-5C65-ACB2AADECE22}"/>
              </a:ext>
            </a:extLst>
          </p:cNvPr>
          <p:cNvSpPr/>
          <p:nvPr/>
        </p:nvSpPr>
        <p:spPr>
          <a:xfrm>
            <a:off x="8233019" y="5641431"/>
            <a:ext cx="1176256" cy="56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fr-FR" sz="750" b="1" kern="1200">
                <a:solidFill>
                  <a:srgbClr val="203F8D"/>
                </a:solidFill>
                <a:latin typeface="Arial"/>
              </a:rPr>
              <a:t>Mettre en œuvre les grands projets de transformation</a:t>
            </a:r>
          </a:p>
        </p:txBody>
      </p:sp>
      <p:sp>
        <p:nvSpPr>
          <p:cNvPr id="40" name="Rectangle 39">
            <a:extLst>
              <a:ext uri="{FF2B5EF4-FFF2-40B4-BE49-F238E27FC236}">
                <a16:creationId xmlns:a16="http://schemas.microsoft.com/office/drawing/2014/main" id="{2060E90D-F46B-10A9-3027-EFE6A2AF69A0}"/>
              </a:ext>
            </a:extLst>
          </p:cNvPr>
          <p:cNvSpPr/>
          <p:nvPr/>
        </p:nvSpPr>
        <p:spPr>
          <a:xfrm>
            <a:off x="9324157" y="5627997"/>
            <a:ext cx="876370" cy="56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fr-FR" sz="750" b="1" kern="1200">
                <a:solidFill>
                  <a:srgbClr val="257A9D"/>
                </a:solidFill>
                <a:latin typeface="Arial"/>
              </a:rPr>
              <a:t>Intégrer des solutions &amp; créer des plateformes</a:t>
            </a:r>
          </a:p>
        </p:txBody>
      </p:sp>
      <p:pic>
        <p:nvPicPr>
          <p:cNvPr id="71" name="Picture 2" descr="AiiNTENSE, Medical Data engineering en Neuroscience">
            <a:hlinkClick r:id="rId28"/>
            <a:extLst>
              <a:ext uri="{FF2B5EF4-FFF2-40B4-BE49-F238E27FC236}">
                <a16:creationId xmlns:a16="http://schemas.microsoft.com/office/drawing/2014/main" id="{4FE63F08-5077-7381-1AD9-3912FCF2294D}"/>
              </a:ext>
            </a:extLst>
          </p:cNvPr>
          <p:cNvPicPr>
            <a:picLocks noChangeAspect="1" noChangeArrowheads="1"/>
          </p:cNvPicPr>
          <p:nvPr/>
        </p:nvPicPr>
        <p:blipFill rotWithShape="1">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rcRect l="17351" r="18616" b="4683"/>
          <a:stretch/>
        </p:blipFill>
        <p:spPr bwMode="auto">
          <a:xfrm>
            <a:off x="10516246" y="4619583"/>
            <a:ext cx="995362" cy="499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uveau-logo-Babilou-bleu - Accueil">
            <a:hlinkClick r:id="rId30"/>
            <a:extLst>
              <a:ext uri="{FF2B5EF4-FFF2-40B4-BE49-F238E27FC236}">
                <a16:creationId xmlns:a16="http://schemas.microsoft.com/office/drawing/2014/main" id="{86B608B4-E854-A982-3791-5CD7834BE67F}"/>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670896" y="5427892"/>
            <a:ext cx="749300" cy="270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32"/>
            <a:extLst>
              <a:ext uri="{FF2B5EF4-FFF2-40B4-BE49-F238E27FC236}">
                <a16:creationId xmlns:a16="http://schemas.microsoft.com/office/drawing/2014/main" id="{E5ACBDF3-90E1-3357-DA8F-70BE3DA306A0}"/>
              </a:ext>
            </a:extLst>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10445965" y="5875347"/>
            <a:ext cx="1149510" cy="254638"/>
          </a:xfrm>
          <a:prstGeom prst="rect">
            <a:avLst/>
          </a:prstGeom>
          <a:noFill/>
          <a:extLst>
            <a:ext uri="{909E8E84-426E-40DD-AFC4-6F175D3DCCD1}">
              <a14:hiddenFill xmlns:a14="http://schemas.microsoft.com/office/drawing/2010/main">
                <a:solidFill>
                  <a:srgbClr val="FFFFFF"/>
                </a:solidFill>
              </a14:hiddenFill>
            </a:ext>
          </a:extLst>
        </p:spPr>
      </p:pic>
      <p:sp>
        <p:nvSpPr>
          <p:cNvPr id="72" name="ZoneTexte 71">
            <a:extLst>
              <a:ext uri="{FF2B5EF4-FFF2-40B4-BE49-F238E27FC236}">
                <a16:creationId xmlns:a16="http://schemas.microsoft.com/office/drawing/2014/main" id="{0C274412-E32E-B954-DCAA-917C409B27E4}"/>
              </a:ext>
            </a:extLst>
          </p:cNvPr>
          <p:cNvSpPr txBox="1"/>
          <p:nvPr/>
        </p:nvSpPr>
        <p:spPr>
          <a:xfrm>
            <a:off x="10028729" y="5086260"/>
            <a:ext cx="1970396" cy="338554"/>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tab pos="541338" algn="l"/>
              </a:tabLst>
              <a:defRPr/>
            </a:pPr>
            <a:r>
              <a:rPr lang="fr-FR" sz="800" kern="1200">
                <a:solidFill>
                  <a:schemeClr val="tx1"/>
                </a:solidFill>
                <a:latin typeface="+mj-lt"/>
                <a:cs typeface="Times New Roman"/>
              </a:rPr>
              <a:t>Création d’une plateforme médicale « Réanimateur augmenté »</a:t>
            </a:r>
          </a:p>
        </p:txBody>
      </p:sp>
      <p:sp>
        <p:nvSpPr>
          <p:cNvPr id="73" name="ZoneTexte 72">
            <a:extLst>
              <a:ext uri="{FF2B5EF4-FFF2-40B4-BE49-F238E27FC236}">
                <a16:creationId xmlns:a16="http://schemas.microsoft.com/office/drawing/2014/main" id="{0425A5F1-AB90-521B-4391-4CB130BBC815}"/>
              </a:ext>
            </a:extLst>
          </p:cNvPr>
          <p:cNvSpPr txBox="1"/>
          <p:nvPr/>
        </p:nvSpPr>
        <p:spPr>
          <a:xfrm>
            <a:off x="10200527" y="5594309"/>
            <a:ext cx="1695206" cy="338554"/>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tab pos="541338" algn="l"/>
              </a:tabLst>
              <a:defRPr/>
            </a:pPr>
            <a:r>
              <a:rPr lang="fr-FR" sz="800" kern="1200">
                <a:solidFill>
                  <a:schemeClr val="tx1"/>
                </a:solidFill>
                <a:latin typeface="+mj-lt"/>
                <a:cs typeface="Times New Roman"/>
              </a:rPr>
              <a:t>Création d’une plateforme de gestion &amp; performance</a:t>
            </a:r>
          </a:p>
        </p:txBody>
      </p:sp>
      <p:sp>
        <p:nvSpPr>
          <p:cNvPr id="74" name="ZoneTexte 73">
            <a:extLst>
              <a:ext uri="{FF2B5EF4-FFF2-40B4-BE49-F238E27FC236}">
                <a16:creationId xmlns:a16="http://schemas.microsoft.com/office/drawing/2014/main" id="{D5ECB32C-3032-E958-30F0-478C358B101A}"/>
              </a:ext>
            </a:extLst>
          </p:cNvPr>
          <p:cNvSpPr txBox="1"/>
          <p:nvPr/>
        </p:nvSpPr>
        <p:spPr>
          <a:xfrm>
            <a:off x="10028729" y="6090610"/>
            <a:ext cx="1970396" cy="215444"/>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tab pos="541338" algn="l"/>
              </a:tabLst>
              <a:defRPr/>
            </a:pPr>
            <a:r>
              <a:rPr lang="fr-FR" sz="800" kern="1200">
                <a:solidFill>
                  <a:schemeClr val="tx1"/>
                </a:solidFill>
                <a:latin typeface="+mj-lt"/>
                <a:cs typeface="Times New Roman"/>
              </a:rPr>
              <a:t>Création d’une plateforme data</a:t>
            </a:r>
          </a:p>
        </p:txBody>
      </p:sp>
    </p:spTree>
    <p:extLst>
      <p:ext uri="{BB962C8B-B14F-4D97-AF65-F5344CB8AC3E}">
        <p14:creationId xmlns:p14="http://schemas.microsoft.com/office/powerpoint/2010/main" val="81681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766DB-308A-ECB4-DB2F-72DE270BBB64}"/>
              </a:ext>
            </a:extLst>
          </p:cNvPr>
          <p:cNvSpPr>
            <a:spLocks noGrp="1"/>
          </p:cNvSpPr>
          <p:nvPr>
            <p:ph type="title"/>
          </p:nvPr>
        </p:nvSpPr>
        <p:spPr/>
        <p:txBody>
          <a:bodyPr/>
          <a:lstStyle/>
          <a:p>
            <a:r>
              <a:rPr lang="fr-FR"/>
              <a:t>Zoom sur le chantier #1</a:t>
            </a:r>
            <a:br>
              <a:rPr lang="fr-FR"/>
            </a:br>
            <a:r>
              <a:rPr lang="fr-FR"/>
              <a:t>Cadrage</a:t>
            </a:r>
          </a:p>
        </p:txBody>
      </p:sp>
      <p:sp>
        <p:nvSpPr>
          <p:cNvPr id="3" name="Rectangle : coins arrondis 2">
            <a:extLst>
              <a:ext uri="{FF2B5EF4-FFF2-40B4-BE49-F238E27FC236}">
                <a16:creationId xmlns:a16="http://schemas.microsoft.com/office/drawing/2014/main" id="{79CDEBEB-5996-A590-66E3-37A9451153A1}"/>
              </a:ext>
            </a:extLst>
          </p:cNvPr>
          <p:cNvSpPr/>
          <p:nvPr/>
        </p:nvSpPr>
        <p:spPr>
          <a:xfrm>
            <a:off x="334963" y="4648294"/>
            <a:ext cx="1836000" cy="288000"/>
          </a:xfrm>
          <a:prstGeom prst="roundRect">
            <a:avLst>
              <a:gd name="adj" fmla="val 50000"/>
            </a:avLst>
          </a:prstGeom>
          <a:solidFill>
            <a:schemeClr val="bg2">
              <a:lumMod val="40000"/>
              <a:lumOff val="6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Cadrage</a:t>
            </a:r>
          </a:p>
        </p:txBody>
      </p:sp>
      <p:sp>
        <p:nvSpPr>
          <p:cNvPr id="4" name="Rectangle : coins arrondis 3">
            <a:extLst>
              <a:ext uri="{FF2B5EF4-FFF2-40B4-BE49-F238E27FC236}">
                <a16:creationId xmlns:a16="http://schemas.microsoft.com/office/drawing/2014/main" id="{6C5CD69B-6F7E-B2E3-9F9A-49A694431C5F}"/>
              </a:ext>
            </a:extLst>
          </p:cNvPr>
          <p:cNvSpPr/>
          <p:nvPr/>
        </p:nvSpPr>
        <p:spPr>
          <a:xfrm>
            <a:off x="334963" y="5454798"/>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Accompagnement des deux agences pilotes &amp; déploiement</a:t>
            </a:r>
          </a:p>
        </p:txBody>
      </p:sp>
      <p:sp>
        <p:nvSpPr>
          <p:cNvPr id="6" name="Rectangle : coins arrondis 5">
            <a:extLst>
              <a:ext uri="{FF2B5EF4-FFF2-40B4-BE49-F238E27FC236}">
                <a16:creationId xmlns:a16="http://schemas.microsoft.com/office/drawing/2014/main" id="{B3759A78-6D5E-7065-E008-56F88AF819E3}"/>
              </a:ext>
            </a:extLst>
          </p:cNvPr>
          <p:cNvSpPr/>
          <p:nvPr/>
        </p:nvSpPr>
        <p:spPr>
          <a:xfrm>
            <a:off x="334963" y="5858050"/>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solidFill>
                  <a:schemeClr val="bg1"/>
                </a:solidFill>
              </a:rPr>
              <a:t>Actions d’accompagnement du changement hors agences pilotes</a:t>
            </a:r>
          </a:p>
        </p:txBody>
      </p:sp>
      <p:sp>
        <p:nvSpPr>
          <p:cNvPr id="7" name="Rectangle : coins arrondis 6">
            <a:extLst>
              <a:ext uri="{FF2B5EF4-FFF2-40B4-BE49-F238E27FC236}">
                <a16:creationId xmlns:a16="http://schemas.microsoft.com/office/drawing/2014/main" id="{43C775CA-B4EB-97A4-B9B9-9B036213D69D}"/>
              </a:ext>
            </a:extLst>
          </p:cNvPr>
          <p:cNvSpPr/>
          <p:nvPr/>
        </p:nvSpPr>
        <p:spPr>
          <a:xfrm>
            <a:off x="334963" y="6261301"/>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Retour d’expérience</a:t>
            </a:r>
          </a:p>
        </p:txBody>
      </p:sp>
      <p:sp>
        <p:nvSpPr>
          <p:cNvPr id="9" name="Rectangle : coins arrondis 8">
            <a:extLst>
              <a:ext uri="{FF2B5EF4-FFF2-40B4-BE49-F238E27FC236}">
                <a16:creationId xmlns:a16="http://schemas.microsoft.com/office/drawing/2014/main" id="{D4812831-4BE8-14B3-BF23-D134D9234ADA}"/>
              </a:ext>
            </a:extLst>
          </p:cNvPr>
          <p:cNvSpPr/>
          <p:nvPr/>
        </p:nvSpPr>
        <p:spPr>
          <a:xfrm>
            <a:off x="334963" y="5051546"/>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Identification des rôles des collaborateurs &amp; analyse d’impacts</a:t>
            </a:r>
          </a:p>
        </p:txBody>
      </p:sp>
      <p:pic>
        <p:nvPicPr>
          <p:cNvPr id="12" name="Graphique 11" descr="Ligne fléchée : droite avec un remplissage uni">
            <a:extLst>
              <a:ext uri="{FF2B5EF4-FFF2-40B4-BE49-F238E27FC236}">
                <a16:creationId xmlns:a16="http://schemas.microsoft.com/office/drawing/2014/main" id="{1CA9613A-7633-EF5C-D48E-0ECDB7C4F33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8663" y="4569994"/>
            <a:ext cx="444600" cy="444600"/>
          </a:xfrm>
          <a:prstGeom prst="rect">
            <a:avLst/>
          </a:prstGeom>
        </p:spPr>
      </p:pic>
    </p:spTree>
    <p:extLst>
      <p:ext uri="{BB962C8B-B14F-4D97-AF65-F5344CB8AC3E}">
        <p14:creationId xmlns:p14="http://schemas.microsoft.com/office/powerpoint/2010/main" val="391121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a:extLst>
              <a:ext uri="{FF2B5EF4-FFF2-40B4-BE49-F238E27FC236}">
                <a16:creationId xmlns:a16="http://schemas.microsoft.com/office/drawing/2014/main" id="{0E6DFAD3-68EA-5D92-9644-5082EDC4FF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0417" y="1673843"/>
            <a:ext cx="791800" cy="802428"/>
          </a:xfrm>
          <a:prstGeom prst="rect">
            <a:avLst/>
          </a:prstGeom>
        </p:spPr>
      </p:pic>
      <p:pic>
        <p:nvPicPr>
          <p:cNvPr id="42" name="Image 41">
            <a:extLst>
              <a:ext uri="{FF2B5EF4-FFF2-40B4-BE49-F238E27FC236}">
                <a16:creationId xmlns:a16="http://schemas.microsoft.com/office/drawing/2014/main" id="{E2F2B237-91F6-34A6-2158-AD85F6FD7F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9587" y="1643041"/>
            <a:ext cx="971425" cy="830127"/>
          </a:xfrm>
          <a:prstGeom prst="rect">
            <a:avLst/>
          </a:prstGeom>
        </p:spPr>
      </p:pic>
      <p:pic>
        <p:nvPicPr>
          <p:cNvPr id="37" name="Image 36">
            <a:extLst>
              <a:ext uri="{FF2B5EF4-FFF2-40B4-BE49-F238E27FC236}">
                <a16:creationId xmlns:a16="http://schemas.microsoft.com/office/drawing/2014/main" id="{08590F27-7BC7-6690-6952-A6C5F39C28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94384" y="1690368"/>
            <a:ext cx="889652" cy="782800"/>
          </a:xfrm>
          <a:prstGeom prst="rect">
            <a:avLst/>
          </a:prstGeom>
        </p:spPr>
      </p:pic>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prstGeom prst="rect">
            <a:avLst/>
          </a:prstGeom>
        </p:spPr>
        <p:txBody>
          <a:bodyPr/>
          <a:lstStyle/>
          <a:p>
            <a:r>
              <a:rPr lang="fr-FR" sz="2400" b="1">
                <a:solidFill>
                  <a:schemeClr val="bg2"/>
                </a:solidFill>
                <a:latin typeface="Arial Black" panose="020B0A04020102020204" pitchFamily="34" charset="0"/>
                <a:sym typeface="Montserrat"/>
              </a:rPr>
              <a:t>#1 – Cadrage</a:t>
            </a:r>
          </a:p>
        </p:txBody>
      </p:sp>
      <p:sp>
        <p:nvSpPr>
          <p:cNvPr id="5" name="Google Shape;1248;p11">
            <a:extLst>
              <a:ext uri="{FF2B5EF4-FFF2-40B4-BE49-F238E27FC236}">
                <a16:creationId xmlns:a16="http://schemas.microsoft.com/office/drawing/2014/main" id="{8AECF2F5-ED45-776E-424A-7806D642BF9A}"/>
              </a:ext>
            </a:extLst>
          </p:cNvPr>
          <p:cNvSpPr/>
          <p:nvPr/>
        </p:nvSpPr>
        <p:spPr>
          <a:xfrm>
            <a:off x="408860" y="4373167"/>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2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200" b="0" i="0" u="none" strike="noStrike" kern="1200" cap="none" spc="0" normalizeH="0" baseline="0" noProof="0">
                <a:ln>
                  <a:noFill/>
                </a:ln>
                <a:solidFill>
                  <a:srgbClr val="FFFFFF"/>
                </a:solidFill>
                <a:effectLst/>
                <a:uLnTx/>
                <a:uFillTx/>
                <a:latin typeface="Arial"/>
                <a:ea typeface="+mn-ea"/>
                <a:cs typeface="+mn-cs"/>
              </a:rPr>
              <a:t>Objectifs</a:t>
            </a:r>
            <a:endParaRPr kumimoji="0" sz="12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5" y="1119007"/>
            <a:ext cx="6950793" cy="231006"/>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200" b="0" i="0" u="none" strike="noStrike" kern="1200" cap="none" spc="0" normalizeH="0" baseline="0" noProof="0">
                <a:ln>
                  <a:noFill/>
                </a:ln>
                <a:solidFill>
                  <a:srgbClr val="FFFFFF"/>
                </a:solidFill>
                <a:effectLst/>
                <a:uLnTx/>
                <a:uFillTx/>
                <a:latin typeface="Arial"/>
                <a:ea typeface="+mn-ea"/>
                <a:cs typeface="+mn-cs"/>
              </a:rPr>
              <a:t>Méthodologie</a:t>
            </a:r>
            <a:endParaRPr kumimoji="0"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775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79173" y="4218670"/>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93728" y="4312213"/>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371475" y="1490912"/>
            <a:ext cx="3960853" cy="2693045"/>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600"/>
              </a:spcAft>
              <a:buClr>
                <a:schemeClr val="bg2"/>
              </a:buClr>
              <a:buSzTx/>
              <a:buFont typeface="Wingdings" panose="05000000000000000000" pitchFamily="2" charset="2"/>
              <a:buChar char="§"/>
              <a:tabLst/>
              <a:defRPr/>
            </a:pPr>
            <a:r>
              <a:rPr kumimoji="0" lang="fr-FR" sz="1100" b="1" i="0" u="none" strike="noStrike" kern="1200" cap="none" spc="0" normalizeH="0" baseline="0" noProof="0">
                <a:ln>
                  <a:noFill/>
                </a:ln>
                <a:solidFill>
                  <a:srgbClr val="44398A"/>
                </a:solidFill>
                <a:effectLst/>
                <a:uLnTx/>
                <a:uFillTx/>
                <a:latin typeface="Arial"/>
                <a:ea typeface="+mn-ea"/>
                <a:cs typeface="+mn-cs"/>
              </a:rPr>
              <a:t>Construire collectivement la v</a:t>
            </a:r>
            <a:r>
              <a:rPr lang="fr-FR" sz="1100" b="1" kern="1200" err="1">
                <a:solidFill>
                  <a:srgbClr val="44398A"/>
                </a:solidFill>
                <a:ea typeface="+mn-ea"/>
                <a:cs typeface="+mn-cs"/>
              </a:rPr>
              <a:t>ision</a:t>
            </a:r>
            <a:r>
              <a:rPr lang="fr-FR" sz="1100" b="1" kern="1200">
                <a:solidFill>
                  <a:srgbClr val="44398A"/>
                </a:solidFill>
                <a:ea typeface="+mn-ea"/>
                <a:cs typeface="+mn-cs"/>
              </a:rPr>
              <a:t> du projet PNP </a:t>
            </a:r>
            <a:r>
              <a:rPr lang="fr-FR" sz="1100" kern="1200">
                <a:ea typeface="+mn-ea"/>
                <a:cs typeface="+mn-cs"/>
              </a:rPr>
              <a:t>(raison d’être, enjeux stratégiques, mise en mouvement associée) et </a:t>
            </a:r>
            <a:r>
              <a:rPr lang="fr-FR" sz="1100" b="1" kern="1200">
                <a:solidFill>
                  <a:srgbClr val="44398A"/>
                </a:solidFill>
                <a:ea typeface="+mn-ea"/>
                <a:cs typeface="+mn-cs"/>
              </a:rPr>
              <a:t>a</a:t>
            </a:r>
            <a:r>
              <a:rPr kumimoji="0" lang="fr-FR" sz="1100" b="1" i="0" u="none" strike="noStrike" kern="1200" cap="none" spc="0" normalizeH="0" baseline="0" noProof="0">
                <a:ln>
                  <a:noFill/>
                </a:ln>
                <a:solidFill>
                  <a:srgbClr val="44398A"/>
                </a:solidFill>
                <a:effectLst/>
                <a:uLnTx/>
                <a:uFillTx/>
                <a:latin typeface="Arial"/>
                <a:ea typeface="+mn-ea"/>
                <a:cs typeface="+mn-cs"/>
              </a:rPr>
              <a:t>ligner</a:t>
            </a:r>
            <a:r>
              <a:rPr kumimoji="0" lang="fr-FR" sz="1100" b="1" i="0" u="none" strike="noStrike" kern="1200" cap="none" spc="0" normalizeH="0" baseline="0" noProof="0">
                <a:ln>
                  <a:noFill/>
                </a:ln>
                <a:solidFill>
                  <a:srgbClr val="000000"/>
                </a:solidFill>
                <a:effectLst/>
                <a:uLnTx/>
                <a:uFillTx/>
                <a:latin typeface="Arial"/>
                <a:ea typeface="+mn-ea"/>
                <a:cs typeface="+mn-cs"/>
              </a:rPr>
              <a:t> </a:t>
            </a:r>
            <a:r>
              <a:rPr lang="fr-FR" sz="1100" b="1" kern="1200">
                <a:solidFill>
                  <a:srgbClr val="44398A"/>
                </a:solidFill>
                <a:ea typeface="+mn-ea"/>
                <a:cs typeface="+mn-cs"/>
              </a:rPr>
              <a:t>l’ensemble des acteurs </a:t>
            </a:r>
            <a:r>
              <a:rPr kumimoji="0" lang="fr-FR" sz="1100" i="0" u="none" strike="noStrike" kern="1200" cap="none" spc="0" normalizeH="0" baseline="0" noProof="0">
                <a:ln>
                  <a:noFill/>
                </a:ln>
                <a:solidFill>
                  <a:srgbClr val="000000"/>
                </a:solidFill>
                <a:effectLst/>
                <a:uLnTx/>
                <a:uFillTx/>
                <a:latin typeface="Arial"/>
                <a:ea typeface="+mn-ea"/>
                <a:cs typeface="+mn-cs"/>
              </a:rPr>
              <a:t>du projet et des acteurs spécifiques de BI sur cette vision de la transformation induite par l’outil</a:t>
            </a:r>
          </a:p>
          <a:p>
            <a:pPr marL="171450" marR="0" lvl="0" indent="-171450" algn="just" defTabSz="914400" rtl="0" eaLnBrk="1" fontAlgn="auto" latinLnBrk="0" hangingPunct="1">
              <a:lnSpc>
                <a:spcPct val="100000"/>
              </a:lnSpc>
              <a:spcBef>
                <a:spcPts val="0"/>
              </a:spcBef>
              <a:spcAft>
                <a:spcPts val="600"/>
              </a:spcAft>
              <a:buClr>
                <a:schemeClr val="bg2"/>
              </a:buClr>
              <a:buSzTx/>
              <a:buFont typeface="Wingdings" panose="05000000000000000000" pitchFamily="2" charset="2"/>
              <a:buChar char="§"/>
              <a:tabLst/>
              <a:defRPr/>
            </a:pPr>
            <a:r>
              <a:rPr kumimoji="0" lang="fr-FR" sz="1100" b="1" i="0" u="none" strike="noStrike" kern="1200" cap="none" spc="0" normalizeH="0" baseline="0" noProof="0">
                <a:ln>
                  <a:noFill/>
                </a:ln>
                <a:solidFill>
                  <a:srgbClr val="44398A"/>
                </a:solidFill>
                <a:effectLst/>
                <a:uLnTx/>
                <a:uFillTx/>
                <a:latin typeface="Arial"/>
                <a:ea typeface="+mn-ea"/>
                <a:cs typeface="+mn-cs"/>
              </a:rPr>
              <a:t>Rencontrer</a:t>
            </a:r>
            <a:r>
              <a:rPr kumimoji="0" lang="fr-FR" sz="1100" b="0" i="0" u="none" strike="noStrike" kern="1200" cap="none" spc="0" normalizeH="0" baseline="0" noProof="0">
                <a:ln>
                  <a:noFill/>
                </a:ln>
                <a:solidFill>
                  <a:srgbClr val="000000"/>
                </a:solidFill>
                <a:effectLst/>
                <a:uLnTx/>
                <a:uFillTx/>
                <a:latin typeface="Arial"/>
                <a:ea typeface="+mn-ea"/>
                <a:cs typeface="+mn-cs"/>
              </a:rPr>
              <a:t> les parties prenantes </a:t>
            </a:r>
            <a:r>
              <a:rPr lang="fr-FR" sz="1100" kern="1200">
                <a:ea typeface="+mn-ea"/>
                <a:cs typeface="+mn-cs"/>
              </a:rPr>
              <a:t>dont les référents métiers </a:t>
            </a:r>
            <a:r>
              <a:rPr kumimoji="0" lang="fr-FR" sz="1100" b="0" i="0" u="none" strike="noStrike" kern="1200" cap="none" spc="0" normalizeH="0" baseline="0" noProof="0">
                <a:ln>
                  <a:noFill/>
                </a:ln>
                <a:solidFill>
                  <a:srgbClr val="000000"/>
                </a:solidFill>
                <a:effectLst/>
                <a:uLnTx/>
                <a:uFillTx/>
                <a:latin typeface="Arial"/>
                <a:ea typeface="+mn-ea"/>
                <a:cs typeface="+mn-cs"/>
              </a:rPr>
              <a:t>afin de </a:t>
            </a:r>
            <a:r>
              <a:rPr lang="fr-FR" sz="1100" b="1" kern="1200">
                <a:solidFill>
                  <a:srgbClr val="44398A"/>
                </a:solidFill>
                <a:ea typeface="+mn-ea"/>
                <a:cs typeface="+mn-cs"/>
              </a:rPr>
              <a:t>comprendre le cadre de l’intervention </a:t>
            </a:r>
            <a:r>
              <a:rPr kumimoji="0" lang="fr-FR" sz="1100" i="0" u="none" strike="noStrike" kern="0" cap="none" spc="0" normalizeH="0" baseline="0" noProof="0">
                <a:ln>
                  <a:noFill/>
                </a:ln>
                <a:solidFill>
                  <a:srgbClr val="000000"/>
                </a:solidFill>
                <a:effectLst/>
                <a:uLnTx/>
                <a:uFillTx/>
                <a:latin typeface="Arial"/>
                <a:ea typeface="+mn-ea"/>
                <a:cs typeface="+mn-cs"/>
                <a:sym typeface="Arial"/>
              </a:rPr>
              <a:t>et réaliser un </a:t>
            </a:r>
            <a:r>
              <a:rPr lang="fr-FR" sz="1100" b="1" kern="1200">
                <a:solidFill>
                  <a:srgbClr val="44398A"/>
                </a:solidFill>
                <a:ea typeface="+mn-ea"/>
                <a:cs typeface="+mn-cs"/>
              </a:rPr>
              <a:t>premier diagnostic des usages </a:t>
            </a:r>
            <a:r>
              <a:rPr kumimoji="0" lang="fr-FR" sz="1100" i="0" u="none" strike="noStrike" kern="0" cap="none" spc="0" normalizeH="0" baseline="0" noProof="0">
                <a:ln>
                  <a:noFill/>
                </a:ln>
                <a:solidFill>
                  <a:srgbClr val="000000"/>
                </a:solidFill>
                <a:effectLst/>
                <a:uLnTx/>
                <a:uFillTx/>
                <a:latin typeface="Arial"/>
                <a:ea typeface="+mn-ea"/>
                <a:cs typeface="+mn-cs"/>
                <a:sym typeface="Arial"/>
              </a:rPr>
              <a:t>(outils, fonctionnement, rôle) en agence </a:t>
            </a:r>
          </a:p>
          <a:p>
            <a:pPr marL="171450" marR="0" lvl="0" indent="-171450" algn="just" defTabSz="914400" rtl="0" eaLnBrk="1" fontAlgn="auto" latinLnBrk="0" hangingPunct="1">
              <a:lnSpc>
                <a:spcPct val="100000"/>
              </a:lnSpc>
              <a:spcBef>
                <a:spcPts val="0"/>
              </a:spcBef>
              <a:spcAft>
                <a:spcPts val="600"/>
              </a:spcAft>
              <a:buClr>
                <a:schemeClr val="bg2"/>
              </a:buClr>
              <a:buSzTx/>
              <a:buFont typeface="Wingdings" panose="05000000000000000000" pitchFamily="2" charset="2"/>
              <a:buChar char="§"/>
              <a:tabLst/>
              <a:defRPr/>
            </a:pPr>
            <a:r>
              <a:rPr lang="fr-FR" sz="1100" b="1" kern="1200">
                <a:solidFill>
                  <a:srgbClr val="44398A"/>
                </a:solidFill>
                <a:ea typeface="+mn-ea"/>
                <a:cs typeface="+mn-cs"/>
              </a:rPr>
              <a:t>Récupérer et étudier les documents pertinents </a:t>
            </a:r>
            <a:r>
              <a:rPr kumimoji="0" lang="fr-FR" sz="1100" b="0" i="0" u="none" strike="noStrike" kern="1200" cap="none" spc="0" normalizeH="0" baseline="0" noProof="0">
                <a:ln>
                  <a:noFill/>
                </a:ln>
                <a:solidFill>
                  <a:srgbClr val="000000"/>
                </a:solidFill>
                <a:effectLst/>
                <a:uLnTx/>
                <a:uFillTx/>
                <a:latin typeface="Arial"/>
                <a:ea typeface="+mn-ea"/>
                <a:cs typeface="+mn-cs"/>
              </a:rPr>
              <a:t>pour l’analyse documentaire et initier la montée en compétence de l’équipe sur l’outil </a:t>
            </a:r>
          </a:p>
          <a:p>
            <a:pPr marL="171450" marR="0" lvl="0" indent="-171450" algn="just" defTabSz="914400" rtl="0" eaLnBrk="1" fontAlgn="auto" latinLnBrk="0" hangingPunct="1">
              <a:lnSpc>
                <a:spcPct val="100000"/>
              </a:lnSpc>
              <a:spcBef>
                <a:spcPts val="0"/>
              </a:spcBef>
              <a:spcAft>
                <a:spcPts val="600"/>
              </a:spcAft>
              <a:buClr>
                <a:schemeClr val="bg2"/>
              </a:buClr>
              <a:buSzTx/>
              <a:buFont typeface="Wingdings" panose="05000000000000000000" pitchFamily="2" charset="2"/>
              <a:buChar char="§"/>
              <a:tabLst/>
              <a:defRPr/>
            </a:pPr>
            <a:r>
              <a:rPr lang="fr-FR" sz="1100" b="1" kern="1200">
                <a:solidFill>
                  <a:srgbClr val="44398A"/>
                </a:solidFill>
                <a:ea typeface="+mn-ea"/>
                <a:cs typeface="+mn-cs"/>
              </a:rPr>
              <a:t>Organiser logistiquement </a:t>
            </a:r>
            <a:r>
              <a:rPr kumimoji="0" lang="fr-FR" sz="1100" b="0" i="0" u="none" strike="noStrike" kern="0" cap="none" spc="0" normalizeH="0" baseline="0" noProof="0">
                <a:ln>
                  <a:noFill/>
                </a:ln>
                <a:solidFill>
                  <a:srgbClr val="000000"/>
                </a:solidFill>
                <a:effectLst/>
                <a:uLnTx/>
                <a:uFillTx/>
                <a:latin typeface="Arial"/>
                <a:ea typeface="+mn-ea"/>
                <a:cs typeface="+mn-cs"/>
              </a:rPr>
              <a:t>les entretiens et prévoir un planning des prochaines étapes du projet</a:t>
            </a:r>
          </a:p>
        </p:txBody>
      </p:sp>
      <p:sp>
        <p:nvSpPr>
          <p:cNvPr id="17" name="Espace réservé du contenu 3 - 1">
            <a:extLst>
              <a:ext uri="{FF2B5EF4-FFF2-40B4-BE49-F238E27FC236}">
                <a16:creationId xmlns:a16="http://schemas.microsoft.com/office/drawing/2014/main" id="{53991B76-62E9-5827-7F6E-E5BEF69DC073}"/>
              </a:ext>
            </a:extLst>
          </p:cNvPr>
          <p:cNvSpPr txBox="1">
            <a:spLocks/>
          </p:cNvSpPr>
          <p:nvPr/>
        </p:nvSpPr>
        <p:spPr>
          <a:xfrm>
            <a:off x="449148" y="4788862"/>
            <a:ext cx="3883180" cy="1901628"/>
          </a:xfrm>
          <a:prstGeom prst="rect">
            <a:avLst/>
          </a:prstGeom>
          <a:noFill/>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71450" marR="0" lvl="1" indent="-171450" algn="just" defTabSz="914400" rtl="0" eaLnBrk="1" fontAlgn="auto" latinLnBrk="0" hangingPunct="1">
              <a:lnSpc>
                <a:spcPct val="100000"/>
              </a:lnSpc>
              <a:spcBef>
                <a:spcPts val="0"/>
              </a:spcBef>
              <a:spcAft>
                <a:spcPts val="151"/>
              </a:spcAft>
              <a:buClr>
                <a:schemeClr val="bg2"/>
              </a:buClr>
              <a:buSzPct val="100000"/>
              <a:tabLst/>
              <a:defRPr/>
            </a:pPr>
            <a:r>
              <a:rPr lang="fr-FR" sz="1100" b="1">
                <a:solidFill>
                  <a:srgbClr val="44398A"/>
                </a:solidFill>
                <a:latin typeface="Arial"/>
              </a:rPr>
              <a:t>Note de cadrage </a:t>
            </a:r>
            <a:r>
              <a:rPr kumimoji="0" lang="fr-FR" sz="1100" b="0" i="0" u="none" strike="noStrike" kern="0" cap="none" spc="0" normalizeH="0" baseline="0" noProof="0">
                <a:ln>
                  <a:noFill/>
                </a:ln>
                <a:solidFill>
                  <a:srgbClr val="000000"/>
                </a:solidFill>
                <a:effectLst/>
                <a:uLnTx/>
                <a:uFillTx/>
                <a:latin typeface="Arial"/>
                <a:ea typeface="+mn-ea"/>
                <a:cs typeface="+mn-cs"/>
              </a:rPr>
              <a:t>: Synthèse des entretiens de cadrage macro avec notamment les objectifs, plannings, périmètre et populations, gouvernance et comitologie de suivi d’avancement</a:t>
            </a:r>
          </a:p>
          <a:p>
            <a:pPr marL="171450" marR="0" lvl="1" indent="-171450" algn="just" defTabSz="914400" rtl="0" eaLnBrk="1" fontAlgn="auto" latinLnBrk="0" hangingPunct="1">
              <a:lnSpc>
                <a:spcPct val="100000"/>
              </a:lnSpc>
              <a:spcBef>
                <a:spcPts val="0"/>
              </a:spcBef>
              <a:spcAft>
                <a:spcPts val="151"/>
              </a:spcAft>
              <a:buClr>
                <a:schemeClr val="bg2"/>
              </a:buClr>
              <a:buSzPct val="100000"/>
              <a:tabLst/>
              <a:defRPr/>
            </a:pPr>
            <a:r>
              <a:rPr lang="fr-FR" sz="1100" b="1">
                <a:solidFill>
                  <a:srgbClr val="44398A"/>
                </a:solidFill>
                <a:latin typeface="Arial"/>
              </a:rPr>
              <a:t>Note de diagnostic </a:t>
            </a:r>
            <a:r>
              <a:rPr lang="fr-FR" sz="1100" kern="0">
                <a:solidFill>
                  <a:srgbClr val="000000"/>
                </a:solidFill>
                <a:latin typeface="Arial"/>
              </a:rPr>
              <a:t>: positionnement stratégique du projet, raison d’être, rôles associés</a:t>
            </a:r>
          </a:p>
          <a:p>
            <a:pPr marL="171450" lvl="1" indent="-171450" algn="just" defTabSz="914400">
              <a:spcBef>
                <a:spcPts val="0"/>
              </a:spcBef>
              <a:spcAft>
                <a:spcPts val="151"/>
              </a:spcAft>
              <a:buClr>
                <a:schemeClr val="bg2"/>
              </a:buClr>
              <a:buSzPct val="100000"/>
              <a:defRPr/>
            </a:pPr>
            <a:r>
              <a:rPr lang="fr-FR" sz="1100" b="1">
                <a:solidFill>
                  <a:srgbClr val="44398A"/>
                </a:solidFill>
                <a:latin typeface="Arial"/>
              </a:rPr>
              <a:t>Guides</a:t>
            </a:r>
            <a:r>
              <a:rPr kumimoji="0" lang="fr-FR" sz="1100" b="0" i="0" u="none" strike="noStrike" kern="0" cap="none" spc="0" normalizeH="0" baseline="0" noProof="0">
                <a:ln>
                  <a:noFill/>
                </a:ln>
                <a:solidFill>
                  <a:srgbClr val="000000"/>
                </a:solidFill>
                <a:effectLst/>
                <a:uLnTx/>
                <a:uFillTx/>
                <a:latin typeface="Arial"/>
                <a:ea typeface="+mn-ea"/>
                <a:cs typeface="+mn-cs"/>
              </a:rPr>
              <a:t> d’entretiens et comptes-rendus d’entretien </a:t>
            </a:r>
          </a:p>
          <a:p>
            <a:pPr marL="171450" lvl="1" indent="-171450" algn="just" defTabSz="914400">
              <a:spcBef>
                <a:spcPts val="0"/>
              </a:spcBef>
              <a:spcAft>
                <a:spcPts val="151"/>
              </a:spcAft>
              <a:buClr>
                <a:schemeClr val="bg2"/>
              </a:buClr>
              <a:buSzPct val="100000"/>
              <a:defRPr/>
            </a:pPr>
            <a:r>
              <a:rPr kumimoji="0" lang="fr-FR" sz="1100" b="0" i="0" u="none" strike="noStrike" kern="0" cap="none" spc="0" normalizeH="0" baseline="0" noProof="0">
                <a:ln>
                  <a:noFill/>
                </a:ln>
                <a:solidFill>
                  <a:srgbClr val="000000"/>
                </a:solidFill>
                <a:effectLst/>
                <a:uLnTx/>
                <a:uFillTx/>
                <a:latin typeface="Arial"/>
                <a:ea typeface="+mn-ea"/>
                <a:cs typeface="+mn-cs"/>
              </a:rPr>
              <a:t>Début du </a:t>
            </a:r>
            <a:r>
              <a:rPr lang="fr-FR" sz="1100" b="1">
                <a:solidFill>
                  <a:srgbClr val="44398A"/>
                </a:solidFill>
                <a:latin typeface="Arial"/>
              </a:rPr>
              <a:t>plan d’accompagnement </a:t>
            </a:r>
            <a:r>
              <a:rPr kumimoji="0" lang="fr-FR" sz="1100" b="0" i="0" u="none" strike="noStrike" kern="0" cap="none" spc="0" normalizeH="0" baseline="0" noProof="0">
                <a:ln>
                  <a:noFill/>
                </a:ln>
                <a:solidFill>
                  <a:srgbClr val="000000"/>
                </a:solidFill>
                <a:effectLst/>
                <a:uLnTx/>
                <a:uFillTx/>
                <a:latin typeface="Arial"/>
                <a:ea typeface="+mn-ea"/>
                <a:cs typeface="+mn-cs"/>
              </a:rPr>
              <a:t>à la conduite du changement </a:t>
            </a:r>
          </a:p>
          <a:p>
            <a:pPr marL="171450" lvl="1" indent="-171450" algn="just" defTabSz="914400">
              <a:spcBef>
                <a:spcPts val="0"/>
              </a:spcBef>
              <a:spcAft>
                <a:spcPts val="151"/>
              </a:spcAft>
              <a:buClr>
                <a:schemeClr val="bg2"/>
              </a:buClr>
              <a:buSzPct val="100000"/>
              <a:defRPr/>
            </a:pPr>
            <a:r>
              <a:rPr lang="fr-FR" sz="1100" b="1">
                <a:solidFill>
                  <a:srgbClr val="44398A"/>
                </a:solidFill>
                <a:latin typeface="Arial"/>
              </a:rPr>
              <a:t>Planning</a:t>
            </a:r>
            <a:r>
              <a:rPr lang="fr-FR" sz="1100" kern="0">
                <a:solidFill>
                  <a:srgbClr val="000000"/>
                </a:solidFill>
                <a:latin typeface="Arial"/>
              </a:rPr>
              <a:t> de déploiement</a:t>
            </a:r>
            <a:endParaRPr kumimoji="0" lang="fr-FR" sz="1100" b="0" i="0" u="none" strike="noStrike" kern="0" cap="none" spc="0" normalizeH="0" baseline="0" noProof="0">
              <a:ln>
                <a:noFill/>
              </a:ln>
              <a:solidFill>
                <a:srgbClr val="000000"/>
              </a:solidFill>
              <a:effectLst/>
              <a:uLnTx/>
              <a:uFillTx/>
              <a:latin typeface="Arial"/>
              <a:ea typeface="+mn-ea"/>
              <a:cs typeface="+mn-cs"/>
            </a:endParaRPr>
          </a:p>
        </p:txBody>
      </p:sp>
      <p:sp>
        <p:nvSpPr>
          <p:cNvPr id="2" name="Rectangle 1">
            <a:extLst>
              <a:ext uri="{FF2B5EF4-FFF2-40B4-BE49-F238E27FC236}">
                <a16:creationId xmlns:a16="http://schemas.microsoft.com/office/drawing/2014/main" id="{D236D4DD-8196-D19A-75A0-6EFB7A7B52CC}"/>
              </a:ext>
            </a:extLst>
          </p:cNvPr>
          <p:cNvSpPr/>
          <p:nvPr/>
        </p:nvSpPr>
        <p:spPr>
          <a:xfrm>
            <a:off x="4856144" y="2846226"/>
            <a:ext cx="2160000" cy="360000"/>
          </a:xfrm>
          <a:prstGeom prst="rect">
            <a:avLst/>
          </a:prstGeom>
          <a:solidFill>
            <a:srgbClr val="257A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S’ancrer</a:t>
            </a:r>
          </a:p>
        </p:txBody>
      </p:sp>
      <p:sp>
        <p:nvSpPr>
          <p:cNvPr id="4" name="Rectangle 3">
            <a:extLst>
              <a:ext uri="{FF2B5EF4-FFF2-40B4-BE49-F238E27FC236}">
                <a16:creationId xmlns:a16="http://schemas.microsoft.com/office/drawing/2014/main" id="{01C2B531-6D57-79A2-5EEA-83E08EFA1F39}"/>
              </a:ext>
            </a:extLst>
          </p:cNvPr>
          <p:cNvSpPr/>
          <p:nvPr/>
        </p:nvSpPr>
        <p:spPr>
          <a:xfrm>
            <a:off x="7276591" y="2832391"/>
            <a:ext cx="2160000" cy="360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Diagnostiquer</a:t>
            </a:r>
          </a:p>
        </p:txBody>
      </p:sp>
      <p:sp>
        <p:nvSpPr>
          <p:cNvPr id="18" name="Rectangle 17">
            <a:extLst>
              <a:ext uri="{FF2B5EF4-FFF2-40B4-BE49-F238E27FC236}">
                <a16:creationId xmlns:a16="http://schemas.microsoft.com/office/drawing/2014/main" id="{A7EB75F2-EFCB-94BA-FE0B-F8687AD98CF1}"/>
              </a:ext>
            </a:extLst>
          </p:cNvPr>
          <p:cNvSpPr/>
          <p:nvPr/>
        </p:nvSpPr>
        <p:spPr>
          <a:xfrm>
            <a:off x="9697038" y="2832391"/>
            <a:ext cx="2160000" cy="360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Se projeter</a:t>
            </a:r>
          </a:p>
        </p:txBody>
      </p:sp>
      <p:grpSp>
        <p:nvGrpSpPr>
          <p:cNvPr id="35" name="Groupe 34">
            <a:extLst>
              <a:ext uri="{FF2B5EF4-FFF2-40B4-BE49-F238E27FC236}">
                <a16:creationId xmlns:a16="http://schemas.microsoft.com/office/drawing/2014/main" id="{C77EA85E-E7AE-A637-435F-A231A40F02F9}"/>
              </a:ext>
            </a:extLst>
          </p:cNvPr>
          <p:cNvGrpSpPr/>
          <p:nvPr/>
        </p:nvGrpSpPr>
        <p:grpSpPr>
          <a:xfrm>
            <a:off x="4979796" y="1413514"/>
            <a:ext cx="6803683" cy="1305712"/>
            <a:chOff x="4927940" y="1366692"/>
            <a:chExt cx="5076931" cy="956471"/>
          </a:xfrm>
        </p:grpSpPr>
        <p:sp>
          <p:nvSpPr>
            <p:cNvPr id="25" name="Freeform: Shape 34">
              <a:extLst>
                <a:ext uri="{FF2B5EF4-FFF2-40B4-BE49-F238E27FC236}">
                  <a16:creationId xmlns:a16="http://schemas.microsoft.com/office/drawing/2014/main" id="{652423E5-2CC1-A5C4-9A7D-81150A8CC8EF}"/>
                </a:ext>
              </a:extLst>
            </p:cNvPr>
            <p:cNvSpPr/>
            <p:nvPr/>
          </p:nvSpPr>
          <p:spPr>
            <a:xfrm>
              <a:off x="4927940" y="2157059"/>
              <a:ext cx="892298" cy="105117"/>
            </a:xfrm>
            <a:custGeom>
              <a:avLst/>
              <a:gdLst>
                <a:gd name="connsiteX0" fmla="*/ 0 w 1893434"/>
                <a:gd name="connsiteY0" fmla="*/ 0 h 283164"/>
                <a:gd name="connsiteX1" fmla="*/ 1065465 w 1893434"/>
                <a:gd name="connsiteY1" fmla="*/ 0 h 283164"/>
                <a:gd name="connsiteX2" fmla="*/ 1133863 w 1893434"/>
                <a:gd name="connsiteY2" fmla="*/ 51147 h 283164"/>
                <a:gd name="connsiteX3" fmla="*/ 1893434 w 1893434"/>
                <a:gd name="connsiteY3" fmla="*/ 283164 h 283164"/>
                <a:gd name="connsiteX4" fmla="*/ 0 w 1893434"/>
                <a:gd name="connsiteY4" fmla="*/ 283164 h 283164"/>
                <a:gd name="connsiteX5" fmla="*/ 0 w 1893434"/>
                <a:gd name="connsiteY5" fmla="*/ 0 h 2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434" h="283164">
                  <a:moveTo>
                    <a:pt x="0" y="0"/>
                  </a:moveTo>
                  <a:lnTo>
                    <a:pt x="1065465" y="0"/>
                  </a:lnTo>
                  <a:lnTo>
                    <a:pt x="1133863" y="51147"/>
                  </a:lnTo>
                  <a:cubicBezTo>
                    <a:pt x="1350687" y="197631"/>
                    <a:pt x="1612072" y="283164"/>
                    <a:pt x="1893434" y="283164"/>
                  </a:cubicBezTo>
                  <a:lnTo>
                    <a:pt x="0" y="283164"/>
                  </a:lnTo>
                  <a:lnTo>
                    <a:pt x="0" y="0"/>
                  </a:lnTo>
                  <a:close/>
                </a:path>
              </a:pathLst>
            </a:custGeom>
            <a:gradFill flip="none" rotWithShape="1">
              <a:gsLst>
                <a:gs pos="32000">
                  <a:schemeClr val="accent2"/>
                </a:gs>
                <a:gs pos="77000">
                  <a:schemeClr val="accent2">
                    <a:lumMod val="50000"/>
                  </a:schemeClr>
                </a:gs>
                <a:gs pos="100000">
                  <a:schemeClr val="accent2">
                    <a:lumMod val="5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26" name="Freeform: Shape 35">
              <a:extLst>
                <a:ext uri="{FF2B5EF4-FFF2-40B4-BE49-F238E27FC236}">
                  <a16:creationId xmlns:a16="http://schemas.microsoft.com/office/drawing/2014/main" id="{DDAA77D2-542D-A8AB-645B-33AC75D66931}"/>
                </a:ext>
              </a:extLst>
            </p:cNvPr>
            <p:cNvSpPr/>
            <p:nvPr/>
          </p:nvSpPr>
          <p:spPr>
            <a:xfrm>
              <a:off x="5311685" y="1387166"/>
              <a:ext cx="2409522" cy="935997"/>
            </a:xfrm>
            <a:custGeom>
              <a:avLst/>
              <a:gdLst>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687285 w 6773772"/>
                <a:gd name="connsiteY12" fmla="*/ 2673337 h 2717074"/>
                <a:gd name="connsiteX13" fmla="*/ 1565429 w 6773772"/>
                <a:gd name="connsiteY13" fmla="*/ 2701421 h 2717074"/>
                <a:gd name="connsiteX14" fmla="*/ 1358537 w 6773772"/>
                <a:gd name="connsiteY14" fmla="*/ 2717074 h 2717074"/>
                <a:gd name="connsiteX15" fmla="*/ 598966 w 6773772"/>
                <a:gd name="connsiteY15" fmla="*/ 2485057 h 2717074"/>
                <a:gd name="connsiteX16" fmla="*/ 530568 w 6773772"/>
                <a:gd name="connsiteY16" fmla="*/ 2433910 h 2717074"/>
                <a:gd name="connsiteX17" fmla="*/ 494381 w 6773772"/>
                <a:gd name="connsiteY17" fmla="*/ 2406850 h 2717074"/>
                <a:gd name="connsiteX18" fmla="*/ 0 w 6773772"/>
                <a:gd name="connsiteY18" fmla="*/ 1358537 h 2717074"/>
                <a:gd name="connsiteX19" fmla="*/ 1358537 w 6773772"/>
                <a:gd name="connsiteY19"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565429 w 6773772"/>
                <a:gd name="connsiteY12" fmla="*/ 2701421 h 2717074"/>
                <a:gd name="connsiteX13" fmla="*/ 1358537 w 6773772"/>
                <a:gd name="connsiteY13" fmla="*/ 2717074 h 2717074"/>
                <a:gd name="connsiteX14" fmla="*/ 598966 w 6773772"/>
                <a:gd name="connsiteY14" fmla="*/ 2485057 h 2717074"/>
                <a:gd name="connsiteX15" fmla="*/ 530568 w 6773772"/>
                <a:gd name="connsiteY15" fmla="*/ 2433910 h 2717074"/>
                <a:gd name="connsiteX16" fmla="*/ 494381 w 6773772"/>
                <a:gd name="connsiteY16" fmla="*/ 2406850 h 2717074"/>
                <a:gd name="connsiteX17" fmla="*/ 0 w 6773772"/>
                <a:gd name="connsiteY17" fmla="*/ 1358537 h 2717074"/>
                <a:gd name="connsiteX18" fmla="*/ 1358537 w 6773772"/>
                <a:gd name="connsiteY18"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358537 w 6773772"/>
                <a:gd name="connsiteY12" fmla="*/ 2717074 h 2717074"/>
                <a:gd name="connsiteX13" fmla="*/ 598966 w 6773772"/>
                <a:gd name="connsiteY13" fmla="*/ 2485057 h 2717074"/>
                <a:gd name="connsiteX14" fmla="*/ 530568 w 6773772"/>
                <a:gd name="connsiteY14" fmla="*/ 2433910 h 2717074"/>
                <a:gd name="connsiteX15" fmla="*/ 494381 w 6773772"/>
                <a:gd name="connsiteY15" fmla="*/ 2406850 h 2717074"/>
                <a:gd name="connsiteX16" fmla="*/ 0 w 6773772"/>
                <a:gd name="connsiteY16" fmla="*/ 1358537 h 2717074"/>
                <a:gd name="connsiteX17" fmla="*/ 1358537 w 6773772"/>
                <a:gd name="connsiteY17"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358537 w 6773772"/>
                <a:gd name="connsiteY11" fmla="*/ 2717074 h 2717074"/>
                <a:gd name="connsiteX12" fmla="*/ 598966 w 6773772"/>
                <a:gd name="connsiteY12" fmla="*/ 2485057 h 2717074"/>
                <a:gd name="connsiteX13" fmla="*/ 530568 w 6773772"/>
                <a:gd name="connsiteY13" fmla="*/ 2433910 h 2717074"/>
                <a:gd name="connsiteX14" fmla="*/ 494381 w 6773772"/>
                <a:gd name="connsiteY14" fmla="*/ 2406850 h 2717074"/>
                <a:gd name="connsiteX15" fmla="*/ 0 w 6773772"/>
                <a:gd name="connsiteY15" fmla="*/ 1358537 h 2717074"/>
                <a:gd name="connsiteX16" fmla="*/ 1358537 w 6773772"/>
                <a:gd name="connsiteY16"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358537 w 6773772"/>
                <a:gd name="connsiteY11" fmla="*/ 2717074 h 2717074"/>
                <a:gd name="connsiteX12" fmla="*/ 598966 w 6773772"/>
                <a:gd name="connsiteY12" fmla="*/ 2485057 h 2717074"/>
                <a:gd name="connsiteX13" fmla="*/ 494381 w 6773772"/>
                <a:gd name="connsiteY13" fmla="*/ 2406850 h 2717074"/>
                <a:gd name="connsiteX14" fmla="*/ 0 w 6773772"/>
                <a:gd name="connsiteY14" fmla="*/ 1358537 h 2717074"/>
                <a:gd name="connsiteX15" fmla="*/ 1358537 w 6773772"/>
                <a:gd name="connsiteY15" fmla="*/ 0 h 271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73772" h="2717074">
                  <a:moveTo>
                    <a:pt x="1358537" y="283391"/>
                  </a:moveTo>
                  <a:cubicBezTo>
                    <a:pt x="764750" y="283391"/>
                    <a:pt x="283391" y="764750"/>
                    <a:pt x="283391" y="1358537"/>
                  </a:cubicBezTo>
                  <a:cubicBezTo>
                    <a:pt x="283391" y="1952324"/>
                    <a:pt x="764750" y="2433683"/>
                    <a:pt x="1358537" y="2433683"/>
                  </a:cubicBezTo>
                  <a:cubicBezTo>
                    <a:pt x="1952324" y="2433683"/>
                    <a:pt x="2433683" y="1952324"/>
                    <a:pt x="2433683" y="1358537"/>
                  </a:cubicBezTo>
                  <a:cubicBezTo>
                    <a:pt x="2433683" y="764750"/>
                    <a:pt x="1952324" y="283391"/>
                    <a:pt x="1358537" y="283391"/>
                  </a:cubicBezTo>
                  <a:close/>
                  <a:moveTo>
                    <a:pt x="1358537" y="0"/>
                  </a:moveTo>
                  <a:cubicBezTo>
                    <a:pt x="2108836" y="0"/>
                    <a:pt x="2717074" y="608238"/>
                    <a:pt x="2717074" y="1358537"/>
                  </a:cubicBezTo>
                  <a:cubicBezTo>
                    <a:pt x="2717074" y="1780580"/>
                    <a:pt x="2524624" y="2157674"/>
                    <a:pt x="2222693" y="2406850"/>
                  </a:cubicBezTo>
                  <a:lnTo>
                    <a:pt x="2186506" y="2433910"/>
                  </a:lnTo>
                  <a:lnTo>
                    <a:pt x="6773772" y="2433910"/>
                  </a:lnTo>
                  <a:lnTo>
                    <a:pt x="6773772" y="2717074"/>
                  </a:lnTo>
                  <a:lnTo>
                    <a:pt x="1358537" y="2717074"/>
                  </a:lnTo>
                  <a:cubicBezTo>
                    <a:pt x="1077175" y="2717074"/>
                    <a:pt x="815790" y="2631541"/>
                    <a:pt x="598966" y="2485057"/>
                  </a:cubicBezTo>
                  <a:lnTo>
                    <a:pt x="494381" y="2406850"/>
                  </a:lnTo>
                  <a:cubicBezTo>
                    <a:pt x="192450" y="2157674"/>
                    <a:pt x="0" y="1780580"/>
                    <a:pt x="0" y="1358537"/>
                  </a:cubicBezTo>
                  <a:cubicBezTo>
                    <a:pt x="0" y="608238"/>
                    <a:pt x="608238" y="0"/>
                    <a:pt x="135853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27" name="Freeform: Shape 36">
              <a:extLst>
                <a:ext uri="{FF2B5EF4-FFF2-40B4-BE49-F238E27FC236}">
                  <a16:creationId xmlns:a16="http://schemas.microsoft.com/office/drawing/2014/main" id="{602649B6-0F61-0415-8B10-B31665EF59D0}"/>
                </a:ext>
              </a:extLst>
            </p:cNvPr>
            <p:cNvSpPr/>
            <p:nvPr/>
          </p:nvSpPr>
          <p:spPr>
            <a:xfrm>
              <a:off x="5770142" y="2006946"/>
              <a:ext cx="474812" cy="222535"/>
            </a:xfrm>
            <a:custGeom>
              <a:avLst/>
              <a:gdLst>
                <a:gd name="connsiteX0" fmla="*/ 1013444 w 1309738"/>
                <a:gd name="connsiteY0" fmla="*/ 0 h 719138"/>
                <a:gd name="connsiteX1" fmla="*/ 1309738 w 1309738"/>
                <a:gd name="connsiteY1" fmla="*/ 0 h 719138"/>
                <a:gd name="connsiteX2" fmla="*/ 1297460 w 1309738"/>
                <a:gd name="connsiteY2" fmla="*/ 47752 h 719138"/>
                <a:gd name="connsiteX3" fmla="*/ 864156 w 1309738"/>
                <a:gd name="connsiteY3" fmla="*/ 692078 h 719138"/>
                <a:gd name="connsiteX4" fmla="*/ 827969 w 1309738"/>
                <a:gd name="connsiteY4" fmla="*/ 719138 h 719138"/>
                <a:gd name="connsiteX5" fmla="*/ 0 w 1309738"/>
                <a:gd name="connsiteY5" fmla="*/ 719138 h 719138"/>
                <a:gd name="connsiteX6" fmla="*/ 0 w 1309738"/>
                <a:gd name="connsiteY6" fmla="*/ 718911 h 719138"/>
                <a:gd name="connsiteX7" fmla="*/ 990656 w 1309738"/>
                <a:gd name="connsiteY7" fmla="*/ 6226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738" h="719138">
                  <a:moveTo>
                    <a:pt x="1013444" y="0"/>
                  </a:moveTo>
                  <a:lnTo>
                    <a:pt x="1309738" y="0"/>
                  </a:lnTo>
                  <a:lnTo>
                    <a:pt x="1297460" y="47752"/>
                  </a:lnTo>
                  <a:cubicBezTo>
                    <a:pt x="1218072" y="302991"/>
                    <a:pt x="1065443" y="525961"/>
                    <a:pt x="864156" y="692078"/>
                  </a:cubicBezTo>
                  <a:lnTo>
                    <a:pt x="827969" y="719138"/>
                  </a:lnTo>
                  <a:lnTo>
                    <a:pt x="0" y="719138"/>
                  </a:lnTo>
                  <a:lnTo>
                    <a:pt x="0" y="718911"/>
                  </a:lnTo>
                  <a:cubicBezTo>
                    <a:pt x="445340" y="718911"/>
                    <a:pt x="827440" y="448147"/>
                    <a:pt x="990656" y="62260"/>
                  </a:cubicBezTo>
                  <a:close/>
                </a:path>
              </a:pathLst>
            </a:custGeom>
            <a:gradFill flip="none" rotWithShape="1">
              <a:gsLst>
                <a:gs pos="32000">
                  <a:schemeClr val="accent2"/>
                </a:gs>
                <a:gs pos="77000">
                  <a:schemeClr val="accent2">
                    <a:lumMod val="50000"/>
                  </a:schemeClr>
                </a:gs>
                <a:gs pos="100000">
                  <a:schemeClr val="accent2">
                    <a:lumMod val="50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28" name="Freeform: Shape 40">
              <a:extLst>
                <a:ext uri="{FF2B5EF4-FFF2-40B4-BE49-F238E27FC236}">
                  <a16:creationId xmlns:a16="http://schemas.microsoft.com/office/drawing/2014/main" id="{6D181540-DDB2-7CFF-75CF-E65F2A2808A5}"/>
                </a:ext>
              </a:extLst>
            </p:cNvPr>
            <p:cNvSpPr/>
            <p:nvPr/>
          </p:nvSpPr>
          <p:spPr>
            <a:xfrm>
              <a:off x="6872148" y="1366696"/>
              <a:ext cx="2455660" cy="955338"/>
            </a:xfrm>
            <a:custGeom>
              <a:avLst/>
              <a:gdLst>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687285 w 6773772"/>
                <a:gd name="connsiteY12" fmla="*/ 2673337 h 2717074"/>
                <a:gd name="connsiteX13" fmla="*/ 1565429 w 6773772"/>
                <a:gd name="connsiteY13" fmla="*/ 2701421 h 2717074"/>
                <a:gd name="connsiteX14" fmla="*/ 1358537 w 6773772"/>
                <a:gd name="connsiteY14" fmla="*/ 2717074 h 2717074"/>
                <a:gd name="connsiteX15" fmla="*/ 598966 w 6773772"/>
                <a:gd name="connsiteY15" fmla="*/ 2485057 h 2717074"/>
                <a:gd name="connsiteX16" fmla="*/ 530568 w 6773772"/>
                <a:gd name="connsiteY16" fmla="*/ 2433910 h 2717074"/>
                <a:gd name="connsiteX17" fmla="*/ 494381 w 6773772"/>
                <a:gd name="connsiteY17" fmla="*/ 2406850 h 2717074"/>
                <a:gd name="connsiteX18" fmla="*/ 0 w 6773772"/>
                <a:gd name="connsiteY18" fmla="*/ 1358537 h 2717074"/>
                <a:gd name="connsiteX19" fmla="*/ 1358537 w 6773772"/>
                <a:gd name="connsiteY19"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565429 w 6773772"/>
                <a:gd name="connsiteY12" fmla="*/ 2701421 h 2717074"/>
                <a:gd name="connsiteX13" fmla="*/ 1358537 w 6773772"/>
                <a:gd name="connsiteY13" fmla="*/ 2717074 h 2717074"/>
                <a:gd name="connsiteX14" fmla="*/ 598966 w 6773772"/>
                <a:gd name="connsiteY14" fmla="*/ 2485057 h 2717074"/>
                <a:gd name="connsiteX15" fmla="*/ 530568 w 6773772"/>
                <a:gd name="connsiteY15" fmla="*/ 2433910 h 2717074"/>
                <a:gd name="connsiteX16" fmla="*/ 494381 w 6773772"/>
                <a:gd name="connsiteY16" fmla="*/ 2406850 h 2717074"/>
                <a:gd name="connsiteX17" fmla="*/ 0 w 6773772"/>
                <a:gd name="connsiteY17" fmla="*/ 1358537 h 2717074"/>
                <a:gd name="connsiteX18" fmla="*/ 1358537 w 6773772"/>
                <a:gd name="connsiteY18"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687285 w 6773772"/>
                <a:gd name="connsiteY11" fmla="*/ 2717074 h 2717074"/>
                <a:gd name="connsiteX12" fmla="*/ 1358537 w 6773772"/>
                <a:gd name="connsiteY12" fmla="*/ 2717074 h 2717074"/>
                <a:gd name="connsiteX13" fmla="*/ 598966 w 6773772"/>
                <a:gd name="connsiteY13" fmla="*/ 2485057 h 2717074"/>
                <a:gd name="connsiteX14" fmla="*/ 530568 w 6773772"/>
                <a:gd name="connsiteY14" fmla="*/ 2433910 h 2717074"/>
                <a:gd name="connsiteX15" fmla="*/ 494381 w 6773772"/>
                <a:gd name="connsiteY15" fmla="*/ 2406850 h 2717074"/>
                <a:gd name="connsiteX16" fmla="*/ 0 w 6773772"/>
                <a:gd name="connsiteY16" fmla="*/ 1358537 h 2717074"/>
                <a:gd name="connsiteX17" fmla="*/ 1358537 w 6773772"/>
                <a:gd name="connsiteY17"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358537 w 6773772"/>
                <a:gd name="connsiteY11" fmla="*/ 2717074 h 2717074"/>
                <a:gd name="connsiteX12" fmla="*/ 598966 w 6773772"/>
                <a:gd name="connsiteY12" fmla="*/ 2485057 h 2717074"/>
                <a:gd name="connsiteX13" fmla="*/ 530568 w 6773772"/>
                <a:gd name="connsiteY13" fmla="*/ 2433910 h 2717074"/>
                <a:gd name="connsiteX14" fmla="*/ 494381 w 6773772"/>
                <a:gd name="connsiteY14" fmla="*/ 2406850 h 2717074"/>
                <a:gd name="connsiteX15" fmla="*/ 0 w 6773772"/>
                <a:gd name="connsiteY15" fmla="*/ 1358537 h 2717074"/>
                <a:gd name="connsiteX16" fmla="*/ 1358537 w 6773772"/>
                <a:gd name="connsiteY16" fmla="*/ 0 h 2717074"/>
                <a:gd name="connsiteX0" fmla="*/ 1358537 w 6773772"/>
                <a:gd name="connsiteY0" fmla="*/ 283391 h 2717074"/>
                <a:gd name="connsiteX1" fmla="*/ 283391 w 6773772"/>
                <a:gd name="connsiteY1" fmla="*/ 1358537 h 2717074"/>
                <a:gd name="connsiteX2" fmla="*/ 1358537 w 6773772"/>
                <a:gd name="connsiteY2" fmla="*/ 2433683 h 2717074"/>
                <a:gd name="connsiteX3" fmla="*/ 2433683 w 6773772"/>
                <a:gd name="connsiteY3" fmla="*/ 1358537 h 2717074"/>
                <a:gd name="connsiteX4" fmla="*/ 1358537 w 6773772"/>
                <a:gd name="connsiteY4" fmla="*/ 283391 h 2717074"/>
                <a:gd name="connsiteX5" fmla="*/ 1358537 w 6773772"/>
                <a:gd name="connsiteY5" fmla="*/ 0 h 2717074"/>
                <a:gd name="connsiteX6" fmla="*/ 2717074 w 6773772"/>
                <a:gd name="connsiteY6" fmla="*/ 1358537 h 2717074"/>
                <a:gd name="connsiteX7" fmla="*/ 2222693 w 6773772"/>
                <a:gd name="connsiteY7" fmla="*/ 2406850 h 2717074"/>
                <a:gd name="connsiteX8" fmla="*/ 2186506 w 6773772"/>
                <a:gd name="connsiteY8" fmla="*/ 2433910 h 2717074"/>
                <a:gd name="connsiteX9" fmla="*/ 6773772 w 6773772"/>
                <a:gd name="connsiteY9" fmla="*/ 2433910 h 2717074"/>
                <a:gd name="connsiteX10" fmla="*/ 6773772 w 6773772"/>
                <a:gd name="connsiteY10" fmla="*/ 2717074 h 2717074"/>
                <a:gd name="connsiteX11" fmla="*/ 1358537 w 6773772"/>
                <a:gd name="connsiteY11" fmla="*/ 2717074 h 2717074"/>
                <a:gd name="connsiteX12" fmla="*/ 598966 w 6773772"/>
                <a:gd name="connsiteY12" fmla="*/ 2485057 h 2717074"/>
                <a:gd name="connsiteX13" fmla="*/ 494381 w 6773772"/>
                <a:gd name="connsiteY13" fmla="*/ 2406850 h 2717074"/>
                <a:gd name="connsiteX14" fmla="*/ 0 w 6773772"/>
                <a:gd name="connsiteY14" fmla="*/ 1358537 h 2717074"/>
                <a:gd name="connsiteX15" fmla="*/ 1358537 w 6773772"/>
                <a:gd name="connsiteY15" fmla="*/ 0 h 271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73772" h="2717074">
                  <a:moveTo>
                    <a:pt x="1358537" y="283391"/>
                  </a:moveTo>
                  <a:cubicBezTo>
                    <a:pt x="764750" y="283391"/>
                    <a:pt x="283391" y="764750"/>
                    <a:pt x="283391" y="1358537"/>
                  </a:cubicBezTo>
                  <a:cubicBezTo>
                    <a:pt x="283391" y="1952324"/>
                    <a:pt x="764750" y="2433683"/>
                    <a:pt x="1358537" y="2433683"/>
                  </a:cubicBezTo>
                  <a:cubicBezTo>
                    <a:pt x="1952324" y="2433683"/>
                    <a:pt x="2433683" y="1952324"/>
                    <a:pt x="2433683" y="1358537"/>
                  </a:cubicBezTo>
                  <a:cubicBezTo>
                    <a:pt x="2433683" y="764750"/>
                    <a:pt x="1952324" y="283391"/>
                    <a:pt x="1358537" y="283391"/>
                  </a:cubicBezTo>
                  <a:close/>
                  <a:moveTo>
                    <a:pt x="1358537" y="0"/>
                  </a:moveTo>
                  <a:cubicBezTo>
                    <a:pt x="2108836" y="0"/>
                    <a:pt x="2717074" y="608238"/>
                    <a:pt x="2717074" y="1358537"/>
                  </a:cubicBezTo>
                  <a:cubicBezTo>
                    <a:pt x="2717074" y="1780580"/>
                    <a:pt x="2524624" y="2157674"/>
                    <a:pt x="2222693" y="2406850"/>
                  </a:cubicBezTo>
                  <a:lnTo>
                    <a:pt x="2186506" y="2433910"/>
                  </a:lnTo>
                  <a:lnTo>
                    <a:pt x="6773772" y="2433910"/>
                  </a:lnTo>
                  <a:lnTo>
                    <a:pt x="6773772" y="2717074"/>
                  </a:lnTo>
                  <a:lnTo>
                    <a:pt x="1358537" y="2717074"/>
                  </a:lnTo>
                  <a:cubicBezTo>
                    <a:pt x="1077175" y="2717074"/>
                    <a:pt x="815790" y="2631541"/>
                    <a:pt x="598966" y="2485057"/>
                  </a:cubicBezTo>
                  <a:lnTo>
                    <a:pt x="494381" y="2406850"/>
                  </a:lnTo>
                  <a:cubicBezTo>
                    <a:pt x="192450" y="2157674"/>
                    <a:pt x="0" y="1780580"/>
                    <a:pt x="0" y="1358537"/>
                  </a:cubicBezTo>
                  <a:cubicBezTo>
                    <a:pt x="0" y="608238"/>
                    <a:pt x="608238" y="0"/>
                    <a:pt x="135853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29" name="Freeform: Shape 41">
              <a:extLst>
                <a:ext uri="{FF2B5EF4-FFF2-40B4-BE49-F238E27FC236}">
                  <a16:creationId xmlns:a16="http://schemas.microsoft.com/office/drawing/2014/main" id="{DABA1B0A-E319-2B48-A799-D6F54C573DF9}"/>
                </a:ext>
              </a:extLst>
            </p:cNvPr>
            <p:cNvSpPr/>
            <p:nvPr/>
          </p:nvSpPr>
          <p:spPr>
            <a:xfrm>
              <a:off x="7345582" y="2004693"/>
              <a:ext cx="474813" cy="219161"/>
            </a:xfrm>
            <a:custGeom>
              <a:avLst/>
              <a:gdLst>
                <a:gd name="connsiteX0" fmla="*/ 1013444 w 1309738"/>
                <a:gd name="connsiteY0" fmla="*/ 0 h 719138"/>
                <a:gd name="connsiteX1" fmla="*/ 1309738 w 1309738"/>
                <a:gd name="connsiteY1" fmla="*/ 0 h 719138"/>
                <a:gd name="connsiteX2" fmla="*/ 1297460 w 1309738"/>
                <a:gd name="connsiteY2" fmla="*/ 47752 h 719138"/>
                <a:gd name="connsiteX3" fmla="*/ 864156 w 1309738"/>
                <a:gd name="connsiteY3" fmla="*/ 692078 h 719138"/>
                <a:gd name="connsiteX4" fmla="*/ 827969 w 1309738"/>
                <a:gd name="connsiteY4" fmla="*/ 719138 h 719138"/>
                <a:gd name="connsiteX5" fmla="*/ 0 w 1309738"/>
                <a:gd name="connsiteY5" fmla="*/ 719138 h 719138"/>
                <a:gd name="connsiteX6" fmla="*/ 0 w 1309738"/>
                <a:gd name="connsiteY6" fmla="*/ 718911 h 719138"/>
                <a:gd name="connsiteX7" fmla="*/ 990656 w 1309738"/>
                <a:gd name="connsiteY7" fmla="*/ 6226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738" h="719138">
                  <a:moveTo>
                    <a:pt x="1013444" y="0"/>
                  </a:moveTo>
                  <a:lnTo>
                    <a:pt x="1309738" y="0"/>
                  </a:lnTo>
                  <a:lnTo>
                    <a:pt x="1297460" y="47752"/>
                  </a:lnTo>
                  <a:cubicBezTo>
                    <a:pt x="1218072" y="302991"/>
                    <a:pt x="1065443" y="525961"/>
                    <a:pt x="864156" y="692078"/>
                  </a:cubicBezTo>
                  <a:lnTo>
                    <a:pt x="827969" y="719138"/>
                  </a:lnTo>
                  <a:lnTo>
                    <a:pt x="0" y="719138"/>
                  </a:lnTo>
                  <a:lnTo>
                    <a:pt x="0" y="718911"/>
                  </a:lnTo>
                  <a:cubicBezTo>
                    <a:pt x="445340" y="718911"/>
                    <a:pt x="827440" y="448147"/>
                    <a:pt x="990656" y="62260"/>
                  </a:cubicBezTo>
                  <a:close/>
                </a:path>
              </a:pathLst>
            </a:custGeom>
            <a:gradFill>
              <a:gsLst>
                <a:gs pos="32000">
                  <a:schemeClr val="accent3"/>
                </a:gs>
                <a:gs pos="7700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30" name="Freeform: Shape 68">
              <a:extLst>
                <a:ext uri="{FF2B5EF4-FFF2-40B4-BE49-F238E27FC236}">
                  <a16:creationId xmlns:a16="http://schemas.microsoft.com/office/drawing/2014/main" id="{16B48CFE-5B05-D6D1-F1B6-3A7E63DC043F}"/>
                </a:ext>
              </a:extLst>
            </p:cNvPr>
            <p:cNvSpPr/>
            <p:nvPr/>
          </p:nvSpPr>
          <p:spPr>
            <a:xfrm>
              <a:off x="8478713" y="1366692"/>
              <a:ext cx="1164919" cy="955340"/>
            </a:xfrm>
            <a:custGeom>
              <a:avLst/>
              <a:gdLst>
                <a:gd name="connsiteX0" fmla="*/ 1358537 w 3213348"/>
                <a:gd name="connsiteY0" fmla="*/ 283391 h 2717074"/>
                <a:gd name="connsiteX1" fmla="*/ 283391 w 3213348"/>
                <a:gd name="connsiteY1" fmla="*/ 1358537 h 2717074"/>
                <a:gd name="connsiteX2" fmla="*/ 1358537 w 3213348"/>
                <a:gd name="connsiteY2" fmla="*/ 2433683 h 2717074"/>
                <a:gd name="connsiteX3" fmla="*/ 2433683 w 3213348"/>
                <a:gd name="connsiteY3" fmla="*/ 1358537 h 2717074"/>
                <a:gd name="connsiteX4" fmla="*/ 1358537 w 3213348"/>
                <a:gd name="connsiteY4" fmla="*/ 283391 h 2717074"/>
                <a:gd name="connsiteX5" fmla="*/ 1358537 w 3213348"/>
                <a:gd name="connsiteY5" fmla="*/ 0 h 2717074"/>
                <a:gd name="connsiteX6" fmla="*/ 2717074 w 3213348"/>
                <a:gd name="connsiteY6" fmla="*/ 1358537 h 2717074"/>
                <a:gd name="connsiteX7" fmla="*/ 2222693 w 3213348"/>
                <a:gd name="connsiteY7" fmla="*/ 2406850 h 2717074"/>
                <a:gd name="connsiteX8" fmla="*/ 2186506 w 3213348"/>
                <a:gd name="connsiteY8" fmla="*/ 2433910 h 2717074"/>
                <a:gd name="connsiteX9" fmla="*/ 3213348 w 3213348"/>
                <a:gd name="connsiteY9" fmla="*/ 2433910 h 2717074"/>
                <a:gd name="connsiteX10" fmla="*/ 3213348 w 3213348"/>
                <a:gd name="connsiteY10" fmla="*/ 2717074 h 2717074"/>
                <a:gd name="connsiteX11" fmla="*/ 1358537 w 3213348"/>
                <a:gd name="connsiteY11" fmla="*/ 2717074 h 2717074"/>
                <a:gd name="connsiteX12" fmla="*/ 598966 w 3213348"/>
                <a:gd name="connsiteY12" fmla="*/ 2485057 h 2717074"/>
                <a:gd name="connsiteX13" fmla="*/ 494381 w 3213348"/>
                <a:gd name="connsiteY13" fmla="*/ 2406850 h 2717074"/>
                <a:gd name="connsiteX14" fmla="*/ 0 w 3213348"/>
                <a:gd name="connsiteY14" fmla="*/ 1358537 h 2717074"/>
                <a:gd name="connsiteX15" fmla="*/ 1358537 w 3213348"/>
                <a:gd name="connsiteY15" fmla="*/ 0 h 271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13348" h="2717074">
                  <a:moveTo>
                    <a:pt x="1358537" y="283391"/>
                  </a:moveTo>
                  <a:cubicBezTo>
                    <a:pt x="764750" y="283391"/>
                    <a:pt x="283391" y="764750"/>
                    <a:pt x="283391" y="1358537"/>
                  </a:cubicBezTo>
                  <a:cubicBezTo>
                    <a:pt x="283391" y="1952324"/>
                    <a:pt x="764750" y="2433683"/>
                    <a:pt x="1358537" y="2433683"/>
                  </a:cubicBezTo>
                  <a:cubicBezTo>
                    <a:pt x="1952324" y="2433683"/>
                    <a:pt x="2433683" y="1952324"/>
                    <a:pt x="2433683" y="1358537"/>
                  </a:cubicBezTo>
                  <a:cubicBezTo>
                    <a:pt x="2433683" y="764750"/>
                    <a:pt x="1952324" y="283391"/>
                    <a:pt x="1358537" y="283391"/>
                  </a:cubicBezTo>
                  <a:close/>
                  <a:moveTo>
                    <a:pt x="1358537" y="0"/>
                  </a:moveTo>
                  <a:cubicBezTo>
                    <a:pt x="2108836" y="0"/>
                    <a:pt x="2717074" y="608238"/>
                    <a:pt x="2717074" y="1358537"/>
                  </a:cubicBezTo>
                  <a:cubicBezTo>
                    <a:pt x="2717074" y="1780580"/>
                    <a:pt x="2524624" y="2157674"/>
                    <a:pt x="2222693" y="2406850"/>
                  </a:cubicBezTo>
                  <a:lnTo>
                    <a:pt x="2186506" y="2433910"/>
                  </a:lnTo>
                  <a:lnTo>
                    <a:pt x="3213348" y="2433910"/>
                  </a:lnTo>
                  <a:lnTo>
                    <a:pt x="3213348" y="2717074"/>
                  </a:lnTo>
                  <a:lnTo>
                    <a:pt x="1358537" y="2717074"/>
                  </a:lnTo>
                  <a:cubicBezTo>
                    <a:pt x="1077175" y="2717074"/>
                    <a:pt x="815790" y="2631541"/>
                    <a:pt x="598966" y="2485057"/>
                  </a:cubicBezTo>
                  <a:lnTo>
                    <a:pt x="494381" y="2406850"/>
                  </a:lnTo>
                  <a:cubicBezTo>
                    <a:pt x="192450" y="2157674"/>
                    <a:pt x="0" y="1780580"/>
                    <a:pt x="0" y="1358537"/>
                  </a:cubicBezTo>
                  <a:cubicBezTo>
                    <a:pt x="0" y="608238"/>
                    <a:pt x="608238" y="0"/>
                    <a:pt x="1358537"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31" name="Freeform: Shape 47">
              <a:extLst>
                <a:ext uri="{FF2B5EF4-FFF2-40B4-BE49-F238E27FC236}">
                  <a16:creationId xmlns:a16="http://schemas.microsoft.com/office/drawing/2014/main" id="{FD9BF633-C978-D7ED-9542-E6032EC206A0}"/>
                </a:ext>
              </a:extLst>
            </p:cNvPr>
            <p:cNvSpPr/>
            <p:nvPr/>
          </p:nvSpPr>
          <p:spPr>
            <a:xfrm>
              <a:off x="8952166" y="2009513"/>
              <a:ext cx="474813" cy="222536"/>
            </a:xfrm>
            <a:custGeom>
              <a:avLst/>
              <a:gdLst>
                <a:gd name="connsiteX0" fmla="*/ 1013444 w 1309738"/>
                <a:gd name="connsiteY0" fmla="*/ 0 h 719138"/>
                <a:gd name="connsiteX1" fmla="*/ 1309738 w 1309738"/>
                <a:gd name="connsiteY1" fmla="*/ 0 h 719138"/>
                <a:gd name="connsiteX2" fmla="*/ 1297460 w 1309738"/>
                <a:gd name="connsiteY2" fmla="*/ 47752 h 719138"/>
                <a:gd name="connsiteX3" fmla="*/ 864156 w 1309738"/>
                <a:gd name="connsiteY3" fmla="*/ 692078 h 719138"/>
                <a:gd name="connsiteX4" fmla="*/ 827969 w 1309738"/>
                <a:gd name="connsiteY4" fmla="*/ 719138 h 719138"/>
                <a:gd name="connsiteX5" fmla="*/ 0 w 1309738"/>
                <a:gd name="connsiteY5" fmla="*/ 719138 h 719138"/>
                <a:gd name="connsiteX6" fmla="*/ 0 w 1309738"/>
                <a:gd name="connsiteY6" fmla="*/ 718911 h 719138"/>
                <a:gd name="connsiteX7" fmla="*/ 990656 w 1309738"/>
                <a:gd name="connsiteY7" fmla="*/ 6226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738" h="719138">
                  <a:moveTo>
                    <a:pt x="1013444" y="0"/>
                  </a:moveTo>
                  <a:lnTo>
                    <a:pt x="1309738" y="0"/>
                  </a:lnTo>
                  <a:lnTo>
                    <a:pt x="1297460" y="47752"/>
                  </a:lnTo>
                  <a:cubicBezTo>
                    <a:pt x="1218072" y="302991"/>
                    <a:pt x="1065443" y="525961"/>
                    <a:pt x="864156" y="692078"/>
                  </a:cubicBezTo>
                  <a:lnTo>
                    <a:pt x="827969" y="719138"/>
                  </a:lnTo>
                  <a:lnTo>
                    <a:pt x="0" y="719138"/>
                  </a:lnTo>
                  <a:lnTo>
                    <a:pt x="0" y="718911"/>
                  </a:lnTo>
                  <a:cubicBezTo>
                    <a:pt x="445340" y="718911"/>
                    <a:pt x="827440" y="448147"/>
                    <a:pt x="990656" y="62260"/>
                  </a:cubicBezTo>
                  <a:close/>
                </a:path>
              </a:pathLst>
            </a:custGeom>
            <a:gradFill>
              <a:gsLst>
                <a:gs pos="32000">
                  <a:schemeClr val="bg2"/>
                </a:gs>
                <a:gs pos="10000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32" name="Freeform: Shape 34">
              <a:extLst>
                <a:ext uri="{FF2B5EF4-FFF2-40B4-BE49-F238E27FC236}">
                  <a16:creationId xmlns:a16="http://schemas.microsoft.com/office/drawing/2014/main" id="{178E32EE-D495-2F2B-AD04-B7B2E232EA81}"/>
                </a:ext>
              </a:extLst>
            </p:cNvPr>
            <p:cNvSpPr/>
            <p:nvPr/>
          </p:nvSpPr>
          <p:spPr>
            <a:xfrm>
              <a:off x="6691941" y="2226940"/>
              <a:ext cx="686416" cy="87625"/>
            </a:xfrm>
            <a:custGeom>
              <a:avLst/>
              <a:gdLst>
                <a:gd name="connsiteX0" fmla="*/ 0 w 1893434"/>
                <a:gd name="connsiteY0" fmla="*/ 0 h 283164"/>
                <a:gd name="connsiteX1" fmla="*/ 1065465 w 1893434"/>
                <a:gd name="connsiteY1" fmla="*/ 0 h 283164"/>
                <a:gd name="connsiteX2" fmla="*/ 1133863 w 1893434"/>
                <a:gd name="connsiteY2" fmla="*/ 51147 h 283164"/>
                <a:gd name="connsiteX3" fmla="*/ 1893434 w 1893434"/>
                <a:gd name="connsiteY3" fmla="*/ 283164 h 283164"/>
                <a:gd name="connsiteX4" fmla="*/ 0 w 1893434"/>
                <a:gd name="connsiteY4" fmla="*/ 283164 h 283164"/>
                <a:gd name="connsiteX5" fmla="*/ 0 w 1893434"/>
                <a:gd name="connsiteY5" fmla="*/ 0 h 2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434" h="283164">
                  <a:moveTo>
                    <a:pt x="0" y="0"/>
                  </a:moveTo>
                  <a:lnTo>
                    <a:pt x="1065465" y="0"/>
                  </a:lnTo>
                  <a:lnTo>
                    <a:pt x="1133863" y="51147"/>
                  </a:lnTo>
                  <a:cubicBezTo>
                    <a:pt x="1350687" y="197631"/>
                    <a:pt x="1612072" y="283164"/>
                    <a:pt x="1893434" y="283164"/>
                  </a:cubicBezTo>
                  <a:lnTo>
                    <a:pt x="0" y="283164"/>
                  </a:lnTo>
                  <a:lnTo>
                    <a:pt x="0" y="0"/>
                  </a:lnTo>
                  <a:close/>
                </a:path>
              </a:pathLst>
            </a:custGeom>
            <a:gradFill flip="none" rotWithShape="1">
              <a:gsLst>
                <a:gs pos="32000">
                  <a:schemeClr val="accent2"/>
                </a:gs>
                <a:gs pos="77000">
                  <a:schemeClr val="accent2">
                    <a:lumMod val="50000"/>
                  </a:schemeClr>
                </a:gs>
                <a:gs pos="100000">
                  <a:srgbClr val="F79616"/>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33" name="Freeform: Shape 34">
              <a:extLst>
                <a:ext uri="{FF2B5EF4-FFF2-40B4-BE49-F238E27FC236}">
                  <a16:creationId xmlns:a16="http://schemas.microsoft.com/office/drawing/2014/main" id="{5F5D808A-CC00-2412-14C6-47EE90E05CAC}"/>
                </a:ext>
              </a:extLst>
            </p:cNvPr>
            <p:cNvSpPr/>
            <p:nvPr/>
          </p:nvSpPr>
          <p:spPr>
            <a:xfrm>
              <a:off x="8318303" y="2229215"/>
              <a:ext cx="686416" cy="92818"/>
            </a:xfrm>
            <a:custGeom>
              <a:avLst/>
              <a:gdLst>
                <a:gd name="connsiteX0" fmla="*/ 0 w 1893434"/>
                <a:gd name="connsiteY0" fmla="*/ 0 h 283164"/>
                <a:gd name="connsiteX1" fmla="*/ 1065465 w 1893434"/>
                <a:gd name="connsiteY1" fmla="*/ 0 h 283164"/>
                <a:gd name="connsiteX2" fmla="*/ 1133863 w 1893434"/>
                <a:gd name="connsiteY2" fmla="*/ 51147 h 283164"/>
                <a:gd name="connsiteX3" fmla="*/ 1893434 w 1893434"/>
                <a:gd name="connsiteY3" fmla="*/ 283164 h 283164"/>
                <a:gd name="connsiteX4" fmla="*/ 0 w 1893434"/>
                <a:gd name="connsiteY4" fmla="*/ 283164 h 283164"/>
                <a:gd name="connsiteX5" fmla="*/ 0 w 1893434"/>
                <a:gd name="connsiteY5" fmla="*/ 0 h 28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434" h="283164">
                  <a:moveTo>
                    <a:pt x="0" y="0"/>
                  </a:moveTo>
                  <a:lnTo>
                    <a:pt x="1065465" y="0"/>
                  </a:lnTo>
                  <a:lnTo>
                    <a:pt x="1133863" y="51147"/>
                  </a:lnTo>
                  <a:cubicBezTo>
                    <a:pt x="1350687" y="197631"/>
                    <a:pt x="1612072" y="283164"/>
                    <a:pt x="1893434" y="283164"/>
                  </a:cubicBezTo>
                  <a:lnTo>
                    <a:pt x="0" y="283164"/>
                  </a:lnTo>
                  <a:lnTo>
                    <a:pt x="0" y="0"/>
                  </a:lnTo>
                  <a:close/>
                </a:path>
              </a:pathLst>
            </a:custGeom>
            <a:gradFill flip="none" rotWithShape="1">
              <a:gsLst>
                <a:gs pos="32000">
                  <a:srgbClr val="F79616"/>
                </a:gs>
                <a:gs pos="100000">
                  <a:schemeClr val="bg2"/>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900">
                <a:solidFill>
                  <a:schemeClr val="tx1"/>
                </a:solidFill>
              </a:endParaRPr>
            </a:p>
          </p:txBody>
        </p:sp>
        <p:sp>
          <p:nvSpPr>
            <p:cNvPr id="34" name="Rectangle 33">
              <a:extLst>
                <a:ext uri="{FF2B5EF4-FFF2-40B4-BE49-F238E27FC236}">
                  <a16:creationId xmlns:a16="http://schemas.microsoft.com/office/drawing/2014/main" id="{DF1E10DE-B6E6-FA80-A30E-45D9973757A3}"/>
                </a:ext>
              </a:extLst>
            </p:cNvPr>
            <p:cNvSpPr/>
            <p:nvPr/>
          </p:nvSpPr>
          <p:spPr>
            <a:xfrm>
              <a:off x="9582011" y="2224057"/>
              <a:ext cx="422860" cy="975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Rectangle 45">
            <a:extLst>
              <a:ext uri="{FF2B5EF4-FFF2-40B4-BE49-F238E27FC236}">
                <a16:creationId xmlns:a16="http://schemas.microsoft.com/office/drawing/2014/main" id="{2BF46A28-C4CD-95D0-CBC4-BA30E5D8EAAA}"/>
              </a:ext>
            </a:extLst>
          </p:cNvPr>
          <p:cNvSpPr/>
          <p:nvPr/>
        </p:nvSpPr>
        <p:spPr>
          <a:xfrm>
            <a:off x="4856144" y="3232761"/>
            <a:ext cx="2160000" cy="269304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6213" indent="-176213" algn="just">
              <a:spcAft>
                <a:spcPts val="600"/>
              </a:spcAft>
              <a:buFont typeface="Wingdings" panose="05000000000000000000" pitchFamily="2" charset="2"/>
              <a:buChar char="§"/>
            </a:pPr>
            <a:r>
              <a:rPr lang="fr-FR" sz="1100">
                <a:solidFill>
                  <a:schemeClr val="tx1"/>
                </a:solidFill>
              </a:rPr>
              <a:t>Analyse après récupération de la documentation existante sur le choix de l’outil, les cas d’usages, l’organisation BI et de ses agences, les acteurs impactés, les process métiers et le nouvel outil.</a:t>
            </a:r>
          </a:p>
          <a:p>
            <a:pPr marL="176213" indent="-176213" algn="just">
              <a:spcAft>
                <a:spcPts val="600"/>
              </a:spcAft>
              <a:buFont typeface="Wingdings" panose="05000000000000000000" pitchFamily="2" charset="2"/>
              <a:buChar char="§"/>
            </a:pPr>
            <a:r>
              <a:rPr lang="fr-FR" sz="1100">
                <a:solidFill>
                  <a:schemeClr val="tx1"/>
                </a:solidFill>
              </a:rPr>
              <a:t>Formation et montée en compétences de l’équipe à la prise en main de l’outil</a:t>
            </a:r>
          </a:p>
          <a:p>
            <a:pPr marL="176213" indent="-176213" algn="just">
              <a:spcAft>
                <a:spcPts val="600"/>
              </a:spcAft>
              <a:buFont typeface="Wingdings" panose="05000000000000000000" pitchFamily="2" charset="2"/>
              <a:buChar char="§"/>
            </a:pPr>
            <a:r>
              <a:rPr lang="fr-FR" sz="1100">
                <a:solidFill>
                  <a:schemeClr val="tx1"/>
                </a:solidFill>
              </a:rPr>
              <a:t>Lancement des premières actions de cadrage </a:t>
            </a:r>
          </a:p>
        </p:txBody>
      </p:sp>
      <p:sp>
        <p:nvSpPr>
          <p:cNvPr id="47" name="Rectangle 46">
            <a:extLst>
              <a:ext uri="{FF2B5EF4-FFF2-40B4-BE49-F238E27FC236}">
                <a16:creationId xmlns:a16="http://schemas.microsoft.com/office/drawing/2014/main" id="{59B1B9E2-7A87-15DF-D655-56512931AB92}"/>
              </a:ext>
            </a:extLst>
          </p:cNvPr>
          <p:cNvSpPr/>
          <p:nvPr/>
        </p:nvSpPr>
        <p:spPr>
          <a:xfrm>
            <a:off x="7276591" y="3232761"/>
            <a:ext cx="2160000" cy="269304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6213" marR="0" lvl="0" indent="-176213" algn="just" defTabSz="914400" rtl="0" eaLnBrk="1" fontAlgn="auto" latinLnBrk="0" hangingPunct="1">
              <a:lnSpc>
                <a:spcPct val="100000"/>
              </a:lnSpc>
              <a:spcBef>
                <a:spcPts val="0"/>
              </a:spcBef>
              <a:spcAft>
                <a:spcPts val="60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solidFill>
                <a:effectLst/>
                <a:uLnTx/>
                <a:uFillTx/>
                <a:latin typeface="Arial"/>
                <a:ea typeface="+mn-ea"/>
                <a:cs typeface="+mn-cs"/>
                <a:sym typeface="Arial"/>
              </a:rPr>
              <a:t>Partage avec les parties prenantes du projet, des collaborateurs agence et des acteurs spécifiques Bouygues Immobilier  afin d’identifier les premières pistes d’amélioration, les premiers freins et besoins de l’ensemble de la population</a:t>
            </a:r>
          </a:p>
          <a:p>
            <a:pPr marL="176213" marR="0" lvl="0" indent="-176213" algn="just" defTabSz="914400" rtl="0" eaLnBrk="1" fontAlgn="auto" latinLnBrk="0" hangingPunct="1">
              <a:lnSpc>
                <a:spcPct val="100000"/>
              </a:lnSpc>
              <a:spcBef>
                <a:spcPts val="0"/>
              </a:spcBef>
              <a:spcAft>
                <a:spcPts val="600"/>
              </a:spcAft>
              <a:buClr>
                <a:srgbClr val="000000"/>
              </a:buClr>
              <a:buSzTx/>
              <a:buFont typeface="Wingdings" panose="05000000000000000000" pitchFamily="2" charset="2"/>
              <a:buChar char="§"/>
              <a:tabLst/>
              <a:defRPr/>
            </a:pPr>
            <a:r>
              <a:rPr lang="fr-FR" sz="1100">
                <a:solidFill>
                  <a:srgbClr val="000000"/>
                </a:solidFill>
                <a:latin typeface="Arial"/>
              </a:rPr>
              <a:t>Rédaction d’un diagnostic flash des usages actuels et de l’apport du projet</a:t>
            </a:r>
          </a:p>
          <a:p>
            <a:pPr marL="176213" marR="0" lvl="0" indent="-176213" algn="just" defTabSz="914400" rtl="0" eaLnBrk="1" fontAlgn="auto" latinLnBrk="0" hangingPunct="1">
              <a:lnSpc>
                <a:spcPct val="100000"/>
              </a:lnSpc>
              <a:spcBef>
                <a:spcPts val="0"/>
              </a:spcBef>
              <a:spcAft>
                <a:spcPts val="600"/>
              </a:spcAft>
              <a:buClr>
                <a:srgbClr val="000000"/>
              </a:buClr>
              <a:buSzTx/>
              <a:buFont typeface="Wingdings" panose="05000000000000000000" pitchFamily="2" charset="2"/>
              <a:buChar char="§"/>
              <a:tabLst/>
              <a:defRPr/>
            </a:pPr>
            <a:endParaRPr kumimoji="0" lang="fr-FR" sz="11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0A50671F-DDB2-7340-A53D-EC5800D10974}"/>
              </a:ext>
            </a:extLst>
          </p:cNvPr>
          <p:cNvSpPr/>
          <p:nvPr/>
        </p:nvSpPr>
        <p:spPr>
          <a:xfrm>
            <a:off x="9697038" y="3232760"/>
            <a:ext cx="2160000" cy="269304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6213" marR="0" lvl="0" indent="-176213" algn="just" defTabSz="914400" rtl="0" eaLnBrk="1" fontAlgn="auto" latinLnBrk="0" hangingPunct="1">
              <a:lnSpc>
                <a:spcPct val="100000"/>
              </a:lnSpc>
              <a:spcBef>
                <a:spcPts val="0"/>
              </a:spcBef>
              <a:spcAft>
                <a:spcPts val="600"/>
              </a:spcAft>
              <a:buClr>
                <a:srgbClr val="000000"/>
              </a:buClr>
              <a:buSzTx/>
              <a:buFont typeface="Wingdings" panose="05000000000000000000" pitchFamily="2" charset="2"/>
              <a:buChar char="§"/>
              <a:tabLst/>
              <a:defRPr/>
            </a:pPr>
            <a:r>
              <a:rPr kumimoji="0" lang="fr-FR" sz="1100" b="0" i="0" u="none" strike="noStrike" kern="0" cap="none" spc="0" normalizeH="0" baseline="0" noProof="0">
                <a:ln>
                  <a:noFill/>
                </a:ln>
                <a:solidFill>
                  <a:srgbClr val="000000"/>
                </a:solidFill>
                <a:effectLst/>
                <a:uLnTx/>
                <a:uFillTx/>
                <a:latin typeface="Arial"/>
                <a:ea typeface="+mn-ea"/>
                <a:cs typeface="+mn-cs"/>
                <a:sym typeface="Arial"/>
              </a:rPr>
              <a:t>Rassembler les parties prenantes du projet et des acteurs spécifiques Bouygues Immobilier (dont référents métiers)  pour construire collectivement :</a:t>
            </a:r>
          </a:p>
          <a:p>
            <a:pPr marL="360363" marR="0" lvl="0" indent="-184150" algn="just"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lang="fr-FR" sz="1100">
                <a:solidFill>
                  <a:srgbClr val="000000"/>
                </a:solidFill>
                <a:latin typeface="Arial"/>
              </a:rPr>
              <a:t>La vision du projet dans le cadre des ambitions de Bouygues Immobilier, </a:t>
            </a:r>
          </a:p>
          <a:p>
            <a:pPr marL="360363" marR="0" lvl="0" indent="-184150" algn="just"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lang="fr-FR" sz="1100">
                <a:solidFill>
                  <a:srgbClr val="000000"/>
                </a:solidFill>
                <a:latin typeface="Arial"/>
              </a:rPr>
              <a:t>La mise en mouvement de cette vision dans le projet : les grands jalons, les impacts clés à anticiper</a:t>
            </a: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9" name="Rectangle 48">
            <a:extLst>
              <a:ext uri="{FF2B5EF4-FFF2-40B4-BE49-F238E27FC236}">
                <a16:creationId xmlns:a16="http://schemas.microsoft.com/office/drawing/2014/main" id="{5EEB8749-981D-E6BA-4834-BD59D802F94A}"/>
              </a:ext>
            </a:extLst>
          </p:cNvPr>
          <p:cNvSpPr/>
          <p:nvPr/>
        </p:nvSpPr>
        <p:spPr>
          <a:xfrm>
            <a:off x="4859377" y="5985243"/>
            <a:ext cx="2160000" cy="52314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tx1"/>
                </a:solidFill>
              </a:rPr>
              <a:t>Analyse documentaire et formation éditeur</a:t>
            </a:r>
          </a:p>
        </p:txBody>
      </p:sp>
      <p:sp>
        <p:nvSpPr>
          <p:cNvPr id="50" name="Rectangle 49">
            <a:extLst>
              <a:ext uri="{FF2B5EF4-FFF2-40B4-BE49-F238E27FC236}">
                <a16:creationId xmlns:a16="http://schemas.microsoft.com/office/drawing/2014/main" id="{F9B27304-5BBA-6011-0D60-ACC639E0D68F}"/>
              </a:ext>
            </a:extLst>
          </p:cNvPr>
          <p:cNvSpPr/>
          <p:nvPr/>
        </p:nvSpPr>
        <p:spPr>
          <a:xfrm>
            <a:off x="7276591" y="5985242"/>
            <a:ext cx="2160000" cy="52314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tx1"/>
                </a:solidFill>
              </a:rPr>
              <a:t>Entretiens individuels ou collectifs</a:t>
            </a:r>
          </a:p>
        </p:txBody>
      </p:sp>
      <p:sp>
        <p:nvSpPr>
          <p:cNvPr id="51" name="Rectangle 50">
            <a:extLst>
              <a:ext uri="{FF2B5EF4-FFF2-40B4-BE49-F238E27FC236}">
                <a16:creationId xmlns:a16="http://schemas.microsoft.com/office/drawing/2014/main" id="{4CDD1C18-0235-0584-9BB4-680A8B07DF01}"/>
              </a:ext>
            </a:extLst>
          </p:cNvPr>
          <p:cNvSpPr/>
          <p:nvPr/>
        </p:nvSpPr>
        <p:spPr>
          <a:xfrm>
            <a:off x="9697038" y="5985243"/>
            <a:ext cx="2160000" cy="523143"/>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tx1"/>
                </a:solidFill>
              </a:rPr>
              <a:t>Ateliers en intelligence collective</a:t>
            </a:r>
          </a:p>
        </p:txBody>
      </p:sp>
      <p:sp>
        <p:nvSpPr>
          <p:cNvPr id="52" name="ZoneTexte 51">
            <a:extLst>
              <a:ext uri="{FF2B5EF4-FFF2-40B4-BE49-F238E27FC236}">
                <a16:creationId xmlns:a16="http://schemas.microsoft.com/office/drawing/2014/main" id="{F2AF6A0E-6C12-851B-3943-E07A672FFCCD}"/>
              </a:ext>
            </a:extLst>
          </p:cNvPr>
          <p:cNvSpPr txBox="1"/>
          <p:nvPr/>
        </p:nvSpPr>
        <p:spPr>
          <a:xfrm>
            <a:off x="11015358" y="2238434"/>
            <a:ext cx="713157" cy="338554"/>
          </a:xfrm>
          <a:prstGeom prst="rect">
            <a:avLst/>
          </a:prstGeom>
          <a:noFill/>
        </p:spPr>
        <p:txBody>
          <a:bodyPr wrap="square" rtlCol="0">
            <a:spAutoFit/>
          </a:bodyPr>
          <a:lstStyle/>
          <a:p>
            <a:r>
              <a:rPr lang="fr-FR" sz="800">
                <a:solidFill>
                  <a:schemeClr val="bg2"/>
                </a:solidFill>
              </a:rPr>
              <a:t>Zoom slide suivante</a:t>
            </a:r>
          </a:p>
        </p:txBody>
      </p:sp>
    </p:spTree>
    <p:extLst>
      <p:ext uri="{BB962C8B-B14F-4D97-AF65-F5344CB8AC3E}">
        <p14:creationId xmlns:p14="http://schemas.microsoft.com/office/powerpoint/2010/main" val="327951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259F085-26ED-D8F2-7AED-185AFCCC8514}"/>
              </a:ext>
            </a:extLst>
          </p:cNvPr>
          <p:cNvSpPr/>
          <p:nvPr/>
        </p:nvSpPr>
        <p:spPr>
          <a:xfrm>
            <a:off x="7788275" y="1354679"/>
            <a:ext cx="4048637" cy="1311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chemeClr val="bg2"/>
              </a:buClr>
            </a:pPr>
            <a:r>
              <a:rPr lang="fr-FR" sz="1200">
                <a:solidFill>
                  <a:srgbClr val="000000"/>
                </a:solidFill>
                <a:latin typeface="+mj-lt"/>
                <a:cs typeface="Arial"/>
              </a:rPr>
              <a:t>La mise à jour de la vision en mars 2024. </a:t>
            </a:r>
          </a:p>
          <a:p>
            <a:pPr algn="just">
              <a:buClr>
                <a:schemeClr val="bg2"/>
              </a:buClr>
            </a:pPr>
            <a:r>
              <a:rPr lang="fr-FR" sz="1200">
                <a:solidFill>
                  <a:srgbClr val="000000"/>
                </a:solidFill>
                <a:latin typeface="+mj-lt"/>
                <a:cs typeface="Arial"/>
              </a:rPr>
              <a:t>L’objectif est de challenger et réaligner les acteurs sur la vision établie, dans l’optique d’une généralisation du projet et selon les avancées des transformations en cours de Bouygues Immobilier. </a:t>
            </a:r>
          </a:p>
        </p:txBody>
      </p:sp>
      <p:sp>
        <p:nvSpPr>
          <p:cNvPr id="19" name="Rectangle 18">
            <a:extLst>
              <a:ext uri="{FF2B5EF4-FFF2-40B4-BE49-F238E27FC236}">
                <a16:creationId xmlns:a16="http://schemas.microsoft.com/office/drawing/2014/main" id="{6DDE2FFF-07B7-7AC3-E3AD-50CA35E841A1}"/>
              </a:ext>
            </a:extLst>
          </p:cNvPr>
          <p:cNvSpPr/>
          <p:nvPr/>
        </p:nvSpPr>
        <p:spPr>
          <a:xfrm>
            <a:off x="7788275" y="1060226"/>
            <a:ext cx="4038346" cy="295200"/>
          </a:xfrm>
          <a:prstGeom prst="rect">
            <a:avLst/>
          </a:prstGeom>
          <a:solidFill>
            <a:schemeClr val="bg1">
              <a:lumMod val="75000"/>
            </a:schemeClr>
          </a:solidFill>
          <a:ln>
            <a:noFill/>
            <a:extLst>
              <a:ext uri="{C807C97D-BFC1-408E-A445-0C87EB9F89A2}">
                <ask:lineSketchStyleProps xmlns:ask="http://schemas.microsoft.com/office/drawing/2018/sketchyshapes" sd="2610224488">
                  <a:custGeom>
                    <a:avLst/>
                    <a:gdLst>
                      <a:gd name="connsiteX0" fmla="*/ 0 w 5013433"/>
                      <a:gd name="connsiteY0" fmla="*/ 0 h 276998"/>
                      <a:gd name="connsiteX1" fmla="*/ 676813 w 5013433"/>
                      <a:gd name="connsiteY1" fmla="*/ 0 h 276998"/>
                      <a:gd name="connsiteX2" fmla="*/ 1403761 w 5013433"/>
                      <a:gd name="connsiteY2" fmla="*/ 0 h 276998"/>
                      <a:gd name="connsiteX3" fmla="*/ 1980306 w 5013433"/>
                      <a:gd name="connsiteY3" fmla="*/ 0 h 276998"/>
                      <a:gd name="connsiteX4" fmla="*/ 2657119 w 5013433"/>
                      <a:gd name="connsiteY4" fmla="*/ 0 h 276998"/>
                      <a:gd name="connsiteX5" fmla="*/ 3333933 w 5013433"/>
                      <a:gd name="connsiteY5" fmla="*/ 0 h 276998"/>
                      <a:gd name="connsiteX6" fmla="*/ 3810209 w 5013433"/>
                      <a:gd name="connsiteY6" fmla="*/ 0 h 276998"/>
                      <a:gd name="connsiteX7" fmla="*/ 4386754 w 5013433"/>
                      <a:gd name="connsiteY7" fmla="*/ 0 h 276998"/>
                      <a:gd name="connsiteX8" fmla="*/ 5013433 w 5013433"/>
                      <a:gd name="connsiteY8" fmla="*/ 0 h 276998"/>
                      <a:gd name="connsiteX9" fmla="*/ 5013433 w 5013433"/>
                      <a:gd name="connsiteY9" fmla="*/ 276998 h 276998"/>
                      <a:gd name="connsiteX10" fmla="*/ 4487023 w 5013433"/>
                      <a:gd name="connsiteY10" fmla="*/ 276998 h 276998"/>
                      <a:gd name="connsiteX11" fmla="*/ 3760075 w 5013433"/>
                      <a:gd name="connsiteY11" fmla="*/ 276998 h 276998"/>
                      <a:gd name="connsiteX12" fmla="*/ 3133396 w 5013433"/>
                      <a:gd name="connsiteY12" fmla="*/ 276998 h 276998"/>
                      <a:gd name="connsiteX13" fmla="*/ 2657119 w 5013433"/>
                      <a:gd name="connsiteY13" fmla="*/ 276998 h 276998"/>
                      <a:gd name="connsiteX14" fmla="*/ 2030440 w 5013433"/>
                      <a:gd name="connsiteY14" fmla="*/ 276998 h 276998"/>
                      <a:gd name="connsiteX15" fmla="*/ 1353627 w 5013433"/>
                      <a:gd name="connsiteY15" fmla="*/ 276998 h 276998"/>
                      <a:gd name="connsiteX16" fmla="*/ 726948 w 5013433"/>
                      <a:gd name="connsiteY16" fmla="*/ 276998 h 276998"/>
                      <a:gd name="connsiteX17" fmla="*/ 0 w 5013433"/>
                      <a:gd name="connsiteY17" fmla="*/ 276998 h 276998"/>
                      <a:gd name="connsiteX18" fmla="*/ 0 w 5013433"/>
                      <a:gd name="connsiteY18" fmla="*/ 0 h 27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13433" h="276998" fill="none" extrusionOk="0">
                        <a:moveTo>
                          <a:pt x="0" y="0"/>
                        </a:moveTo>
                        <a:cubicBezTo>
                          <a:pt x="140868" y="-18208"/>
                          <a:pt x="453517" y="32464"/>
                          <a:pt x="676813" y="0"/>
                        </a:cubicBezTo>
                        <a:cubicBezTo>
                          <a:pt x="900109" y="-32464"/>
                          <a:pt x="1131890" y="-15354"/>
                          <a:pt x="1403761" y="0"/>
                        </a:cubicBezTo>
                        <a:cubicBezTo>
                          <a:pt x="1675632" y="15354"/>
                          <a:pt x="1776696" y="26630"/>
                          <a:pt x="1980306" y="0"/>
                        </a:cubicBezTo>
                        <a:cubicBezTo>
                          <a:pt x="2183916" y="-26630"/>
                          <a:pt x="2376482" y="6873"/>
                          <a:pt x="2657119" y="0"/>
                        </a:cubicBezTo>
                        <a:cubicBezTo>
                          <a:pt x="2937756" y="-6873"/>
                          <a:pt x="3154052" y="20659"/>
                          <a:pt x="3333933" y="0"/>
                        </a:cubicBezTo>
                        <a:cubicBezTo>
                          <a:pt x="3513814" y="-20659"/>
                          <a:pt x="3706043" y="-3155"/>
                          <a:pt x="3810209" y="0"/>
                        </a:cubicBezTo>
                        <a:cubicBezTo>
                          <a:pt x="3914375" y="3155"/>
                          <a:pt x="4133670" y="-18653"/>
                          <a:pt x="4386754" y="0"/>
                        </a:cubicBezTo>
                        <a:cubicBezTo>
                          <a:pt x="4639839" y="18653"/>
                          <a:pt x="4863666" y="-29679"/>
                          <a:pt x="5013433" y="0"/>
                        </a:cubicBezTo>
                        <a:cubicBezTo>
                          <a:pt x="5002155" y="93551"/>
                          <a:pt x="5021726" y="185172"/>
                          <a:pt x="5013433" y="276998"/>
                        </a:cubicBezTo>
                        <a:cubicBezTo>
                          <a:pt x="4863379" y="293725"/>
                          <a:pt x="4687865" y="274767"/>
                          <a:pt x="4487023" y="276998"/>
                        </a:cubicBezTo>
                        <a:cubicBezTo>
                          <a:pt x="4286181" y="279230"/>
                          <a:pt x="4024587" y="255946"/>
                          <a:pt x="3760075" y="276998"/>
                        </a:cubicBezTo>
                        <a:cubicBezTo>
                          <a:pt x="3495563" y="298050"/>
                          <a:pt x="3389050" y="301077"/>
                          <a:pt x="3133396" y="276998"/>
                        </a:cubicBezTo>
                        <a:cubicBezTo>
                          <a:pt x="2877742" y="252919"/>
                          <a:pt x="2801692" y="255978"/>
                          <a:pt x="2657119" y="276998"/>
                        </a:cubicBezTo>
                        <a:cubicBezTo>
                          <a:pt x="2512546" y="298018"/>
                          <a:pt x="2279562" y="299944"/>
                          <a:pt x="2030440" y="276998"/>
                        </a:cubicBezTo>
                        <a:cubicBezTo>
                          <a:pt x="1781318" y="254052"/>
                          <a:pt x="1669415" y="246696"/>
                          <a:pt x="1353627" y="276998"/>
                        </a:cubicBezTo>
                        <a:cubicBezTo>
                          <a:pt x="1037839" y="307300"/>
                          <a:pt x="954359" y="263770"/>
                          <a:pt x="726948" y="276998"/>
                        </a:cubicBezTo>
                        <a:cubicBezTo>
                          <a:pt x="499537" y="290226"/>
                          <a:pt x="283844" y="279960"/>
                          <a:pt x="0" y="276998"/>
                        </a:cubicBezTo>
                        <a:cubicBezTo>
                          <a:pt x="3607" y="207062"/>
                          <a:pt x="-13544" y="107426"/>
                          <a:pt x="0" y="0"/>
                        </a:cubicBezTo>
                        <a:close/>
                      </a:path>
                      <a:path w="5013433" h="276998" stroke="0" extrusionOk="0">
                        <a:moveTo>
                          <a:pt x="0" y="0"/>
                        </a:moveTo>
                        <a:cubicBezTo>
                          <a:pt x="200470" y="18517"/>
                          <a:pt x="461847" y="2723"/>
                          <a:pt x="726948" y="0"/>
                        </a:cubicBezTo>
                        <a:cubicBezTo>
                          <a:pt x="992049" y="-2723"/>
                          <a:pt x="1089849" y="-13630"/>
                          <a:pt x="1403761" y="0"/>
                        </a:cubicBezTo>
                        <a:cubicBezTo>
                          <a:pt x="1717673" y="13630"/>
                          <a:pt x="1882244" y="-27946"/>
                          <a:pt x="2130709" y="0"/>
                        </a:cubicBezTo>
                        <a:cubicBezTo>
                          <a:pt x="2379174" y="27946"/>
                          <a:pt x="2496145" y="21903"/>
                          <a:pt x="2807522" y="0"/>
                        </a:cubicBezTo>
                        <a:cubicBezTo>
                          <a:pt x="3118899" y="-21903"/>
                          <a:pt x="3103157" y="-27722"/>
                          <a:pt x="3384067" y="0"/>
                        </a:cubicBezTo>
                        <a:cubicBezTo>
                          <a:pt x="3664978" y="27722"/>
                          <a:pt x="3872095" y="19210"/>
                          <a:pt x="4060881" y="0"/>
                        </a:cubicBezTo>
                        <a:cubicBezTo>
                          <a:pt x="4249667" y="-19210"/>
                          <a:pt x="4813788" y="-47369"/>
                          <a:pt x="5013433" y="0"/>
                        </a:cubicBezTo>
                        <a:cubicBezTo>
                          <a:pt x="5020972" y="137048"/>
                          <a:pt x="5018619" y="173480"/>
                          <a:pt x="5013433" y="276998"/>
                        </a:cubicBezTo>
                        <a:cubicBezTo>
                          <a:pt x="4856753" y="298019"/>
                          <a:pt x="4527831" y="259008"/>
                          <a:pt x="4286485" y="276998"/>
                        </a:cubicBezTo>
                        <a:cubicBezTo>
                          <a:pt x="4045139" y="294988"/>
                          <a:pt x="3839276" y="253146"/>
                          <a:pt x="3659806" y="276998"/>
                        </a:cubicBezTo>
                        <a:cubicBezTo>
                          <a:pt x="3480336" y="300850"/>
                          <a:pt x="3251097" y="252874"/>
                          <a:pt x="2982993" y="276998"/>
                        </a:cubicBezTo>
                        <a:cubicBezTo>
                          <a:pt x="2714889" y="301122"/>
                          <a:pt x="2686542" y="285190"/>
                          <a:pt x="2506717" y="276998"/>
                        </a:cubicBezTo>
                        <a:cubicBezTo>
                          <a:pt x="2326892" y="268806"/>
                          <a:pt x="2066582" y="271978"/>
                          <a:pt x="1930172" y="276998"/>
                        </a:cubicBezTo>
                        <a:cubicBezTo>
                          <a:pt x="1793763" y="282018"/>
                          <a:pt x="1564540" y="286366"/>
                          <a:pt x="1253358" y="276998"/>
                        </a:cubicBezTo>
                        <a:cubicBezTo>
                          <a:pt x="942176" y="267630"/>
                          <a:pt x="919616" y="262481"/>
                          <a:pt x="777082" y="276998"/>
                        </a:cubicBezTo>
                        <a:cubicBezTo>
                          <a:pt x="634548" y="291515"/>
                          <a:pt x="226414" y="292870"/>
                          <a:pt x="0" y="276998"/>
                        </a:cubicBezTo>
                        <a:cubicBezTo>
                          <a:pt x="-9262" y="140472"/>
                          <a:pt x="11688" y="10055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sz="1200" b="1">
                <a:solidFill>
                  <a:srgbClr val="FFFFFF"/>
                </a:solidFill>
                <a:latin typeface="+mj-lt"/>
              </a:rPr>
              <a:t>Nous vous proposons, en option</a:t>
            </a:r>
          </a:p>
        </p:txBody>
      </p:sp>
      <p:sp>
        <p:nvSpPr>
          <p:cNvPr id="22" name="Rectangle 21">
            <a:extLst>
              <a:ext uri="{FF2B5EF4-FFF2-40B4-BE49-F238E27FC236}">
                <a16:creationId xmlns:a16="http://schemas.microsoft.com/office/drawing/2014/main" id="{7A6FCCE2-FA05-5871-58C3-E3EBA8A49261}"/>
              </a:ext>
            </a:extLst>
          </p:cNvPr>
          <p:cNvSpPr/>
          <p:nvPr/>
        </p:nvSpPr>
        <p:spPr>
          <a:xfrm>
            <a:off x="355088" y="1060226"/>
            <a:ext cx="6677537" cy="294453"/>
          </a:xfrm>
          <a:prstGeom prst="rect">
            <a:avLst/>
          </a:prstGeom>
          <a:solidFill>
            <a:schemeClr val="bg2"/>
          </a:solidFill>
          <a:ln>
            <a:noFill/>
            <a:extLst>
              <a:ext uri="{C807C97D-BFC1-408E-A445-0C87EB9F89A2}">
                <ask:lineSketchStyleProps xmlns:ask="http://schemas.microsoft.com/office/drawing/2018/sketchyshapes" sd="2610224488">
                  <a:custGeom>
                    <a:avLst/>
                    <a:gdLst>
                      <a:gd name="connsiteX0" fmla="*/ 0 w 5013433"/>
                      <a:gd name="connsiteY0" fmla="*/ 0 h 276998"/>
                      <a:gd name="connsiteX1" fmla="*/ 676813 w 5013433"/>
                      <a:gd name="connsiteY1" fmla="*/ 0 h 276998"/>
                      <a:gd name="connsiteX2" fmla="*/ 1403761 w 5013433"/>
                      <a:gd name="connsiteY2" fmla="*/ 0 h 276998"/>
                      <a:gd name="connsiteX3" fmla="*/ 1980306 w 5013433"/>
                      <a:gd name="connsiteY3" fmla="*/ 0 h 276998"/>
                      <a:gd name="connsiteX4" fmla="*/ 2657119 w 5013433"/>
                      <a:gd name="connsiteY4" fmla="*/ 0 h 276998"/>
                      <a:gd name="connsiteX5" fmla="*/ 3333933 w 5013433"/>
                      <a:gd name="connsiteY5" fmla="*/ 0 h 276998"/>
                      <a:gd name="connsiteX6" fmla="*/ 3810209 w 5013433"/>
                      <a:gd name="connsiteY6" fmla="*/ 0 h 276998"/>
                      <a:gd name="connsiteX7" fmla="*/ 4386754 w 5013433"/>
                      <a:gd name="connsiteY7" fmla="*/ 0 h 276998"/>
                      <a:gd name="connsiteX8" fmla="*/ 5013433 w 5013433"/>
                      <a:gd name="connsiteY8" fmla="*/ 0 h 276998"/>
                      <a:gd name="connsiteX9" fmla="*/ 5013433 w 5013433"/>
                      <a:gd name="connsiteY9" fmla="*/ 276998 h 276998"/>
                      <a:gd name="connsiteX10" fmla="*/ 4487023 w 5013433"/>
                      <a:gd name="connsiteY10" fmla="*/ 276998 h 276998"/>
                      <a:gd name="connsiteX11" fmla="*/ 3760075 w 5013433"/>
                      <a:gd name="connsiteY11" fmla="*/ 276998 h 276998"/>
                      <a:gd name="connsiteX12" fmla="*/ 3133396 w 5013433"/>
                      <a:gd name="connsiteY12" fmla="*/ 276998 h 276998"/>
                      <a:gd name="connsiteX13" fmla="*/ 2657119 w 5013433"/>
                      <a:gd name="connsiteY13" fmla="*/ 276998 h 276998"/>
                      <a:gd name="connsiteX14" fmla="*/ 2030440 w 5013433"/>
                      <a:gd name="connsiteY14" fmla="*/ 276998 h 276998"/>
                      <a:gd name="connsiteX15" fmla="*/ 1353627 w 5013433"/>
                      <a:gd name="connsiteY15" fmla="*/ 276998 h 276998"/>
                      <a:gd name="connsiteX16" fmla="*/ 726948 w 5013433"/>
                      <a:gd name="connsiteY16" fmla="*/ 276998 h 276998"/>
                      <a:gd name="connsiteX17" fmla="*/ 0 w 5013433"/>
                      <a:gd name="connsiteY17" fmla="*/ 276998 h 276998"/>
                      <a:gd name="connsiteX18" fmla="*/ 0 w 5013433"/>
                      <a:gd name="connsiteY18" fmla="*/ 0 h 27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13433" h="276998" fill="none" extrusionOk="0">
                        <a:moveTo>
                          <a:pt x="0" y="0"/>
                        </a:moveTo>
                        <a:cubicBezTo>
                          <a:pt x="140868" y="-18208"/>
                          <a:pt x="453517" y="32464"/>
                          <a:pt x="676813" y="0"/>
                        </a:cubicBezTo>
                        <a:cubicBezTo>
                          <a:pt x="900109" y="-32464"/>
                          <a:pt x="1131890" y="-15354"/>
                          <a:pt x="1403761" y="0"/>
                        </a:cubicBezTo>
                        <a:cubicBezTo>
                          <a:pt x="1675632" y="15354"/>
                          <a:pt x="1776696" y="26630"/>
                          <a:pt x="1980306" y="0"/>
                        </a:cubicBezTo>
                        <a:cubicBezTo>
                          <a:pt x="2183916" y="-26630"/>
                          <a:pt x="2376482" y="6873"/>
                          <a:pt x="2657119" y="0"/>
                        </a:cubicBezTo>
                        <a:cubicBezTo>
                          <a:pt x="2937756" y="-6873"/>
                          <a:pt x="3154052" y="20659"/>
                          <a:pt x="3333933" y="0"/>
                        </a:cubicBezTo>
                        <a:cubicBezTo>
                          <a:pt x="3513814" y="-20659"/>
                          <a:pt x="3706043" y="-3155"/>
                          <a:pt x="3810209" y="0"/>
                        </a:cubicBezTo>
                        <a:cubicBezTo>
                          <a:pt x="3914375" y="3155"/>
                          <a:pt x="4133670" y="-18653"/>
                          <a:pt x="4386754" y="0"/>
                        </a:cubicBezTo>
                        <a:cubicBezTo>
                          <a:pt x="4639839" y="18653"/>
                          <a:pt x="4863666" y="-29679"/>
                          <a:pt x="5013433" y="0"/>
                        </a:cubicBezTo>
                        <a:cubicBezTo>
                          <a:pt x="5002155" y="93551"/>
                          <a:pt x="5021726" y="185172"/>
                          <a:pt x="5013433" y="276998"/>
                        </a:cubicBezTo>
                        <a:cubicBezTo>
                          <a:pt x="4863379" y="293725"/>
                          <a:pt x="4687865" y="274767"/>
                          <a:pt x="4487023" y="276998"/>
                        </a:cubicBezTo>
                        <a:cubicBezTo>
                          <a:pt x="4286181" y="279230"/>
                          <a:pt x="4024587" y="255946"/>
                          <a:pt x="3760075" y="276998"/>
                        </a:cubicBezTo>
                        <a:cubicBezTo>
                          <a:pt x="3495563" y="298050"/>
                          <a:pt x="3389050" y="301077"/>
                          <a:pt x="3133396" y="276998"/>
                        </a:cubicBezTo>
                        <a:cubicBezTo>
                          <a:pt x="2877742" y="252919"/>
                          <a:pt x="2801692" y="255978"/>
                          <a:pt x="2657119" y="276998"/>
                        </a:cubicBezTo>
                        <a:cubicBezTo>
                          <a:pt x="2512546" y="298018"/>
                          <a:pt x="2279562" y="299944"/>
                          <a:pt x="2030440" y="276998"/>
                        </a:cubicBezTo>
                        <a:cubicBezTo>
                          <a:pt x="1781318" y="254052"/>
                          <a:pt x="1669415" y="246696"/>
                          <a:pt x="1353627" y="276998"/>
                        </a:cubicBezTo>
                        <a:cubicBezTo>
                          <a:pt x="1037839" y="307300"/>
                          <a:pt x="954359" y="263770"/>
                          <a:pt x="726948" y="276998"/>
                        </a:cubicBezTo>
                        <a:cubicBezTo>
                          <a:pt x="499537" y="290226"/>
                          <a:pt x="283844" y="279960"/>
                          <a:pt x="0" y="276998"/>
                        </a:cubicBezTo>
                        <a:cubicBezTo>
                          <a:pt x="3607" y="207062"/>
                          <a:pt x="-13544" y="107426"/>
                          <a:pt x="0" y="0"/>
                        </a:cubicBezTo>
                        <a:close/>
                      </a:path>
                      <a:path w="5013433" h="276998" stroke="0" extrusionOk="0">
                        <a:moveTo>
                          <a:pt x="0" y="0"/>
                        </a:moveTo>
                        <a:cubicBezTo>
                          <a:pt x="200470" y="18517"/>
                          <a:pt x="461847" y="2723"/>
                          <a:pt x="726948" y="0"/>
                        </a:cubicBezTo>
                        <a:cubicBezTo>
                          <a:pt x="992049" y="-2723"/>
                          <a:pt x="1089849" y="-13630"/>
                          <a:pt x="1403761" y="0"/>
                        </a:cubicBezTo>
                        <a:cubicBezTo>
                          <a:pt x="1717673" y="13630"/>
                          <a:pt x="1882244" y="-27946"/>
                          <a:pt x="2130709" y="0"/>
                        </a:cubicBezTo>
                        <a:cubicBezTo>
                          <a:pt x="2379174" y="27946"/>
                          <a:pt x="2496145" y="21903"/>
                          <a:pt x="2807522" y="0"/>
                        </a:cubicBezTo>
                        <a:cubicBezTo>
                          <a:pt x="3118899" y="-21903"/>
                          <a:pt x="3103157" y="-27722"/>
                          <a:pt x="3384067" y="0"/>
                        </a:cubicBezTo>
                        <a:cubicBezTo>
                          <a:pt x="3664978" y="27722"/>
                          <a:pt x="3872095" y="19210"/>
                          <a:pt x="4060881" y="0"/>
                        </a:cubicBezTo>
                        <a:cubicBezTo>
                          <a:pt x="4249667" y="-19210"/>
                          <a:pt x="4813788" y="-47369"/>
                          <a:pt x="5013433" y="0"/>
                        </a:cubicBezTo>
                        <a:cubicBezTo>
                          <a:pt x="5020972" y="137048"/>
                          <a:pt x="5018619" y="173480"/>
                          <a:pt x="5013433" y="276998"/>
                        </a:cubicBezTo>
                        <a:cubicBezTo>
                          <a:pt x="4856753" y="298019"/>
                          <a:pt x="4527831" y="259008"/>
                          <a:pt x="4286485" y="276998"/>
                        </a:cubicBezTo>
                        <a:cubicBezTo>
                          <a:pt x="4045139" y="294988"/>
                          <a:pt x="3839276" y="253146"/>
                          <a:pt x="3659806" y="276998"/>
                        </a:cubicBezTo>
                        <a:cubicBezTo>
                          <a:pt x="3480336" y="300850"/>
                          <a:pt x="3251097" y="252874"/>
                          <a:pt x="2982993" y="276998"/>
                        </a:cubicBezTo>
                        <a:cubicBezTo>
                          <a:pt x="2714889" y="301122"/>
                          <a:pt x="2686542" y="285190"/>
                          <a:pt x="2506717" y="276998"/>
                        </a:cubicBezTo>
                        <a:cubicBezTo>
                          <a:pt x="2326892" y="268806"/>
                          <a:pt x="2066582" y="271978"/>
                          <a:pt x="1930172" y="276998"/>
                        </a:cubicBezTo>
                        <a:cubicBezTo>
                          <a:pt x="1793763" y="282018"/>
                          <a:pt x="1564540" y="286366"/>
                          <a:pt x="1253358" y="276998"/>
                        </a:cubicBezTo>
                        <a:cubicBezTo>
                          <a:pt x="942176" y="267630"/>
                          <a:pt x="919616" y="262481"/>
                          <a:pt x="777082" y="276998"/>
                        </a:cubicBezTo>
                        <a:cubicBezTo>
                          <a:pt x="634548" y="291515"/>
                          <a:pt x="226414" y="292870"/>
                          <a:pt x="0" y="276998"/>
                        </a:cubicBezTo>
                        <a:cubicBezTo>
                          <a:pt x="-9262" y="140472"/>
                          <a:pt x="11688" y="10055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fr-FR" sz="1200" b="1">
                <a:solidFill>
                  <a:srgbClr val="FFFFFF"/>
                </a:solidFill>
                <a:latin typeface="+mj-lt"/>
              </a:rPr>
              <a:t>Objectifs</a:t>
            </a:r>
            <a:endParaRPr kumimoji="0" lang="fr-FR" sz="1200" b="1" i="0" u="none" strike="noStrike" kern="1200" cap="none" spc="0" normalizeH="0" baseline="0" noProof="0">
              <a:ln>
                <a:noFill/>
              </a:ln>
              <a:solidFill>
                <a:srgbClr val="FFFFFF"/>
              </a:solidFill>
              <a:effectLst/>
              <a:uLnTx/>
              <a:uFillTx/>
              <a:latin typeface="+mj-lt"/>
              <a:ea typeface="+mn-ea"/>
              <a:cs typeface="+mn-cs"/>
            </a:endParaRPr>
          </a:p>
        </p:txBody>
      </p:sp>
      <p:sp>
        <p:nvSpPr>
          <p:cNvPr id="3" name="Rectangle 2">
            <a:extLst>
              <a:ext uri="{FF2B5EF4-FFF2-40B4-BE49-F238E27FC236}">
                <a16:creationId xmlns:a16="http://schemas.microsoft.com/office/drawing/2014/main" id="{5AB4937B-E418-8275-7568-6828F263C06C}"/>
              </a:ext>
            </a:extLst>
          </p:cNvPr>
          <p:cNvSpPr/>
          <p:nvPr/>
        </p:nvSpPr>
        <p:spPr>
          <a:xfrm>
            <a:off x="334964" y="2918151"/>
            <a:ext cx="11522074" cy="294453"/>
          </a:xfrm>
          <a:prstGeom prst="rect">
            <a:avLst/>
          </a:prstGeom>
          <a:solidFill>
            <a:schemeClr val="bg2"/>
          </a:solidFill>
          <a:ln>
            <a:noFill/>
            <a:extLst>
              <a:ext uri="{C807C97D-BFC1-408E-A445-0C87EB9F89A2}">
                <ask:lineSketchStyleProps xmlns:ask="http://schemas.microsoft.com/office/drawing/2018/sketchyshapes" sd="2610224488">
                  <a:custGeom>
                    <a:avLst/>
                    <a:gdLst>
                      <a:gd name="connsiteX0" fmla="*/ 0 w 5013433"/>
                      <a:gd name="connsiteY0" fmla="*/ 0 h 276998"/>
                      <a:gd name="connsiteX1" fmla="*/ 676813 w 5013433"/>
                      <a:gd name="connsiteY1" fmla="*/ 0 h 276998"/>
                      <a:gd name="connsiteX2" fmla="*/ 1403761 w 5013433"/>
                      <a:gd name="connsiteY2" fmla="*/ 0 h 276998"/>
                      <a:gd name="connsiteX3" fmla="*/ 1980306 w 5013433"/>
                      <a:gd name="connsiteY3" fmla="*/ 0 h 276998"/>
                      <a:gd name="connsiteX4" fmla="*/ 2657119 w 5013433"/>
                      <a:gd name="connsiteY4" fmla="*/ 0 h 276998"/>
                      <a:gd name="connsiteX5" fmla="*/ 3333933 w 5013433"/>
                      <a:gd name="connsiteY5" fmla="*/ 0 h 276998"/>
                      <a:gd name="connsiteX6" fmla="*/ 3810209 w 5013433"/>
                      <a:gd name="connsiteY6" fmla="*/ 0 h 276998"/>
                      <a:gd name="connsiteX7" fmla="*/ 4386754 w 5013433"/>
                      <a:gd name="connsiteY7" fmla="*/ 0 h 276998"/>
                      <a:gd name="connsiteX8" fmla="*/ 5013433 w 5013433"/>
                      <a:gd name="connsiteY8" fmla="*/ 0 h 276998"/>
                      <a:gd name="connsiteX9" fmla="*/ 5013433 w 5013433"/>
                      <a:gd name="connsiteY9" fmla="*/ 276998 h 276998"/>
                      <a:gd name="connsiteX10" fmla="*/ 4487023 w 5013433"/>
                      <a:gd name="connsiteY10" fmla="*/ 276998 h 276998"/>
                      <a:gd name="connsiteX11" fmla="*/ 3760075 w 5013433"/>
                      <a:gd name="connsiteY11" fmla="*/ 276998 h 276998"/>
                      <a:gd name="connsiteX12" fmla="*/ 3133396 w 5013433"/>
                      <a:gd name="connsiteY12" fmla="*/ 276998 h 276998"/>
                      <a:gd name="connsiteX13" fmla="*/ 2657119 w 5013433"/>
                      <a:gd name="connsiteY13" fmla="*/ 276998 h 276998"/>
                      <a:gd name="connsiteX14" fmla="*/ 2030440 w 5013433"/>
                      <a:gd name="connsiteY14" fmla="*/ 276998 h 276998"/>
                      <a:gd name="connsiteX15" fmla="*/ 1353627 w 5013433"/>
                      <a:gd name="connsiteY15" fmla="*/ 276998 h 276998"/>
                      <a:gd name="connsiteX16" fmla="*/ 726948 w 5013433"/>
                      <a:gd name="connsiteY16" fmla="*/ 276998 h 276998"/>
                      <a:gd name="connsiteX17" fmla="*/ 0 w 5013433"/>
                      <a:gd name="connsiteY17" fmla="*/ 276998 h 276998"/>
                      <a:gd name="connsiteX18" fmla="*/ 0 w 5013433"/>
                      <a:gd name="connsiteY18" fmla="*/ 0 h 27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13433" h="276998" fill="none" extrusionOk="0">
                        <a:moveTo>
                          <a:pt x="0" y="0"/>
                        </a:moveTo>
                        <a:cubicBezTo>
                          <a:pt x="140868" y="-18208"/>
                          <a:pt x="453517" y="32464"/>
                          <a:pt x="676813" y="0"/>
                        </a:cubicBezTo>
                        <a:cubicBezTo>
                          <a:pt x="900109" y="-32464"/>
                          <a:pt x="1131890" y="-15354"/>
                          <a:pt x="1403761" y="0"/>
                        </a:cubicBezTo>
                        <a:cubicBezTo>
                          <a:pt x="1675632" y="15354"/>
                          <a:pt x="1776696" y="26630"/>
                          <a:pt x="1980306" y="0"/>
                        </a:cubicBezTo>
                        <a:cubicBezTo>
                          <a:pt x="2183916" y="-26630"/>
                          <a:pt x="2376482" y="6873"/>
                          <a:pt x="2657119" y="0"/>
                        </a:cubicBezTo>
                        <a:cubicBezTo>
                          <a:pt x="2937756" y="-6873"/>
                          <a:pt x="3154052" y="20659"/>
                          <a:pt x="3333933" y="0"/>
                        </a:cubicBezTo>
                        <a:cubicBezTo>
                          <a:pt x="3513814" y="-20659"/>
                          <a:pt x="3706043" y="-3155"/>
                          <a:pt x="3810209" y="0"/>
                        </a:cubicBezTo>
                        <a:cubicBezTo>
                          <a:pt x="3914375" y="3155"/>
                          <a:pt x="4133670" y="-18653"/>
                          <a:pt x="4386754" y="0"/>
                        </a:cubicBezTo>
                        <a:cubicBezTo>
                          <a:pt x="4639839" y="18653"/>
                          <a:pt x="4863666" y="-29679"/>
                          <a:pt x="5013433" y="0"/>
                        </a:cubicBezTo>
                        <a:cubicBezTo>
                          <a:pt x="5002155" y="93551"/>
                          <a:pt x="5021726" y="185172"/>
                          <a:pt x="5013433" y="276998"/>
                        </a:cubicBezTo>
                        <a:cubicBezTo>
                          <a:pt x="4863379" y="293725"/>
                          <a:pt x="4687865" y="274767"/>
                          <a:pt x="4487023" y="276998"/>
                        </a:cubicBezTo>
                        <a:cubicBezTo>
                          <a:pt x="4286181" y="279230"/>
                          <a:pt x="4024587" y="255946"/>
                          <a:pt x="3760075" y="276998"/>
                        </a:cubicBezTo>
                        <a:cubicBezTo>
                          <a:pt x="3495563" y="298050"/>
                          <a:pt x="3389050" y="301077"/>
                          <a:pt x="3133396" y="276998"/>
                        </a:cubicBezTo>
                        <a:cubicBezTo>
                          <a:pt x="2877742" y="252919"/>
                          <a:pt x="2801692" y="255978"/>
                          <a:pt x="2657119" y="276998"/>
                        </a:cubicBezTo>
                        <a:cubicBezTo>
                          <a:pt x="2512546" y="298018"/>
                          <a:pt x="2279562" y="299944"/>
                          <a:pt x="2030440" y="276998"/>
                        </a:cubicBezTo>
                        <a:cubicBezTo>
                          <a:pt x="1781318" y="254052"/>
                          <a:pt x="1669415" y="246696"/>
                          <a:pt x="1353627" y="276998"/>
                        </a:cubicBezTo>
                        <a:cubicBezTo>
                          <a:pt x="1037839" y="307300"/>
                          <a:pt x="954359" y="263770"/>
                          <a:pt x="726948" y="276998"/>
                        </a:cubicBezTo>
                        <a:cubicBezTo>
                          <a:pt x="499537" y="290226"/>
                          <a:pt x="283844" y="279960"/>
                          <a:pt x="0" y="276998"/>
                        </a:cubicBezTo>
                        <a:cubicBezTo>
                          <a:pt x="3607" y="207062"/>
                          <a:pt x="-13544" y="107426"/>
                          <a:pt x="0" y="0"/>
                        </a:cubicBezTo>
                        <a:close/>
                      </a:path>
                      <a:path w="5013433" h="276998" stroke="0" extrusionOk="0">
                        <a:moveTo>
                          <a:pt x="0" y="0"/>
                        </a:moveTo>
                        <a:cubicBezTo>
                          <a:pt x="200470" y="18517"/>
                          <a:pt x="461847" y="2723"/>
                          <a:pt x="726948" y="0"/>
                        </a:cubicBezTo>
                        <a:cubicBezTo>
                          <a:pt x="992049" y="-2723"/>
                          <a:pt x="1089849" y="-13630"/>
                          <a:pt x="1403761" y="0"/>
                        </a:cubicBezTo>
                        <a:cubicBezTo>
                          <a:pt x="1717673" y="13630"/>
                          <a:pt x="1882244" y="-27946"/>
                          <a:pt x="2130709" y="0"/>
                        </a:cubicBezTo>
                        <a:cubicBezTo>
                          <a:pt x="2379174" y="27946"/>
                          <a:pt x="2496145" y="21903"/>
                          <a:pt x="2807522" y="0"/>
                        </a:cubicBezTo>
                        <a:cubicBezTo>
                          <a:pt x="3118899" y="-21903"/>
                          <a:pt x="3103157" y="-27722"/>
                          <a:pt x="3384067" y="0"/>
                        </a:cubicBezTo>
                        <a:cubicBezTo>
                          <a:pt x="3664978" y="27722"/>
                          <a:pt x="3872095" y="19210"/>
                          <a:pt x="4060881" y="0"/>
                        </a:cubicBezTo>
                        <a:cubicBezTo>
                          <a:pt x="4249667" y="-19210"/>
                          <a:pt x="4813788" y="-47369"/>
                          <a:pt x="5013433" y="0"/>
                        </a:cubicBezTo>
                        <a:cubicBezTo>
                          <a:pt x="5020972" y="137048"/>
                          <a:pt x="5018619" y="173480"/>
                          <a:pt x="5013433" y="276998"/>
                        </a:cubicBezTo>
                        <a:cubicBezTo>
                          <a:pt x="4856753" y="298019"/>
                          <a:pt x="4527831" y="259008"/>
                          <a:pt x="4286485" y="276998"/>
                        </a:cubicBezTo>
                        <a:cubicBezTo>
                          <a:pt x="4045139" y="294988"/>
                          <a:pt x="3839276" y="253146"/>
                          <a:pt x="3659806" y="276998"/>
                        </a:cubicBezTo>
                        <a:cubicBezTo>
                          <a:pt x="3480336" y="300850"/>
                          <a:pt x="3251097" y="252874"/>
                          <a:pt x="2982993" y="276998"/>
                        </a:cubicBezTo>
                        <a:cubicBezTo>
                          <a:pt x="2714889" y="301122"/>
                          <a:pt x="2686542" y="285190"/>
                          <a:pt x="2506717" y="276998"/>
                        </a:cubicBezTo>
                        <a:cubicBezTo>
                          <a:pt x="2326892" y="268806"/>
                          <a:pt x="2066582" y="271978"/>
                          <a:pt x="1930172" y="276998"/>
                        </a:cubicBezTo>
                        <a:cubicBezTo>
                          <a:pt x="1793763" y="282018"/>
                          <a:pt x="1564540" y="286366"/>
                          <a:pt x="1253358" y="276998"/>
                        </a:cubicBezTo>
                        <a:cubicBezTo>
                          <a:pt x="942176" y="267630"/>
                          <a:pt x="919616" y="262481"/>
                          <a:pt x="777082" y="276998"/>
                        </a:cubicBezTo>
                        <a:cubicBezTo>
                          <a:pt x="634548" y="291515"/>
                          <a:pt x="226414" y="292870"/>
                          <a:pt x="0" y="276998"/>
                        </a:cubicBezTo>
                        <a:cubicBezTo>
                          <a:pt x="-9262" y="140472"/>
                          <a:pt x="11688" y="10055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fr-FR" sz="1200" b="1">
                <a:solidFill>
                  <a:srgbClr val="FFFFFF"/>
                </a:solidFill>
                <a:latin typeface="+mj-lt"/>
              </a:rPr>
              <a:t>Méthodologie</a:t>
            </a:r>
            <a:endParaRPr kumimoji="0" lang="fr-FR" sz="1200" b="1" i="0" u="none" strike="noStrike" kern="1200" cap="none" spc="0" normalizeH="0" baseline="0" noProof="0">
              <a:ln>
                <a:noFill/>
              </a:ln>
              <a:solidFill>
                <a:srgbClr val="FFFFFF"/>
              </a:solidFill>
              <a:effectLst/>
              <a:uLnTx/>
              <a:uFillTx/>
              <a:latin typeface="+mj-lt"/>
              <a:ea typeface="+mn-ea"/>
              <a:cs typeface="+mn-cs"/>
            </a:endParaRPr>
          </a:p>
        </p:txBody>
      </p:sp>
      <p:sp>
        <p:nvSpPr>
          <p:cNvPr id="5" name="Rectangle 4">
            <a:extLst>
              <a:ext uri="{FF2B5EF4-FFF2-40B4-BE49-F238E27FC236}">
                <a16:creationId xmlns:a16="http://schemas.microsoft.com/office/drawing/2014/main" id="{9B225FF1-F14A-7BFD-C04A-F29045084395}"/>
              </a:ext>
            </a:extLst>
          </p:cNvPr>
          <p:cNvSpPr/>
          <p:nvPr/>
        </p:nvSpPr>
        <p:spPr>
          <a:xfrm>
            <a:off x="334964" y="1408255"/>
            <a:ext cx="6697661" cy="137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spcBef>
                <a:spcPts val="300"/>
              </a:spcBef>
              <a:buClr>
                <a:schemeClr val="bg2"/>
              </a:buClr>
              <a:buFont typeface="Wingdings" panose="05000000000000000000" pitchFamily="2" charset="2"/>
              <a:buChar char="§"/>
            </a:pPr>
            <a:r>
              <a:rPr lang="fr-FR" sz="1100">
                <a:solidFill>
                  <a:srgbClr val="000000"/>
                </a:solidFill>
                <a:latin typeface="+mj-lt"/>
                <a:cs typeface="Arial"/>
              </a:rPr>
              <a:t>Construire un </a:t>
            </a:r>
            <a:r>
              <a:rPr lang="fr-FR" sz="1100" b="1">
                <a:solidFill>
                  <a:srgbClr val="44398A"/>
                </a:solidFill>
                <a:latin typeface="+mj-lt"/>
                <a:cs typeface="Arial"/>
              </a:rPr>
              <a:t>lien entre le plan stratégique BI et le projet PNP </a:t>
            </a:r>
            <a:r>
              <a:rPr lang="fr-FR" sz="1100">
                <a:solidFill>
                  <a:srgbClr val="000000"/>
                </a:solidFill>
                <a:latin typeface="+mj-lt"/>
                <a:cs typeface="Arial"/>
              </a:rPr>
              <a:t>pour mobiliser l’ensemble des collaborateurs autour de la réussite opérationnelle du projet</a:t>
            </a:r>
          </a:p>
          <a:p>
            <a:pPr marL="171450" indent="-171450" algn="just">
              <a:spcBef>
                <a:spcPts val="300"/>
              </a:spcBef>
              <a:buClr>
                <a:schemeClr val="bg2"/>
              </a:buClr>
              <a:buFont typeface="Wingdings" panose="05000000000000000000" pitchFamily="2" charset="2"/>
              <a:buChar char="§"/>
            </a:pPr>
            <a:r>
              <a:rPr lang="fr-FR" sz="1100" b="1">
                <a:solidFill>
                  <a:srgbClr val="44398A"/>
                </a:solidFill>
                <a:latin typeface="+mj-lt"/>
                <a:cs typeface="Arial"/>
              </a:rPr>
              <a:t>Préciser les attentes </a:t>
            </a:r>
            <a:r>
              <a:rPr lang="fr-FR" sz="1100">
                <a:solidFill>
                  <a:srgbClr val="000000"/>
                </a:solidFill>
                <a:latin typeface="+mj-lt"/>
                <a:cs typeface="Arial"/>
              </a:rPr>
              <a:t>de l’équipe projet et des parties prenantes de BI pour ce projet </a:t>
            </a:r>
          </a:p>
          <a:p>
            <a:pPr marL="171450" indent="-171450" algn="just">
              <a:spcBef>
                <a:spcPts val="300"/>
              </a:spcBef>
              <a:buClr>
                <a:schemeClr val="bg2"/>
              </a:buClr>
              <a:buFont typeface="Wingdings" panose="05000000000000000000" pitchFamily="2" charset="2"/>
              <a:buChar char="§"/>
            </a:pPr>
            <a:r>
              <a:rPr lang="fr-FR" sz="1100" b="1">
                <a:solidFill>
                  <a:srgbClr val="44398A"/>
                </a:solidFill>
                <a:latin typeface="+mj-lt"/>
                <a:cs typeface="Arial"/>
              </a:rPr>
              <a:t>Clarifier la vision commune et les bénéfices attendus </a:t>
            </a:r>
            <a:r>
              <a:rPr lang="fr-FR" sz="1100">
                <a:solidFill>
                  <a:srgbClr val="000000"/>
                </a:solidFill>
                <a:latin typeface="+mj-lt"/>
                <a:cs typeface="Arial"/>
              </a:rPr>
              <a:t>du déploiement de PNP, de la culture, des pratiques et outils associés</a:t>
            </a:r>
          </a:p>
          <a:p>
            <a:pPr marL="171450" indent="-171450" algn="just">
              <a:spcBef>
                <a:spcPts val="300"/>
              </a:spcBef>
              <a:buClr>
                <a:schemeClr val="bg2"/>
              </a:buClr>
              <a:buFont typeface="Wingdings" panose="05000000000000000000" pitchFamily="2" charset="2"/>
              <a:buChar char="§"/>
            </a:pPr>
            <a:r>
              <a:rPr lang="fr-FR" sz="1100" b="1">
                <a:solidFill>
                  <a:srgbClr val="44398A"/>
                </a:solidFill>
                <a:latin typeface="+mj-lt"/>
                <a:cs typeface="Arial"/>
              </a:rPr>
              <a:t>Formuler la raison d’être </a:t>
            </a:r>
            <a:r>
              <a:rPr lang="fr-FR" sz="1100">
                <a:solidFill>
                  <a:srgbClr val="000000"/>
                </a:solidFill>
                <a:latin typeface="+mj-lt"/>
                <a:cs typeface="Arial"/>
              </a:rPr>
              <a:t>du projet, les valeurs à porter, les messages clés à communiquer tout au long du projet pour assurer un « fil rouge » du pilote, et conserver un angle « généralisation »</a:t>
            </a:r>
          </a:p>
        </p:txBody>
      </p:sp>
      <p:sp>
        <p:nvSpPr>
          <p:cNvPr id="8" name="ZoneTexte 7">
            <a:extLst>
              <a:ext uri="{FF2B5EF4-FFF2-40B4-BE49-F238E27FC236}">
                <a16:creationId xmlns:a16="http://schemas.microsoft.com/office/drawing/2014/main" id="{46E52CBD-9FD6-E5D1-C5A1-938A5ED4ACB6}"/>
              </a:ext>
            </a:extLst>
          </p:cNvPr>
          <p:cNvSpPr txBox="1"/>
          <p:nvPr/>
        </p:nvSpPr>
        <p:spPr>
          <a:xfrm>
            <a:off x="431620" y="3545169"/>
            <a:ext cx="2657950" cy="2262158"/>
          </a:xfrm>
          <a:prstGeom prst="rect">
            <a:avLst/>
          </a:prstGeom>
          <a:noFill/>
        </p:spPr>
        <p:txBody>
          <a:bodyPr wrap="square">
            <a:spAutoFit/>
          </a:bodyPr>
          <a:lstStyle/>
          <a:p>
            <a:pPr marL="228600" indent="-228600" algn="just">
              <a:spcBef>
                <a:spcPts val="600"/>
              </a:spcBef>
              <a:spcAft>
                <a:spcPts val="600"/>
              </a:spcAft>
              <a:buFont typeface="+mj-lt"/>
              <a:buAutoNum type="arabicPeriod"/>
            </a:pPr>
            <a:r>
              <a:rPr lang="fr-FR" sz="1100" b="1">
                <a:solidFill>
                  <a:srgbClr val="44398A"/>
                </a:solidFill>
                <a:latin typeface="+mj-lt"/>
                <a:ea typeface="+mn-ea"/>
              </a:rPr>
              <a:t>Recueil</a:t>
            </a:r>
            <a:r>
              <a:rPr lang="fr-FR" sz="1100">
                <a:latin typeface="+mn-lt"/>
              </a:rPr>
              <a:t> des orientations stratégiques de BI, et des attendus du projet PNP</a:t>
            </a:r>
          </a:p>
          <a:p>
            <a:pPr marL="228600" indent="-228600" algn="just">
              <a:spcBef>
                <a:spcPts val="600"/>
              </a:spcBef>
              <a:spcAft>
                <a:spcPts val="600"/>
              </a:spcAft>
              <a:buFont typeface="+mj-lt"/>
              <a:buAutoNum type="arabicPeriod"/>
            </a:pPr>
            <a:r>
              <a:rPr lang="fr-FR" sz="1100" b="1">
                <a:solidFill>
                  <a:srgbClr val="44398A"/>
                </a:solidFill>
                <a:latin typeface="+mj-lt"/>
                <a:ea typeface="+mn-ea"/>
              </a:rPr>
              <a:t>Projection</a:t>
            </a:r>
            <a:r>
              <a:rPr lang="fr-FR" sz="1100">
                <a:latin typeface="+mn-lt"/>
              </a:rPr>
              <a:t> en intelligence collective sur la cible de projet PNP (qui/où veut-on être dans 3 ans?)</a:t>
            </a:r>
          </a:p>
          <a:p>
            <a:pPr marL="228600" indent="-228600" algn="just">
              <a:spcBef>
                <a:spcPts val="600"/>
              </a:spcBef>
              <a:spcAft>
                <a:spcPts val="600"/>
              </a:spcAft>
              <a:buFont typeface="+mj-lt"/>
              <a:buAutoNum type="arabicPeriod"/>
            </a:pPr>
            <a:r>
              <a:rPr lang="fr-FR" sz="1100" b="1">
                <a:solidFill>
                  <a:srgbClr val="44398A"/>
                </a:solidFill>
                <a:latin typeface="+mj-lt"/>
                <a:ea typeface="+mn-ea"/>
              </a:rPr>
              <a:t>Co-construction</a:t>
            </a:r>
            <a:r>
              <a:rPr lang="fr-FR" sz="1100">
                <a:latin typeface="+mn-lt"/>
              </a:rPr>
              <a:t> de la raison d’être et de l’ADN de la transformation, et définition des premiers besoins d’accompagnement dans la transformation</a:t>
            </a:r>
          </a:p>
        </p:txBody>
      </p:sp>
      <p:sp>
        <p:nvSpPr>
          <p:cNvPr id="9" name="Rectangle 8">
            <a:extLst>
              <a:ext uri="{FF2B5EF4-FFF2-40B4-BE49-F238E27FC236}">
                <a16:creationId xmlns:a16="http://schemas.microsoft.com/office/drawing/2014/main" id="{1842051C-9671-2F6C-00D9-05CF9D30B9DA}"/>
              </a:ext>
            </a:extLst>
          </p:cNvPr>
          <p:cNvSpPr/>
          <p:nvPr/>
        </p:nvSpPr>
        <p:spPr>
          <a:xfrm>
            <a:off x="406442" y="6277306"/>
            <a:ext cx="11379117" cy="393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000" i="1">
                <a:solidFill>
                  <a:srgbClr val="000000"/>
                </a:solidFill>
                <a:cs typeface="Arial"/>
              </a:rPr>
              <a:t>Les modalités de co-construction de la Vision seront précisées au cours du diagnostic en fonction des attentes et besoins précisés par l’équipe projet. Nous préconisons à date la tenue de 2 ateliers de niveau, le premier ayant pour objectif de construire et d’aligner sur une vision, le second de trouver des axes pour incarner cette vision dans les actions d’accompagnement. </a:t>
            </a:r>
          </a:p>
        </p:txBody>
      </p:sp>
      <p:sp>
        <p:nvSpPr>
          <p:cNvPr id="37" name="ZoneTexte 36">
            <a:extLst>
              <a:ext uri="{FF2B5EF4-FFF2-40B4-BE49-F238E27FC236}">
                <a16:creationId xmlns:a16="http://schemas.microsoft.com/office/drawing/2014/main" id="{27E771CD-B21B-2ABA-AE5F-3AF3D9C90850}"/>
              </a:ext>
            </a:extLst>
          </p:cNvPr>
          <p:cNvSpPr txBox="1"/>
          <p:nvPr/>
        </p:nvSpPr>
        <p:spPr>
          <a:xfrm>
            <a:off x="9145482" y="4117121"/>
            <a:ext cx="2691430" cy="1446550"/>
          </a:xfrm>
          <a:prstGeom prst="rect">
            <a:avLst/>
          </a:prstGeom>
          <a:noFill/>
        </p:spPr>
        <p:txBody>
          <a:bodyPr wrap="square" rtlCol="0">
            <a:spAutoFit/>
          </a:bodyPr>
          <a:lstStyle/>
          <a:p>
            <a:pPr algn="just"/>
            <a:r>
              <a:rPr lang="fr-FR" sz="1100" b="1">
                <a:solidFill>
                  <a:srgbClr val="44398A"/>
                </a:solidFill>
                <a:latin typeface="+mn-lt"/>
              </a:rPr>
              <a:t>Convergence  progressive vers une « histoire » partagée </a:t>
            </a:r>
            <a:r>
              <a:rPr lang="fr-FR" sz="1100">
                <a:latin typeface="+mn-lt"/>
              </a:rPr>
              <a:t>permettant à l’équipe projet et ses parties prenantes </a:t>
            </a:r>
            <a:r>
              <a:rPr lang="fr-FR" sz="1100" b="1">
                <a:solidFill>
                  <a:srgbClr val="44398A"/>
                </a:solidFill>
                <a:latin typeface="+mn-lt"/>
              </a:rPr>
              <a:t>d’incarner</a:t>
            </a:r>
            <a:r>
              <a:rPr lang="fr-FR" sz="1100">
                <a:latin typeface="+mn-lt"/>
              </a:rPr>
              <a:t> de façon alignée les origines, la Vision et les principes du projet, qui se retrouveront dans l’ensemble des actions d’accompagnement du projet</a:t>
            </a:r>
          </a:p>
        </p:txBody>
      </p:sp>
      <p:sp>
        <p:nvSpPr>
          <p:cNvPr id="10" name="Rectangle 9">
            <a:extLst>
              <a:ext uri="{FF2B5EF4-FFF2-40B4-BE49-F238E27FC236}">
                <a16:creationId xmlns:a16="http://schemas.microsoft.com/office/drawing/2014/main" id="{5BFB199B-777D-B9A9-B783-75E83BA411E3}"/>
              </a:ext>
            </a:extLst>
          </p:cNvPr>
          <p:cNvSpPr/>
          <p:nvPr/>
        </p:nvSpPr>
        <p:spPr>
          <a:xfrm>
            <a:off x="3244647" y="3569145"/>
            <a:ext cx="5137129" cy="828682"/>
          </a:xfrm>
          <a:prstGeom prst="rect">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sz="1200">
              <a:solidFill>
                <a:srgbClr val="000000"/>
              </a:solidFill>
              <a:cs typeface="Arial"/>
            </a:endParaRPr>
          </a:p>
        </p:txBody>
      </p:sp>
      <p:sp>
        <p:nvSpPr>
          <p:cNvPr id="11" name="Rectangle 10">
            <a:extLst>
              <a:ext uri="{FF2B5EF4-FFF2-40B4-BE49-F238E27FC236}">
                <a16:creationId xmlns:a16="http://schemas.microsoft.com/office/drawing/2014/main" id="{46009B69-0F59-AAEF-461F-379B287BFA24}"/>
              </a:ext>
            </a:extLst>
          </p:cNvPr>
          <p:cNvSpPr/>
          <p:nvPr/>
        </p:nvSpPr>
        <p:spPr>
          <a:xfrm>
            <a:off x="3244647" y="4464281"/>
            <a:ext cx="5137129" cy="828682"/>
          </a:xfrm>
          <a:prstGeom prst="rect">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sz="1200">
              <a:solidFill>
                <a:srgbClr val="000000"/>
              </a:solidFill>
              <a:cs typeface="Arial"/>
            </a:endParaRPr>
          </a:p>
        </p:txBody>
      </p:sp>
      <p:sp>
        <p:nvSpPr>
          <p:cNvPr id="12" name="Rectangle 11">
            <a:extLst>
              <a:ext uri="{FF2B5EF4-FFF2-40B4-BE49-F238E27FC236}">
                <a16:creationId xmlns:a16="http://schemas.microsoft.com/office/drawing/2014/main" id="{6D3E7E2F-14FB-397D-5244-F0F02CDFC2A7}"/>
              </a:ext>
            </a:extLst>
          </p:cNvPr>
          <p:cNvSpPr/>
          <p:nvPr/>
        </p:nvSpPr>
        <p:spPr>
          <a:xfrm>
            <a:off x="3244644" y="5376844"/>
            <a:ext cx="5137129" cy="828682"/>
          </a:xfrm>
          <a:prstGeom prst="rect">
            <a:avLst/>
          </a:prstGeom>
          <a:solidFill>
            <a:schemeClr val="bg1">
              <a:lumMod val="95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sz="1200">
              <a:solidFill>
                <a:srgbClr val="000000"/>
              </a:solidFill>
              <a:cs typeface="Arial"/>
            </a:endParaRPr>
          </a:p>
        </p:txBody>
      </p:sp>
      <p:sp>
        <p:nvSpPr>
          <p:cNvPr id="13" name="ZoneTexte 12">
            <a:extLst>
              <a:ext uri="{FF2B5EF4-FFF2-40B4-BE49-F238E27FC236}">
                <a16:creationId xmlns:a16="http://schemas.microsoft.com/office/drawing/2014/main" id="{E7746169-C0B8-3C56-4837-E1F2ABC7CD96}"/>
              </a:ext>
            </a:extLst>
          </p:cNvPr>
          <p:cNvSpPr txBox="1"/>
          <p:nvPr/>
        </p:nvSpPr>
        <p:spPr>
          <a:xfrm>
            <a:off x="3274794" y="3565128"/>
            <a:ext cx="1394387" cy="249949"/>
          </a:xfrm>
          <a:prstGeom prst="rect">
            <a:avLst/>
          </a:prstGeom>
          <a:noFill/>
        </p:spPr>
        <p:txBody>
          <a:bodyPr wrap="square" rtlCol="0">
            <a:spAutoFit/>
          </a:bodyPr>
          <a:lstStyle/>
          <a:p>
            <a:r>
              <a:rPr lang="fr-FR" sz="1000" b="1" cap="small">
                <a:solidFill>
                  <a:srgbClr val="44398A"/>
                </a:solidFill>
                <a:latin typeface="+mn-lt"/>
              </a:rPr>
              <a:t>Entrants</a:t>
            </a:r>
            <a:r>
              <a:rPr lang="fr-FR" sz="1000" b="1">
                <a:solidFill>
                  <a:schemeClr val="tx1">
                    <a:lumMod val="75000"/>
                    <a:lumOff val="25000"/>
                  </a:schemeClr>
                </a:solidFill>
                <a:latin typeface="+mn-lt"/>
              </a:rPr>
              <a:t> </a:t>
            </a:r>
          </a:p>
        </p:txBody>
      </p:sp>
      <p:sp>
        <p:nvSpPr>
          <p:cNvPr id="14" name="ZoneTexte 13">
            <a:extLst>
              <a:ext uri="{FF2B5EF4-FFF2-40B4-BE49-F238E27FC236}">
                <a16:creationId xmlns:a16="http://schemas.microsoft.com/office/drawing/2014/main" id="{7D1712D8-0F06-3E0B-E3EE-14F389110001}"/>
              </a:ext>
            </a:extLst>
          </p:cNvPr>
          <p:cNvSpPr txBox="1"/>
          <p:nvPr/>
        </p:nvSpPr>
        <p:spPr>
          <a:xfrm>
            <a:off x="3274794" y="4476402"/>
            <a:ext cx="1169969" cy="249949"/>
          </a:xfrm>
          <a:prstGeom prst="rect">
            <a:avLst/>
          </a:prstGeom>
          <a:noFill/>
        </p:spPr>
        <p:txBody>
          <a:bodyPr wrap="square" rtlCol="0">
            <a:spAutoFit/>
          </a:bodyPr>
          <a:lstStyle/>
          <a:p>
            <a:r>
              <a:rPr lang="fr-FR" sz="1000" b="1" cap="small">
                <a:solidFill>
                  <a:srgbClr val="44398A"/>
                </a:solidFill>
                <a:latin typeface="+mn-lt"/>
              </a:rPr>
              <a:t>Cible</a:t>
            </a:r>
          </a:p>
        </p:txBody>
      </p:sp>
      <p:sp>
        <p:nvSpPr>
          <p:cNvPr id="15" name="ZoneTexte 14">
            <a:extLst>
              <a:ext uri="{FF2B5EF4-FFF2-40B4-BE49-F238E27FC236}">
                <a16:creationId xmlns:a16="http://schemas.microsoft.com/office/drawing/2014/main" id="{D395E9C6-1168-84F3-6708-4CD3EA8A89EE}"/>
              </a:ext>
            </a:extLst>
          </p:cNvPr>
          <p:cNvSpPr txBox="1"/>
          <p:nvPr/>
        </p:nvSpPr>
        <p:spPr>
          <a:xfrm>
            <a:off x="3274794" y="5354985"/>
            <a:ext cx="1976824" cy="246221"/>
          </a:xfrm>
          <a:prstGeom prst="rect">
            <a:avLst/>
          </a:prstGeom>
          <a:noFill/>
        </p:spPr>
        <p:txBody>
          <a:bodyPr wrap="none" rtlCol="0">
            <a:spAutoFit/>
          </a:bodyPr>
          <a:lstStyle/>
          <a:p>
            <a:r>
              <a:rPr lang="fr-FR" sz="1000" b="1" cap="small">
                <a:solidFill>
                  <a:srgbClr val="44398A"/>
                </a:solidFill>
                <a:latin typeface="+mn-lt"/>
              </a:rPr>
              <a:t>Principes d’accompagnement </a:t>
            </a:r>
          </a:p>
        </p:txBody>
      </p:sp>
      <p:sp>
        <p:nvSpPr>
          <p:cNvPr id="16" name="Rectangle : coins arrondis 15">
            <a:extLst>
              <a:ext uri="{FF2B5EF4-FFF2-40B4-BE49-F238E27FC236}">
                <a16:creationId xmlns:a16="http://schemas.microsoft.com/office/drawing/2014/main" id="{7FC15041-7CAD-2A76-D956-DCBB6A351CD9}"/>
              </a:ext>
            </a:extLst>
          </p:cNvPr>
          <p:cNvSpPr/>
          <p:nvPr/>
        </p:nvSpPr>
        <p:spPr>
          <a:xfrm>
            <a:off x="3363236" y="5593907"/>
            <a:ext cx="2345524" cy="50400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bg1"/>
                </a:solidFill>
                <a:cs typeface="Arial"/>
              </a:rPr>
              <a:t>Principes de conduite du projet (pilote / généralisation) </a:t>
            </a:r>
          </a:p>
        </p:txBody>
      </p:sp>
      <p:sp>
        <p:nvSpPr>
          <p:cNvPr id="17" name="Rectangle : coins arrondis 16">
            <a:extLst>
              <a:ext uri="{FF2B5EF4-FFF2-40B4-BE49-F238E27FC236}">
                <a16:creationId xmlns:a16="http://schemas.microsoft.com/office/drawing/2014/main" id="{53A998C0-BA29-5815-AAD9-310AF9609200}"/>
              </a:ext>
            </a:extLst>
          </p:cNvPr>
          <p:cNvSpPr/>
          <p:nvPr/>
        </p:nvSpPr>
        <p:spPr>
          <a:xfrm>
            <a:off x="5780448" y="5585463"/>
            <a:ext cx="2449892" cy="50400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bg1"/>
                </a:solidFill>
                <a:cs typeface="Arial"/>
              </a:rPr>
              <a:t>Principes d’accompagnement des équipes  agences</a:t>
            </a:r>
          </a:p>
        </p:txBody>
      </p:sp>
      <p:sp>
        <p:nvSpPr>
          <p:cNvPr id="23" name="Rectangle : coins arrondis 22">
            <a:extLst>
              <a:ext uri="{FF2B5EF4-FFF2-40B4-BE49-F238E27FC236}">
                <a16:creationId xmlns:a16="http://schemas.microsoft.com/office/drawing/2014/main" id="{0C7D3100-726F-968E-B1B4-FA17841E3B99}"/>
              </a:ext>
            </a:extLst>
          </p:cNvPr>
          <p:cNvSpPr/>
          <p:nvPr/>
        </p:nvSpPr>
        <p:spPr>
          <a:xfrm>
            <a:off x="3361517" y="4696137"/>
            <a:ext cx="1550239" cy="50400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sz="900">
                <a:solidFill>
                  <a:schemeClr val="bg1"/>
                </a:solidFill>
                <a:cs typeface="Arial"/>
              </a:rPr>
              <a:t>Culture de promotion immobilière de demain </a:t>
            </a:r>
          </a:p>
        </p:txBody>
      </p:sp>
      <p:sp>
        <p:nvSpPr>
          <p:cNvPr id="25" name="Rectangle : coins arrondis 24">
            <a:extLst>
              <a:ext uri="{FF2B5EF4-FFF2-40B4-BE49-F238E27FC236}">
                <a16:creationId xmlns:a16="http://schemas.microsoft.com/office/drawing/2014/main" id="{DD385BFC-D7D5-C43E-DDFC-81F7D753B6B1}"/>
              </a:ext>
            </a:extLst>
          </p:cNvPr>
          <p:cNvSpPr/>
          <p:nvPr/>
        </p:nvSpPr>
        <p:spPr>
          <a:xfrm>
            <a:off x="5020809" y="4696138"/>
            <a:ext cx="1550239" cy="50400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sz="900">
                <a:solidFill>
                  <a:schemeClr val="bg1"/>
                </a:solidFill>
                <a:cs typeface="Arial"/>
              </a:rPr>
              <a:t>Ambitions opérationnelles &amp; organisationnelles  en agence BI</a:t>
            </a:r>
          </a:p>
        </p:txBody>
      </p:sp>
      <p:sp>
        <p:nvSpPr>
          <p:cNvPr id="33" name="Rectangle : coins arrondis 32">
            <a:extLst>
              <a:ext uri="{FF2B5EF4-FFF2-40B4-BE49-F238E27FC236}">
                <a16:creationId xmlns:a16="http://schemas.microsoft.com/office/drawing/2014/main" id="{7BC688D6-4B50-6F0D-DD3C-08AFF847B622}"/>
              </a:ext>
            </a:extLst>
          </p:cNvPr>
          <p:cNvSpPr/>
          <p:nvPr/>
        </p:nvSpPr>
        <p:spPr>
          <a:xfrm>
            <a:off x="6680101" y="4696138"/>
            <a:ext cx="1550239" cy="50400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sz="900">
                <a:solidFill>
                  <a:schemeClr val="bg1"/>
                </a:solidFill>
                <a:cs typeface="Arial"/>
              </a:rPr>
              <a:t>Principes directeurs </a:t>
            </a:r>
          </a:p>
        </p:txBody>
      </p:sp>
      <p:sp>
        <p:nvSpPr>
          <p:cNvPr id="34" name="Rectangle : coins arrondis 33">
            <a:extLst>
              <a:ext uri="{FF2B5EF4-FFF2-40B4-BE49-F238E27FC236}">
                <a16:creationId xmlns:a16="http://schemas.microsoft.com/office/drawing/2014/main" id="{12FBDDB7-031A-8910-15FF-72729225ECEF}"/>
              </a:ext>
            </a:extLst>
          </p:cNvPr>
          <p:cNvSpPr/>
          <p:nvPr/>
        </p:nvSpPr>
        <p:spPr>
          <a:xfrm>
            <a:off x="6680101" y="3815886"/>
            <a:ext cx="1550239" cy="474573"/>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bg1"/>
                </a:solidFill>
                <a:cs typeface="Arial"/>
              </a:rPr>
              <a:t>Diagnostic flash sur les usages en agence</a:t>
            </a:r>
          </a:p>
        </p:txBody>
      </p:sp>
      <p:sp>
        <p:nvSpPr>
          <p:cNvPr id="35" name="Rectangle : coins arrondis 34">
            <a:extLst>
              <a:ext uri="{FF2B5EF4-FFF2-40B4-BE49-F238E27FC236}">
                <a16:creationId xmlns:a16="http://schemas.microsoft.com/office/drawing/2014/main" id="{CE281402-6297-B6E8-1DB8-DAD681A39DB5}"/>
              </a:ext>
            </a:extLst>
          </p:cNvPr>
          <p:cNvSpPr/>
          <p:nvPr/>
        </p:nvSpPr>
        <p:spPr>
          <a:xfrm>
            <a:off x="3361517" y="3815886"/>
            <a:ext cx="1550239" cy="474573"/>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bg1"/>
                </a:solidFill>
                <a:cs typeface="Arial"/>
              </a:rPr>
              <a:t>Objectifs stratégiques déjà formulés par BI</a:t>
            </a:r>
          </a:p>
        </p:txBody>
      </p:sp>
      <p:sp>
        <p:nvSpPr>
          <p:cNvPr id="36" name="Rectangle : coins arrondis 35">
            <a:extLst>
              <a:ext uri="{FF2B5EF4-FFF2-40B4-BE49-F238E27FC236}">
                <a16:creationId xmlns:a16="http://schemas.microsoft.com/office/drawing/2014/main" id="{A18D20DD-DF56-FA8E-FE23-9A3D770D57F6}"/>
              </a:ext>
            </a:extLst>
          </p:cNvPr>
          <p:cNvSpPr/>
          <p:nvPr/>
        </p:nvSpPr>
        <p:spPr>
          <a:xfrm>
            <a:off x="5020810" y="3815886"/>
            <a:ext cx="1550239" cy="474573"/>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solidFill>
                  <a:schemeClr val="bg1"/>
                </a:solidFill>
                <a:cs typeface="Arial"/>
              </a:rPr>
              <a:t>Etude des raisons et de l’utilisation de l’outil PNP</a:t>
            </a:r>
          </a:p>
        </p:txBody>
      </p:sp>
      <p:sp>
        <p:nvSpPr>
          <p:cNvPr id="38" name="Parenthèse fermante 37">
            <a:extLst>
              <a:ext uri="{FF2B5EF4-FFF2-40B4-BE49-F238E27FC236}">
                <a16:creationId xmlns:a16="http://schemas.microsoft.com/office/drawing/2014/main" id="{815F0063-C628-8AFD-B9A1-2EC56CD2C961}"/>
              </a:ext>
            </a:extLst>
          </p:cNvPr>
          <p:cNvSpPr/>
          <p:nvPr/>
        </p:nvSpPr>
        <p:spPr>
          <a:xfrm>
            <a:off x="8453462" y="3868615"/>
            <a:ext cx="373984" cy="1941469"/>
          </a:xfrm>
          <a:prstGeom prst="rightBracket">
            <a:avLst>
              <a:gd name="adj" fmla="val 9888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9" name="Rectangle 38">
            <a:extLst>
              <a:ext uri="{FF2B5EF4-FFF2-40B4-BE49-F238E27FC236}">
                <a16:creationId xmlns:a16="http://schemas.microsoft.com/office/drawing/2014/main" id="{3D51F46F-D767-DCC6-FFFF-20567402D977}"/>
              </a:ext>
            </a:extLst>
          </p:cNvPr>
          <p:cNvSpPr/>
          <p:nvPr/>
        </p:nvSpPr>
        <p:spPr>
          <a:xfrm>
            <a:off x="3531572" y="3254228"/>
            <a:ext cx="4354376" cy="217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tx1"/>
                </a:solidFill>
                <a:latin typeface="+mj-lt"/>
              </a:rPr>
              <a:t>Exemple de démarche de co-construction de la Vision </a:t>
            </a:r>
          </a:p>
        </p:txBody>
      </p:sp>
      <p:sp>
        <p:nvSpPr>
          <p:cNvPr id="44" name="Triangle isocèle 43">
            <a:extLst>
              <a:ext uri="{FF2B5EF4-FFF2-40B4-BE49-F238E27FC236}">
                <a16:creationId xmlns:a16="http://schemas.microsoft.com/office/drawing/2014/main" id="{67C30BBD-56B5-3855-6EC6-F2A2D6334406}"/>
              </a:ext>
            </a:extLst>
          </p:cNvPr>
          <p:cNvSpPr/>
          <p:nvPr/>
        </p:nvSpPr>
        <p:spPr>
          <a:xfrm rot="5400000">
            <a:off x="8407829" y="4763280"/>
            <a:ext cx="1067783" cy="227600"/>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a:extLst>
              <a:ext uri="{FF2B5EF4-FFF2-40B4-BE49-F238E27FC236}">
                <a16:creationId xmlns:a16="http://schemas.microsoft.com/office/drawing/2014/main" id="{9495375A-98B9-42DE-7257-FD5FF871F8D0}"/>
              </a:ext>
            </a:extLst>
          </p:cNvPr>
          <p:cNvGrpSpPr/>
          <p:nvPr/>
        </p:nvGrpSpPr>
        <p:grpSpPr>
          <a:xfrm>
            <a:off x="7561149" y="952210"/>
            <a:ext cx="454251" cy="459907"/>
            <a:chOff x="11281152" y="962736"/>
            <a:chExt cx="454251" cy="459907"/>
          </a:xfrm>
        </p:grpSpPr>
        <p:sp>
          <p:nvSpPr>
            <p:cNvPr id="47" name="Ellipse 46">
              <a:extLst>
                <a:ext uri="{FF2B5EF4-FFF2-40B4-BE49-F238E27FC236}">
                  <a16:creationId xmlns:a16="http://schemas.microsoft.com/office/drawing/2014/main" id="{F8F45199-4B20-3B8C-E7F7-280847D42818}"/>
                </a:ext>
              </a:extLst>
            </p:cNvPr>
            <p:cNvSpPr/>
            <p:nvPr/>
          </p:nvSpPr>
          <p:spPr>
            <a:xfrm>
              <a:off x="11281152" y="962736"/>
              <a:ext cx="454251" cy="45990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Graphique 45" descr="Bouton bascule avec un remplissage uni">
              <a:extLst>
                <a:ext uri="{FF2B5EF4-FFF2-40B4-BE49-F238E27FC236}">
                  <a16:creationId xmlns:a16="http://schemas.microsoft.com/office/drawing/2014/main" id="{8B605960-0024-E5B8-0A05-963AB769413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35628" y="1020040"/>
              <a:ext cx="345298" cy="345298"/>
            </a:xfrm>
            <a:prstGeom prst="rect">
              <a:avLst/>
            </a:prstGeom>
          </p:spPr>
        </p:pic>
      </p:grpSp>
      <p:sp>
        <p:nvSpPr>
          <p:cNvPr id="24" name="Titre 2">
            <a:extLst>
              <a:ext uri="{FF2B5EF4-FFF2-40B4-BE49-F238E27FC236}">
                <a16:creationId xmlns:a16="http://schemas.microsoft.com/office/drawing/2014/main" id="{8F11ED5E-1F43-F07F-8061-18EBB24FB536}"/>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Construction de la vision</a:t>
            </a:r>
            <a:endParaRPr lang="fr-FR">
              <a:latin typeface="Arial Black" panose="020B0A04020102020204" pitchFamily="34" charset="0"/>
            </a:endParaRPr>
          </a:p>
        </p:txBody>
      </p:sp>
      <p:grpSp>
        <p:nvGrpSpPr>
          <p:cNvPr id="27" name="Groupe 26">
            <a:extLst>
              <a:ext uri="{FF2B5EF4-FFF2-40B4-BE49-F238E27FC236}">
                <a16:creationId xmlns:a16="http://schemas.microsoft.com/office/drawing/2014/main" id="{A3B950F4-A77D-7CBD-8360-A6888E77E919}"/>
              </a:ext>
            </a:extLst>
          </p:cNvPr>
          <p:cNvGrpSpPr/>
          <p:nvPr/>
        </p:nvGrpSpPr>
        <p:grpSpPr>
          <a:xfrm>
            <a:off x="280487" y="1027507"/>
            <a:ext cx="360000" cy="360000"/>
            <a:chOff x="491311" y="1027408"/>
            <a:chExt cx="540000" cy="540000"/>
          </a:xfrm>
        </p:grpSpPr>
        <p:sp>
          <p:nvSpPr>
            <p:cNvPr id="28" name="Google Shape;1250;p11">
              <a:extLst>
                <a:ext uri="{FF2B5EF4-FFF2-40B4-BE49-F238E27FC236}">
                  <a16:creationId xmlns:a16="http://schemas.microsoft.com/office/drawing/2014/main" id="{CF7DD8DC-F6C5-D5DA-F72A-3CAA914E8FD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29" name="Google Shape;1251;p11">
              <a:extLst>
                <a:ext uri="{FF2B5EF4-FFF2-40B4-BE49-F238E27FC236}">
                  <a16:creationId xmlns:a16="http://schemas.microsoft.com/office/drawing/2014/main" id="{1DFE323E-17A7-2FF9-3612-A2115061242C}"/>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0" name="Google Shape;1252;p11">
            <a:extLst>
              <a:ext uri="{FF2B5EF4-FFF2-40B4-BE49-F238E27FC236}">
                <a16:creationId xmlns:a16="http://schemas.microsoft.com/office/drawing/2014/main" id="{46094155-1E0F-929D-7108-6993B42E63ED}"/>
              </a:ext>
            </a:extLst>
          </p:cNvPr>
          <p:cNvGrpSpPr/>
          <p:nvPr/>
        </p:nvGrpSpPr>
        <p:grpSpPr>
          <a:xfrm>
            <a:off x="216654" y="2885377"/>
            <a:ext cx="360000" cy="360000"/>
            <a:chOff x="4748213" y="959016"/>
            <a:chExt cx="405000" cy="405000"/>
          </a:xfrm>
        </p:grpSpPr>
        <p:sp>
          <p:nvSpPr>
            <p:cNvPr id="31" name="Google Shape;1253;p11">
              <a:extLst>
                <a:ext uri="{FF2B5EF4-FFF2-40B4-BE49-F238E27FC236}">
                  <a16:creationId xmlns:a16="http://schemas.microsoft.com/office/drawing/2014/main" id="{4CF6B407-99F1-2A38-6191-0FBEE006FAF0}"/>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41" name="Google Shape;1254;p11">
              <a:extLst>
                <a:ext uri="{FF2B5EF4-FFF2-40B4-BE49-F238E27FC236}">
                  <a16:creationId xmlns:a16="http://schemas.microsoft.com/office/drawing/2014/main" id="{8A328148-3861-3DDA-AE5B-A750050BAEAA}"/>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428994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E9E41-F249-F9EC-1A64-C14560B9B4AF}"/>
              </a:ext>
            </a:extLst>
          </p:cNvPr>
          <p:cNvSpPr>
            <a:spLocks noGrp="1"/>
          </p:cNvSpPr>
          <p:nvPr>
            <p:ph type="title"/>
          </p:nvPr>
        </p:nvSpPr>
        <p:spPr/>
        <p:txBody>
          <a:bodyPr/>
          <a:lstStyle/>
          <a:p>
            <a:r>
              <a:rPr lang="fr-FR"/>
              <a:t>Proposition initiale présentée</a:t>
            </a:r>
          </a:p>
        </p:txBody>
      </p:sp>
    </p:spTree>
    <p:extLst>
      <p:ext uri="{BB962C8B-B14F-4D97-AF65-F5344CB8AC3E}">
        <p14:creationId xmlns:p14="http://schemas.microsoft.com/office/powerpoint/2010/main" val="31337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470F4-5EFA-D3E9-40A8-5C96E1AF1641}"/>
              </a:ext>
            </a:extLst>
          </p:cNvPr>
          <p:cNvSpPr>
            <a:spLocks noGrp="1"/>
          </p:cNvSpPr>
          <p:nvPr>
            <p:ph type="title"/>
          </p:nvPr>
        </p:nvSpPr>
        <p:spPr/>
        <p:txBody>
          <a:bodyPr/>
          <a:lstStyle/>
          <a:p>
            <a:r>
              <a:rPr lang="fr-FR"/>
              <a:t>Zoom sur le chantier #2</a:t>
            </a:r>
            <a:br>
              <a:rPr lang="fr-FR"/>
            </a:br>
            <a:r>
              <a:rPr lang="fr-FR"/>
              <a:t>Identification des rôles des collaborateurs</a:t>
            </a:r>
            <a:br>
              <a:rPr lang="fr-FR"/>
            </a:br>
            <a:r>
              <a:rPr lang="fr-FR"/>
              <a:t>&amp; Analyse d’impacts</a:t>
            </a:r>
          </a:p>
        </p:txBody>
      </p:sp>
      <p:sp>
        <p:nvSpPr>
          <p:cNvPr id="3" name="Espace réservé du pied de page 2">
            <a:extLst>
              <a:ext uri="{FF2B5EF4-FFF2-40B4-BE49-F238E27FC236}">
                <a16:creationId xmlns:a16="http://schemas.microsoft.com/office/drawing/2014/main" id="{39534064-2CA6-AF0E-0B0A-0DC89C8CED11}"/>
              </a:ext>
            </a:extLst>
          </p:cNvPr>
          <p:cNvSpPr>
            <a:spLocks noGrp="1"/>
          </p:cNvSpPr>
          <p:nvPr>
            <p:ph type="ftr" idx="11"/>
          </p:nvPr>
        </p:nvSpPr>
        <p:spPr/>
        <p:txBody>
          <a:bodyPr/>
          <a:lstStyle/>
          <a:p>
            <a:endParaRPr lang="fr-FR"/>
          </a:p>
        </p:txBody>
      </p:sp>
      <p:sp>
        <p:nvSpPr>
          <p:cNvPr id="5" name="Rectangle : coins arrondis 4">
            <a:extLst>
              <a:ext uri="{FF2B5EF4-FFF2-40B4-BE49-F238E27FC236}">
                <a16:creationId xmlns:a16="http://schemas.microsoft.com/office/drawing/2014/main" id="{35BEB82A-B7F4-FBDB-DE07-84558E5A642C}"/>
              </a:ext>
            </a:extLst>
          </p:cNvPr>
          <p:cNvSpPr/>
          <p:nvPr/>
        </p:nvSpPr>
        <p:spPr>
          <a:xfrm>
            <a:off x="334963" y="4648294"/>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Cadrage</a:t>
            </a:r>
          </a:p>
        </p:txBody>
      </p:sp>
      <p:sp>
        <p:nvSpPr>
          <p:cNvPr id="6" name="Rectangle : coins arrondis 5">
            <a:extLst>
              <a:ext uri="{FF2B5EF4-FFF2-40B4-BE49-F238E27FC236}">
                <a16:creationId xmlns:a16="http://schemas.microsoft.com/office/drawing/2014/main" id="{274C0FB5-A383-4D94-B86E-A13EE7EF064F}"/>
              </a:ext>
            </a:extLst>
          </p:cNvPr>
          <p:cNvSpPr/>
          <p:nvPr/>
        </p:nvSpPr>
        <p:spPr>
          <a:xfrm>
            <a:off x="334963" y="5454798"/>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Accompagnement des deux agences pilotes &amp; déploiement</a:t>
            </a:r>
          </a:p>
        </p:txBody>
      </p:sp>
      <p:sp>
        <p:nvSpPr>
          <p:cNvPr id="7" name="Rectangle : coins arrondis 6">
            <a:extLst>
              <a:ext uri="{FF2B5EF4-FFF2-40B4-BE49-F238E27FC236}">
                <a16:creationId xmlns:a16="http://schemas.microsoft.com/office/drawing/2014/main" id="{25FED4CA-073D-83F5-C07D-2D4A53DEA508}"/>
              </a:ext>
            </a:extLst>
          </p:cNvPr>
          <p:cNvSpPr/>
          <p:nvPr/>
        </p:nvSpPr>
        <p:spPr>
          <a:xfrm>
            <a:off x="334963" y="5858050"/>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solidFill>
                  <a:schemeClr val="bg1"/>
                </a:solidFill>
              </a:rPr>
              <a:t>Actions d’accompagnement du changement hors agences pilotes</a:t>
            </a:r>
          </a:p>
        </p:txBody>
      </p:sp>
      <p:sp>
        <p:nvSpPr>
          <p:cNvPr id="8" name="Rectangle : coins arrondis 7">
            <a:extLst>
              <a:ext uri="{FF2B5EF4-FFF2-40B4-BE49-F238E27FC236}">
                <a16:creationId xmlns:a16="http://schemas.microsoft.com/office/drawing/2014/main" id="{8805BDC3-E12A-C962-CB44-114B690CAAF8}"/>
              </a:ext>
            </a:extLst>
          </p:cNvPr>
          <p:cNvSpPr/>
          <p:nvPr/>
        </p:nvSpPr>
        <p:spPr>
          <a:xfrm>
            <a:off x="334963" y="6261301"/>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Retour d’expérience</a:t>
            </a:r>
          </a:p>
        </p:txBody>
      </p:sp>
      <p:sp>
        <p:nvSpPr>
          <p:cNvPr id="9" name="Rectangle : coins arrondis 8">
            <a:extLst>
              <a:ext uri="{FF2B5EF4-FFF2-40B4-BE49-F238E27FC236}">
                <a16:creationId xmlns:a16="http://schemas.microsoft.com/office/drawing/2014/main" id="{83854175-B8B9-AFF1-611B-100772589699}"/>
              </a:ext>
            </a:extLst>
          </p:cNvPr>
          <p:cNvSpPr/>
          <p:nvPr/>
        </p:nvSpPr>
        <p:spPr>
          <a:xfrm>
            <a:off x="334963" y="5051546"/>
            <a:ext cx="1836000" cy="288000"/>
          </a:xfrm>
          <a:prstGeom prst="roundRect">
            <a:avLst>
              <a:gd name="adj" fmla="val 50000"/>
            </a:avLst>
          </a:prstGeom>
          <a:solidFill>
            <a:schemeClr val="bg2">
              <a:lumMod val="40000"/>
              <a:lumOff val="6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Identification des rôles des collaborateurs &amp; analyse d’impacts</a:t>
            </a:r>
          </a:p>
        </p:txBody>
      </p:sp>
      <p:pic>
        <p:nvPicPr>
          <p:cNvPr id="10" name="Graphique 9" descr="Ligne fléchée : droite avec un remplissage uni">
            <a:extLst>
              <a:ext uri="{FF2B5EF4-FFF2-40B4-BE49-F238E27FC236}">
                <a16:creationId xmlns:a16="http://schemas.microsoft.com/office/drawing/2014/main" id="{455CCAAD-BCA3-4A36-DF64-68C1EE0F8FD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8663" y="4965779"/>
            <a:ext cx="444600" cy="444600"/>
          </a:xfrm>
          <a:prstGeom prst="rect">
            <a:avLst/>
          </a:prstGeom>
        </p:spPr>
      </p:pic>
    </p:spTree>
    <p:extLst>
      <p:ext uri="{BB962C8B-B14F-4D97-AF65-F5344CB8AC3E}">
        <p14:creationId xmlns:p14="http://schemas.microsoft.com/office/powerpoint/2010/main" val="88870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xfrm>
            <a:off x="396654" y="292153"/>
            <a:ext cx="10950615" cy="461707"/>
          </a:xfrm>
          <a:prstGeom prst="rect">
            <a:avLst/>
          </a:prstGeom>
        </p:spPr>
        <p:txBody>
          <a:bodyPr/>
          <a:lstStyle/>
          <a:p>
            <a:r>
              <a:rPr lang="fr-FR" sz="2300" b="1">
                <a:solidFill>
                  <a:schemeClr val="bg2"/>
                </a:solidFill>
                <a:latin typeface="Arial Black" panose="020B0A04020102020204" pitchFamily="34" charset="0"/>
              </a:rPr>
              <a:t>Identification des rôles des collaborateurs &amp; analyse d’impacts </a:t>
            </a:r>
          </a:p>
        </p:txBody>
      </p:sp>
      <p:sp>
        <p:nvSpPr>
          <p:cNvPr id="5" name="Google Shape;1248;p11">
            <a:extLst>
              <a:ext uri="{FF2B5EF4-FFF2-40B4-BE49-F238E27FC236}">
                <a16:creationId xmlns:a16="http://schemas.microsoft.com/office/drawing/2014/main" id="{8AECF2F5-ED45-776E-424A-7806D642BF9A}"/>
              </a:ext>
            </a:extLst>
          </p:cNvPr>
          <p:cNvSpPr/>
          <p:nvPr/>
        </p:nvSpPr>
        <p:spPr>
          <a:xfrm>
            <a:off x="408860" y="4644277"/>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5" y="1119007"/>
            <a:ext cx="6933402"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775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79173" y="4489780"/>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93728" y="4583323"/>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331187" y="1655425"/>
            <a:ext cx="3960853" cy="2569934"/>
          </a:xfrm>
          <a:prstGeom prst="rect">
            <a:avLst/>
          </a:prstGeom>
          <a:noFill/>
        </p:spPr>
        <p:txBody>
          <a:bodyPr wrap="square" rtlCol="0">
            <a:spAutoFit/>
          </a:bodyPr>
          <a:lstStyle/>
          <a:p>
            <a:pPr marL="171450" marR="0" lvl="0" indent="-171450" algn="l"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kumimoji="0" lang="fr-FR" sz="1100" b="1" i="0" u="none" strike="noStrike" kern="0" cap="none" spc="0" normalizeH="0" baseline="0" noProof="0">
                <a:ln>
                  <a:noFill/>
                </a:ln>
                <a:solidFill>
                  <a:srgbClr val="44398A"/>
                </a:solidFill>
                <a:effectLst/>
                <a:uLnTx/>
                <a:uFillTx/>
                <a:latin typeface="+mj-lt"/>
                <a:ea typeface="+mn-ea"/>
                <a:cs typeface="Montserrat" panose="020B0604020202020204" charset="0"/>
                <a:sym typeface="Arial"/>
              </a:rPr>
              <a:t>Impliquer</a:t>
            </a:r>
            <a:r>
              <a:rPr kumimoji="0" lang="fr-FR" sz="1100" b="0" i="0" u="none" strike="noStrike" kern="0" cap="none" spc="0" normalizeH="0" baseline="0" noProof="0">
                <a:ln>
                  <a:noFill/>
                </a:ln>
                <a:solidFill>
                  <a:srgbClr val="44546A">
                    <a:lumMod val="25000"/>
                  </a:srgbClr>
                </a:solidFill>
                <a:effectLst/>
                <a:uLnTx/>
                <a:uFillTx/>
                <a:latin typeface="+mj-lt"/>
                <a:ea typeface="+mn-ea"/>
                <a:cs typeface="Montserrat" panose="020B0604020202020204" charset="0"/>
                <a:sym typeface="Arial"/>
              </a:rPr>
              <a:t> les collaborateurs des Agences pilote au plus tôt dans le projet de transformation</a:t>
            </a:r>
          </a:p>
          <a:p>
            <a:pPr marL="171450" marR="0" lvl="0" indent="-171450" algn="l"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lang="fr-FR" sz="1100">
                <a:solidFill>
                  <a:srgbClr val="44546A">
                    <a:lumMod val="25000"/>
                  </a:srgbClr>
                </a:solidFill>
                <a:latin typeface="+mj-lt"/>
                <a:ea typeface="+mn-ea"/>
                <a:cs typeface="Montserrat" panose="020B0604020202020204" charset="0"/>
              </a:rPr>
              <a:t>Identifier le </a:t>
            </a:r>
            <a:r>
              <a:rPr lang="fr-FR" sz="1100" b="1">
                <a:solidFill>
                  <a:srgbClr val="44398A"/>
                </a:solidFill>
                <a:latin typeface="+mj-lt"/>
                <a:ea typeface="+mn-ea"/>
              </a:rPr>
              <a:t>rôle attendu </a:t>
            </a:r>
            <a:r>
              <a:rPr lang="fr-FR" sz="1100">
                <a:solidFill>
                  <a:srgbClr val="44546A">
                    <a:lumMod val="25000"/>
                  </a:srgbClr>
                </a:solidFill>
                <a:latin typeface="+mj-lt"/>
                <a:ea typeface="+mn-ea"/>
                <a:cs typeface="Montserrat" panose="020B0604020202020204" charset="0"/>
              </a:rPr>
              <a:t>des collaborateurs des agences pilotes en vue d’une communication globale</a:t>
            </a:r>
            <a:endParaRPr kumimoji="0" lang="fr-FR" sz="1100" b="1" i="0" u="none" strike="noStrike" kern="0" cap="none" spc="0" normalizeH="0" baseline="0" noProof="0">
              <a:ln>
                <a:noFill/>
              </a:ln>
              <a:solidFill>
                <a:srgbClr val="44546A">
                  <a:lumMod val="25000"/>
                </a:srgbClr>
              </a:solidFill>
              <a:effectLst/>
              <a:uLnTx/>
              <a:uFillTx/>
              <a:latin typeface="+mj-lt"/>
              <a:ea typeface="+mn-ea"/>
              <a:cs typeface="Montserrat" panose="020B0604020202020204" charset="0"/>
              <a:sym typeface="Arial"/>
            </a:endParaRPr>
          </a:p>
          <a:p>
            <a:pPr marL="171450" marR="0" lvl="0" indent="-171450" algn="l"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kumimoji="0" lang="fr-FR" sz="1100" b="0" i="0" u="none" strike="noStrike" kern="0" cap="none" spc="0" normalizeH="0" baseline="0" noProof="0">
                <a:ln>
                  <a:noFill/>
                </a:ln>
                <a:solidFill>
                  <a:srgbClr val="44546A">
                    <a:lumMod val="25000"/>
                  </a:srgbClr>
                </a:solidFill>
                <a:effectLst/>
                <a:uLnTx/>
                <a:uFillTx/>
                <a:latin typeface="+mj-lt"/>
                <a:ea typeface="+mn-ea"/>
                <a:cs typeface="Montserrat" panose="020B0604020202020204" charset="0"/>
                <a:sym typeface="Arial"/>
              </a:rPr>
              <a:t>Conduire </a:t>
            </a:r>
            <a:r>
              <a:rPr lang="fr-FR" sz="1100">
                <a:solidFill>
                  <a:srgbClr val="44546A">
                    <a:lumMod val="25000"/>
                  </a:srgbClr>
                </a:solidFill>
                <a:latin typeface="+mj-lt"/>
                <a:ea typeface="+mn-ea"/>
              </a:rPr>
              <a:t>une </a:t>
            </a:r>
            <a:r>
              <a:rPr lang="fr-FR" sz="1100" b="1">
                <a:solidFill>
                  <a:srgbClr val="44398A"/>
                </a:solidFill>
                <a:latin typeface="+mj-lt"/>
                <a:ea typeface="+mn-ea"/>
              </a:rPr>
              <a:t>analyse d’écarts </a:t>
            </a:r>
            <a:r>
              <a:rPr lang="fr-FR" sz="1100">
                <a:solidFill>
                  <a:srgbClr val="44546A">
                    <a:lumMod val="25000"/>
                  </a:srgbClr>
                </a:solidFill>
                <a:latin typeface="+mj-lt"/>
                <a:ea typeface="+mn-ea"/>
              </a:rPr>
              <a:t>entre les processus existants et cibles et  qualifier les changements que va engendrer le déploiement de la PNP </a:t>
            </a:r>
          </a:p>
          <a:p>
            <a:pPr marL="171450" indent="-171450" defTabSz="1219170">
              <a:spcBef>
                <a:spcPts val="1200"/>
              </a:spcBef>
              <a:buClr>
                <a:schemeClr val="bg2"/>
              </a:buClr>
              <a:buFont typeface="Wingdings" panose="05000000000000000000" pitchFamily="2" charset="2"/>
              <a:buChar char="§"/>
              <a:defRPr/>
            </a:pPr>
            <a:r>
              <a:rPr lang="fr-FR" sz="1100" b="1">
                <a:solidFill>
                  <a:srgbClr val="44398A"/>
                </a:solidFill>
                <a:latin typeface="+mj-lt"/>
                <a:ea typeface="+mn-ea"/>
              </a:rPr>
              <a:t>Définir les risques </a:t>
            </a:r>
            <a:r>
              <a:rPr lang="fr-FR" sz="1100">
                <a:solidFill>
                  <a:srgbClr val="44546A">
                    <a:lumMod val="25000"/>
                  </a:srgbClr>
                </a:solidFill>
                <a:latin typeface="+mj-lt"/>
                <a:ea typeface="+mn-ea"/>
              </a:rPr>
              <a:t>associés à ces différents impacts</a:t>
            </a:r>
            <a:r>
              <a:rPr lang="en-US" sz="1100">
                <a:solidFill>
                  <a:srgbClr val="44546A">
                    <a:lumMod val="25000"/>
                  </a:srgbClr>
                </a:solidFill>
                <a:latin typeface="+mj-lt"/>
                <a:ea typeface="+mn-ea"/>
              </a:rPr>
              <a:t> et a</a:t>
            </a:r>
            <a:r>
              <a:rPr lang="fr-FR" sz="1100">
                <a:solidFill>
                  <a:srgbClr val="44546A">
                    <a:lumMod val="25000"/>
                  </a:srgbClr>
                </a:solidFill>
                <a:latin typeface="+mj-lt"/>
                <a:ea typeface="+mn-ea"/>
              </a:rPr>
              <a:t>anticiper les principaux blocages</a:t>
            </a:r>
          </a:p>
          <a:p>
            <a:pPr marL="171450" marR="0" lvl="0" indent="-171450" algn="l"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kumimoji="0" lang="fr-FR" sz="1100" b="0" i="0" u="none" strike="noStrike" kern="1200" cap="none" spc="0" normalizeH="0" baseline="0" noProof="0">
                <a:ln>
                  <a:noFill/>
                </a:ln>
                <a:solidFill>
                  <a:srgbClr val="44546A">
                    <a:lumMod val="25000"/>
                  </a:srgbClr>
                </a:solidFill>
                <a:effectLst/>
                <a:uLnTx/>
                <a:uFillTx/>
                <a:latin typeface="+mj-lt"/>
                <a:ea typeface="+mn-ea"/>
                <a:cs typeface="Montserrat" panose="020B0604020202020204" charset="0"/>
              </a:rPr>
              <a:t>Recueillir les éléments nécessaires à la rédaction du </a:t>
            </a:r>
            <a:r>
              <a:rPr lang="fr-FR" sz="1100" b="1">
                <a:solidFill>
                  <a:srgbClr val="44398A"/>
                </a:solidFill>
                <a:latin typeface="+mj-lt"/>
                <a:ea typeface="+mn-ea"/>
              </a:rPr>
              <a:t>plan d’accompagnement au changement </a:t>
            </a:r>
            <a:r>
              <a:rPr kumimoji="0" lang="fr-FR" sz="1100" b="0" i="0" u="none" strike="noStrike" kern="1200" cap="none" spc="0" normalizeH="0" baseline="0" noProof="0">
                <a:ln>
                  <a:noFill/>
                </a:ln>
                <a:solidFill>
                  <a:srgbClr val="44546A">
                    <a:lumMod val="25000"/>
                  </a:srgbClr>
                </a:solidFill>
                <a:effectLst/>
                <a:uLnTx/>
                <a:uFillTx/>
                <a:latin typeface="+mj-lt"/>
                <a:ea typeface="+mn-ea"/>
                <a:cs typeface="Montserrat" panose="020B0604020202020204" charset="0"/>
              </a:rPr>
              <a:t>pilote</a:t>
            </a:r>
            <a:endParaRPr kumimoji="0" lang="fr-FR" sz="1100" b="0" i="0" u="none" strike="noStrike" kern="0" cap="none" spc="0" normalizeH="0" baseline="0" noProof="0">
              <a:ln>
                <a:noFill/>
              </a:ln>
              <a:solidFill>
                <a:srgbClr val="44546A">
                  <a:lumMod val="25000"/>
                </a:srgbClr>
              </a:solidFill>
              <a:effectLst/>
              <a:uLnTx/>
              <a:uFillTx/>
              <a:latin typeface="+mj-lt"/>
              <a:ea typeface="+mn-ea"/>
              <a:cs typeface="Montserrat" panose="020B0604020202020204" charset="0"/>
              <a:sym typeface="Arial"/>
            </a:endParaRPr>
          </a:p>
        </p:txBody>
      </p:sp>
      <p:sp>
        <p:nvSpPr>
          <p:cNvPr id="17" name="Espace réservé du contenu 3 - 1">
            <a:extLst>
              <a:ext uri="{FF2B5EF4-FFF2-40B4-BE49-F238E27FC236}">
                <a16:creationId xmlns:a16="http://schemas.microsoft.com/office/drawing/2014/main" id="{53991B76-62E9-5827-7F6E-E5BEF69DC073}"/>
              </a:ext>
            </a:extLst>
          </p:cNvPr>
          <p:cNvSpPr txBox="1">
            <a:spLocks/>
          </p:cNvSpPr>
          <p:nvPr/>
        </p:nvSpPr>
        <p:spPr>
          <a:xfrm>
            <a:off x="408860" y="5107554"/>
            <a:ext cx="3883180" cy="1579035"/>
          </a:xfrm>
          <a:prstGeom prst="rect">
            <a:avLst/>
          </a:prstGeom>
          <a:noFill/>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71450" lvl="1" indent="-171450" algn="just" defTabSz="1219170">
              <a:buClr>
                <a:schemeClr val="bg2"/>
              </a:buClr>
              <a:buSzPct val="100000"/>
              <a:defRPr/>
            </a:pPr>
            <a:r>
              <a:rPr lang="fr-FR" sz="1100">
                <a:solidFill>
                  <a:srgbClr val="44546A">
                    <a:lumMod val="25000"/>
                  </a:srgbClr>
                </a:solidFill>
                <a:latin typeface="+mj-lt"/>
                <a:cs typeface="Arial"/>
              </a:rPr>
              <a:t>Modélisation des </a:t>
            </a:r>
            <a:r>
              <a:rPr lang="fr-FR" sz="1100" b="1">
                <a:solidFill>
                  <a:srgbClr val="44398A"/>
                </a:solidFill>
                <a:latin typeface="+mj-lt"/>
                <a:cs typeface="Arial"/>
              </a:rPr>
              <a:t>macroprocessus</a:t>
            </a:r>
            <a:r>
              <a:rPr lang="fr-FR" sz="1100">
                <a:solidFill>
                  <a:srgbClr val="44546A">
                    <a:lumMod val="25000"/>
                  </a:srgbClr>
                </a:solidFill>
                <a:latin typeface="+mj-lt"/>
                <a:cs typeface="Arial"/>
              </a:rPr>
              <a:t> actuels et cibles</a:t>
            </a:r>
          </a:p>
          <a:p>
            <a:pPr marL="171450" lvl="1" indent="-171450" algn="just" defTabSz="1219170">
              <a:buClr>
                <a:schemeClr val="bg2"/>
              </a:buClr>
              <a:buSzPct val="100000"/>
              <a:defRPr/>
            </a:pPr>
            <a:r>
              <a:rPr lang="fr-FR" sz="1100">
                <a:solidFill>
                  <a:srgbClr val="44546A">
                    <a:lumMod val="25000"/>
                  </a:srgbClr>
                </a:solidFill>
                <a:latin typeface="+mj-lt"/>
                <a:cs typeface="Arial"/>
              </a:rPr>
              <a:t>Cartographie des </a:t>
            </a:r>
            <a:r>
              <a:rPr lang="fr-FR" sz="1100" b="1">
                <a:solidFill>
                  <a:srgbClr val="44398A"/>
                </a:solidFill>
                <a:latin typeface="+mj-lt"/>
                <a:cs typeface="Arial"/>
              </a:rPr>
              <a:t>populations</a:t>
            </a:r>
            <a:r>
              <a:rPr lang="fr-FR" sz="1100">
                <a:solidFill>
                  <a:srgbClr val="44546A">
                    <a:lumMod val="25000"/>
                  </a:srgbClr>
                </a:solidFill>
                <a:latin typeface="+mj-lt"/>
                <a:cs typeface="Arial"/>
              </a:rPr>
              <a:t> (par métiers et agences) et personae à chaque phase de mise en œuvre</a:t>
            </a:r>
          </a:p>
          <a:p>
            <a:pPr marL="171450" lvl="1" indent="-171450" algn="just" defTabSz="1219170">
              <a:buClr>
                <a:schemeClr val="bg2"/>
              </a:buClr>
              <a:buSzPct val="100000"/>
              <a:defRPr/>
            </a:pPr>
            <a:r>
              <a:rPr lang="fr-FR" sz="1100">
                <a:solidFill>
                  <a:srgbClr val="44546A">
                    <a:lumMod val="25000"/>
                  </a:srgbClr>
                </a:solidFill>
                <a:latin typeface="+mj-lt"/>
                <a:cs typeface="Arial"/>
              </a:rPr>
              <a:t>Note de </a:t>
            </a:r>
            <a:r>
              <a:rPr lang="fr-FR" sz="1100" b="1">
                <a:solidFill>
                  <a:srgbClr val="44398A"/>
                </a:solidFill>
                <a:latin typeface="+mj-lt"/>
                <a:cs typeface="Arial"/>
              </a:rPr>
              <a:t>diagnostic</a:t>
            </a:r>
            <a:r>
              <a:rPr lang="fr-FR" sz="1100">
                <a:solidFill>
                  <a:srgbClr val="44546A">
                    <a:lumMod val="25000"/>
                  </a:srgbClr>
                </a:solidFill>
                <a:latin typeface="+mj-lt"/>
                <a:cs typeface="Arial"/>
              </a:rPr>
              <a:t> (synthèse des entretiens et ateliers)</a:t>
            </a:r>
          </a:p>
          <a:p>
            <a:pPr marL="171450" lvl="1" indent="-171450" algn="just" defTabSz="1219170">
              <a:buClr>
                <a:schemeClr val="bg2"/>
              </a:buClr>
              <a:buSzPct val="100000"/>
              <a:defRPr/>
            </a:pPr>
            <a:r>
              <a:rPr lang="fr-FR" sz="1100" b="1">
                <a:solidFill>
                  <a:srgbClr val="44398A"/>
                </a:solidFill>
                <a:latin typeface="+mj-lt"/>
                <a:cs typeface="Arial"/>
              </a:rPr>
              <a:t>Dossier d’analyse d’impact </a:t>
            </a:r>
            <a:r>
              <a:rPr lang="fr-FR" sz="1100">
                <a:solidFill>
                  <a:srgbClr val="44546A">
                    <a:lumMod val="25000"/>
                  </a:srgbClr>
                </a:solidFill>
                <a:latin typeface="+mj-lt"/>
                <a:cs typeface="Arial"/>
              </a:rPr>
              <a:t>par population (recueil des changements et définition des risques associés) comprenant les </a:t>
            </a:r>
            <a:r>
              <a:rPr lang="fr-FR" sz="1100" b="1">
                <a:solidFill>
                  <a:srgbClr val="44398A"/>
                </a:solidFill>
                <a:latin typeface="+mj-lt"/>
                <a:cs typeface="Arial"/>
              </a:rPr>
              <a:t>premières actions d’accompagnement</a:t>
            </a:r>
          </a:p>
          <a:p>
            <a:pPr marL="87313" indent="-87313" algn="just">
              <a:buFont typeface="Arial" panose="020B0604020202020204" pitchFamily="34" charset="0"/>
              <a:buChar char="•"/>
              <a:defRPr/>
            </a:pPr>
            <a:endParaRPr lang="fr-FR" sz="1100" b="0"/>
          </a:p>
        </p:txBody>
      </p:sp>
      <p:sp>
        <p:nvSpPr>
          <p:cNvPr id="20" name="Rectangle 19">
            <a:extLst>
              <a:ext uri="{FF2B5EF4-FFF2-40B4-BE49-F238E27FC236}">
                <a16:creationId xmlns:a16="http://schemas.microsoft.com/office/drawing/2014/main" id="{E10B9BDA-F5CD-906A-14DC-017C8A8647F4}"/>
              </a:ext>
            </a:extLst>
          </p:cNvPr>
          <p:cNvSpPr/>
          <p:nvPr/>
        </p:nvSpPr>
        <p:spPr>
          <a:xfrm>
            <a:off x="8293766" y="1548420"/>
            <a:ext cx="3528965" cy="3600000"/>
          </a:xfrm>
          <a:prstGeom prst="rect">
            <a:avLst/>
          </a:prstGeom>
          <a:solidFill>
            <a:schemeClr val="bg1"/>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none" spc="0" normalizeH="0" baseline="0" noProof="0">
              <a:ln>
                <a:noFill/>
              </a:ln>
              <a:solidFill>
                <a:schemeClr val="bg2"/>
              </a:solidFill>
              <a:effectLst/>
              <a:uLnTx/>
              <a:uFillTx/>
              <a:latin typeface="Arial"/>
              <a:ea typeface="+mn-ea"/>
              <a:cs typeface="+mn-cs"/>
              <a:sym typeface="Arial"/>
            </a:endParaRPr>
          </a:p>
        </p:txBody>
      </p:sp>
      <p:sp>
        <p:nvSpPr>
          <p:cNvPr id="31" name="Flèche : bas 30">
            <a:extLst>
              <a:ext uri="{FF2B5EF4-FFF2-40B4-BE49-F238E27FC236}">
                <a16:creationId xmlns:a16="http://schemas.microsoft.com/office/drawing/2014/main" id="{BBD9A392-C8EB-37AA-1343-2C47118E04C7}"/>
              </a:ext>
            </a:extLst>
          </p:cNvPr>
          <p:cNvSpPr/>
          <p:nvPr/>
        </p:nvSpPr>
        <p:spPr>
          <a:xfrm rot="16200000">
            <a:off x="10530487" y="2871852"/>
            <a:ext cx="1044000" cy="1224000"/>
          </a:xfrm>
          <a:prstGeom prst="downArrow">
            <a:avLst>
              <a:gd name="adj1" fmla="val 50000"/>
              <a:gd name="adj2" fmla="val 31841"/>
            </a:avLst>
          </a:prstGeom>
          <a:solidFill>
            <a:schemeClr val="accent1">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Flèche : bas 34">
            <a:extLst>
              <a:ext uri="{FF2B5EF4-FFF2-40B4-BE49-F238E27FC236}">
                <a16:creationId xmlns:a16="http://schemas.microsoft.com/office/drawing/2014/main" id="{09464A45-6AA6-7A2F-40A8-E8461664691F}"/>
              </a:ext>
            </a:extLst>
          </p:cNvPr>
          <p:cNvSpPr/>
          <p:nvPr/>
        </p:nvSpPr>
        <p:spPr>
          <a:xfrm rot="16200000">
            <a:off x="9598268" y="2848726"/>
            <a:ext cx="1044000" cy="1224000"/>
          </a:xfrm>
          <a:prstGeom prst="downArrow">
            <a:avLst>
              <a:gd name="adj1" fmla="val 50000"/>
              <a:gd name="adj2" fmla="val 31841"/>
            </a:avLst>
          </a:prstGeom>
          <a:solidFill>
            <a:schemeClr val="tx2">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Flèche : bas 35">
            <a:extLst>
              <a:ext uri="{FF2B5EF4-FFF2-40B4-BE49-F238E27FC236}">
                <a16:creationId xmlns:a16="http://schemas.microsoft.com/office/drawing/2014/main" id="{45588FA2-42AA-89E5-32F1-4C0EDB640476}"/>
              </a:ext>
            </a:extLst>
          </p:cNvPr>
          <p:cNvSpPr/>
          <p:nvPr/>
        </p:nvSpPr>
        <p:spPr>
          <a:xfrm rot="16200000">
            <a:off x="8546684" y="2839425"/>
            <a:ext cx="1044000" cy="1224000"/>
          </a:xfrm>
          <a:prstGeom prst="downArrow">
            <a:avLst>
              <a:gd name="adj1" fmla="val 50000"/>
              <a:gd name="adj2" fmla="val 31841"/>
            </a:avLst>
          </a:prstGeom>
          <a:solidFill>
            <a:schemeClr val="bg2">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TextBox 55">
            <a:extLst>
              <a:ext uri="{FF2B5EF4-FFF2-40B4-BE49-F238E27FC236}">
                <a16:creationId xmlns:a16="http://schemas.microsoft.com/office/drawing/2014/main" id="{758196BE-11D6-95E1-4179-C934AAA548A0}"/>
              </a:ext>
            </a:extLst>
          </p:cNvPr>
          <p:cNvSpPr txBox="1"/>
          <p:nvPr/>
        </p:nvSpPr>
        <p:spPr>
          <a:xfrm>
            <a:off x="10045221" y="1956650"/>
            <a:ext cx="1620000" cy="923330"/>
          </a:xfrm>
          <a:prstGeom prst="rect">
            <a:avLst/>
          </a:prstGeom>
          <a:noFill/>
        </p:spPr>
        <p:txBody>
          <a:bodyPr wrap="square" rtlCol="0" anchor="b">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 sz="900" b="1">
                <a:solidFill>
                  <a:schemeClr val="bg2"/>
                </a:solidFill>
                <a:sym typeface="Montserrat"/>
              </a:rPr>
              <a:t>Elaboration de personae représentatifs </a:t>
            </a:r>
            <a:r>
              <a:rPr lang="fr" sz="900">
                <a:solidFill>
                  <a:schemeClr val="tx1"/>
                </a:solidFill>
                <a:sym typeface="Montserrat"/>
              </a:rPr>
              <a:t>de l’ensemble des parties prenantes (internes &amp; externes) à chaque phase des projets </a:t>
            </a:r>
          </a:p>
        </p:txBody>
      </p:sp>
      <p:sp>
        <p:nvSpPr>
          <p:cNvPr id="48" name="TextBox 57">
            <a:extLst>
              <a:ext uri="{FF2B5EF4-FFF2-40B4-BE49-F238E27FC236}">
                <a16:creationId xmlns:a16="http://schemas.microsoft.com/office/drawing/2014/main" id="{BE1BD004-3E4D-A4E0-E24E-55286C0449F8}"/>
              </a:ext>
            </a:extLst>
          </p:cNvPr>
          <p:cNvSpPr txBox="1"/>
          <p:nvPr/>
        </p:nvSpPr>
        <p:spPr>
          <a:xfrm>
            <a:off x="9002283" y="4234210"/>
            <a:ext cx="2170210" cy="507831"/>
          </a:xfrm>
          <a:prstGeom prst="rect">
            <a:avLst/>
          </a:prstGeom>
          <a:noFill/>
        </p:spPr>
        <p:txBody>
          <a:bodyPr wrap="square" rtlCol="0" anchor="b">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 sz="900" b="1">
                <a:solidFill>
                  <a:schemeClr val="bg2"/>
                </a:solidFill>
                <a:sym typeface="Montserrat"/>
              </a:rPr>
              <a:t>Formalisation des macroprocessus </a:t>
            </a:r>
            <a:r>
              <a:rPr lang="fr" sz="900">
                <a:solidFill>
                  <a:schemeClr val="tx1"/>
                </a:solidFill>
                <a:sym typeface="Montserrat"/>
              </a:rPr>
              <a:t>actuels et modes de fonctionnement cibles par l’équipe d’accompagnement </a:t>
            </a:r>
          </a:p>
        </p:txBody>
      </p:sp>
      <p:sp>
        <p:nvSpPr>
          <p:cNvPr id="49" name="TextBox 55">
            <a:extLst>
              <a:ext uri="{FF2B5EF4-FFF2-40B4-BE49-F238E27FC236}">
                <a16:creationId xmlns:a16="http://schemas.microsoft.com/office/drawing/2014/main" id="{AB6C923B-79F2-DDFB-350E-058176BE8CB9}"/>
              </a:ext>
            </a:extLst>
          </p:cNvPr>
          <p:cNvSpPr txBox="1"/>
          <p:nvPr/>
        </p:nvSpPr>
        <p:spPr>
          <a:xfrm>
            <a:off x="8349854" y="1956650"/>
            <a:ext cx="162000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 sz="900" b="1">
                <a:solidFill>
                  <a:schemeClr val="bg2"/>
                </a:solidFill>
                <a:sym typeface="Montserrat"/>
              </a:rPr>
              <a:t>Recensement des populations </a:t>
            </a:r>
            <a:r>
              <a:rPr lang="fr" sz="900">
                <a:solidFill>
                  <a:schemeClr val="tx1"/>
                </a:solidFill>
                <a:sym typeface="Montserrat"/>
              </a:rPr>
              <a:t>impactées (in)directement et de leurs usages des outils</a:t>
            </a:r>
            <a:endParaRPr lang="fr-FR" sz="900">
              <a:solidFill>
                <a:schemeClr val="tx1"/>
              </a:solidFill>
            </a:endParaRPr>
          </a:p>
        </p:txBody>
      </p:sp>
      <p:cxnSp>
        <p:nvCxnSpPr>
          <p:cNvPr id="52" name="Connecteur droit 51">
            <a:extLst>
              <a:ext uri="{FF2B5EF4-FFF2-40B4-BE49-F238E27FC236}">
                <a16:creationId xmlns:a16="http://schemas.microsoft.com/office/drawing/2014/main" id="{FEFCD45E-5198-C4AE-1259-37A8A0BED69D}"/>
              </a:ext>
            </a:extLst>
          </p:cNvPr>
          <p:cNvCxnSpPr>
            <a:cxnSpLocks/>
          </p:cNvCxnSpPr>
          <p:nvPr/>
        </p:nvCxnSpPr>
        <p:spPr>
          <a:xfrm flipV="1">
            <a:off x="8958253" y="2880005"/>
            <a:ext cx="0" cy="386598"/>
          </a:xfrm>
          <a:prstGeom prst="line">
            <a:avLst/>
          </a:prstGeom>
          <a:ln w="19050"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C24A1845-F208-598F-4ED8-705FA8C97690}"/>
              </a:ext>
            </a:extLst>
          </p:cNvPr>
          <p:cNvCxnSpPr>
            <a:cxnSpLocks/>
          </p:cNvCxnSpPr>
          <p:nvPr/>
        </p:nvCxnSpPr>
        <p:spPr>
          <a:xfrm flipV="1">
            <a:off x="10997646" y="2841812"/>
            <a:ext cx="0" cy="386598"/>
          </a:xfrm>
          <a:prstGeom prst="line">
            <a:avLst/>
          </a:prstGeom>
          <a:ln w="19050" cap="rnd">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3520FB33-D1BB-F467-8B14-7CF62317D71F}"/>
              </a:ext>
            </a:extLst>
          </p:cNvPr>
          <p:cNvCxnSpPr>
            <a:cxnSpLocks/>
          </p:cNvCxnSpPr>
          <p:nvPr/>
        </p:nvCxnSpPr>
        <p:spPr>
          <a:xfrm flipH="1">
            <a:off x="10068084" y="3719090"/>
            <a:ext cx="0" cy="386598"/>
          </a:xfrm>
          <a:prstGeom prst="line">
            <a:avLst/>
          </a:prstGeom>
          <a:ln w="19050"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63A0E1A8-293B-ABB9-E43D-46B90B3362E2}"/>
              </a:ext>
            </a:extLst>
          </p:cNvPr>
          <p:cNvSpPr/>
          <p:nvPr/>
        </p:nvSpPr>
        <p:spPr>
          <a:xfrm>
            <a:off x="4766057" y="5205511"/>
            <a:ext cx="7056674" cy="1489808"/>
          </a:xfrm>
          <a:prstGeom prst="rect">
            <a:avLst/>
          </a:prstGeom>
          <a:solidFill>
            <a:schemeClr val="bg1"/>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rtlCol="0" anchor="t">
            <a:spAutoFit/>
          </a:bodyPr>
          <a:lstStyle/>
          <a:p>
            <a:pPr marL="171450" lvl="1" indent="-171450" algn="just" defTabSz="1219170" fontAlgn="auto">
              <a:spcBef>
                <a:spcPts val="600"/>
              </a:spcBef>
              <a:buClr>
                <a:schemeClr val="bg2"/>
              </a:buClr>
              <a:buSzPct val="100000"/>
              <a:buFont typeface="Wingdings" panose="05000000000000000000" pitchFamily="2" charset="2"/>
              <a:buChar char="§"/>
              <a:tabLst/>
              <a:defRPr/>
            </a:pPr>
            <a:endParaRPr lang="fr" sz="800">
              <a:solidFill>
                <a:schemeClr val="tx1"/>
              </a:solidFill>
              <a:latin typeface="Arial"/>
              <a:cs typeface="Arial"/>
              <a:sym typeface="Montserrat"/>
            </a:endParaRPr>
          </a:p>
          <a:p>
            <a:pPr marL="171450" lvl="1" indent="-171450" algn="just" defTabSz="1219170">
              <a:spcBef>
                <a:spcPts val="600"/>
              </a:spcBef>
              <a:buClr>
                <a:schemeClr val="bg2"/>
              </a:buClr>
              <a:buSzPct val="100000"/>
              <a:buFont typeface="Arial" panose="020B0604020202020204" pitchFamily="34" charset="0"/>
              <a:buChar char="→"/>
              <a:defRPr/>
            </a:pPr>
            <a:r>
              <a:rPr lang="fr" sz="900">
                <a:solidFill>
                  <a:schemeClr val="tx1"/>
                </a:solidFill>
                <a:latin typeface="Arial"/>
                <a:cs typeface="Arial"/>
                <a:sym typeface="Montserrat"/>
              </a:rPr>
              <a:t>Mobilisation d’un </a:t>
            </a:r>
            <a:r>
              <a:rPr lang="fr" sz="900" b="1">
                <a:solidFill>
                  <a:schemeClr val="bg2"/>
                </a:solidFill>
                <a:latin typeface="Arial"/>
                <a:cs typeface="Arial"/>
                <a:sym typeface="Montserrat"/>
              </a:rPr>
              <a:t>panel représentatif </a:t>
            </a:r>
            <a:r>
              <a:rPr lang="fr-FR" sz="900">
                <a:solidFill>
                  <a:schemeClr val="tx1"/>
                </a:solidFill>
                <a:latin typeface="Arial"/>
                <a:cs typeface="Arial"/>
              </a:rPr>
              <a:t>différents utilisateurs (métiers, structures, lignes hiérarchiques distinctes) au sein des agences pilotes ainsi que de l ’ensemble des partenaires et prestataires</a:t>
            </a:r>
            <a:endParaRPr lang="fr" sz="900">
              <a:solidFill>
                <a:schemeClr val="tx1"/>
              </a:solidFill>
              <a:latin typeface="Arial"/>
              <a:cs typeface="Arial"/>
              <a:sym typeface="Montserrat"/>
            </a:endParaRPr>
          </a:p>
          <a:p>
            <a:pPr marL="171450" lvl="1" indent="-171450" algn="just" defTabSz="1219170" fontAlgn="auto">
              <a:spcBef>
                <a:spcPts val="600"/>
              </a:spcBef>
              <a:buClr>
                <a:schemeClr val="bg2"/>
              </a:buClr>
              <a:buSzPct val="100000"/>
              <a:buFont typeface="Arial" panose="020B0604020202020204" pitchFamily="34" charset="0"/>
              <a:buChar char="→"/>
              <a:tabLst/>
              <a:defRPr/>
            </a:pPr>
            <a:r>
              <a:rPr lang="fr" sz="900">
                <a:solidFill>
                  <a:schemeClr val="tx1"/>
                </a:solidFill>
                <a:latin typeface="Arial"/>
                <a:cs typeface="Arial"/>
                <a:sym typeface="Montserrat"/>
              </a:rPr>
              <a:t>Approfondissement de l’analyse d’impacts et identifcation avec les collaborateurs et les autres parties prenantes des différents  </a:t>
            </a:r>
            <a:r>
              <a:rPr lang="fr" sz="900" b="1">
                <a:solidFill>
                  <a:schemeClr val="bg2"/>
                </a:solidFill>
                <a:latin typeface="Arial"/>
                <a:cs typeface="Arial"/>
                <a:sym typeface="Montserrat"/>
              </a:rPr>
              <a:t>besoins en accompagnement</a:t>
            </a:r>
          </a:p>
          <a:p>
            <a:pPr marL="171450" lvl="1" indent="-171450" algn="just" defTabSz="1219170" fontAlgn="auto">
              <a:spcBef>
                <a:spcPts val="300"/>
              </a:spcBef>
              <a:buClr>
                <a:schemeClr val="bg2"/>
              </a:buClr>
              <a:buSzPct val="100000"/>
              <a:buFont typeface="Arial" panose="020B0604020202020204" pitchFamily="34" charset="0"/>
              <a:buChar char="→"/>
              <a:tabLst/>
              <a:defRPr/>
            </a:pPr>
            <a:r>
              <a:rPr lang="fr-FR" sz="900">
                <a:solidFill>
                  <a:schemeClr val="tx1"/>
                </a:solidFill>
                <a:latin typeface="Arial"/>
                <a:cs typeface="Arial"/>
              </a:rPr>
              <a:t>Brainstorming collectif portant sur les </a:t>
            </a:r>
            <a:r>
              <a:rPr lang="fr-FR" sz="900" b="1">
                <a:solidFill>
                  <a:schemeClr val="bg2"/>
                </a:solidFill>
                <a:latin typeface="Arial"/>
                <a:cs typeface="Arial"/>
              </a:rPr>
              <a:t>conséquences</a:t>
            </a:r>
            <a:r>
              <a:rPr lang="fr-FR" sz="900">
                <a:solidFill>
                  <a:schemeClr val="tx1"/>
                </a:solidFill>
                <a:latin typeface="Arial"/>
                <a:cs typeface="Arial"/>
              </a:rPr>
              <a:t> du changement d’outil pour chaque personae identifié, la </a:t>
            </a:r>
            <a:r>
              <a:rPr lang="fr-FR" sz="900" b="1">
                <a:solidFill>
                  <a:schemeClr val="bg2"/>
                </a:solidFill>
                <a:latin typeface="Arial"/>
                <a:cs typeface="Arial"/>
              </a:rPr>
              <a:t>catégorisation</a:t>
            </a:r>
            <a:r>
              <a:rPr lang="fr-FR" sz="900">
                <a:solidFill>
                  <a:schemeClr val="tx1"/>
                </a:solidFill>
                <a:latin typeface="Arial"/>
                <a:cs typeface="Arial"/>
              </a:rPr>
              <a:t> de la </a:t>
            </a:r>
            <a:r>
              <a:rPr lang="fr-FR" sz="900" b="1">
                <a:solidFill>
                  <a:schemeClr val="bg2"/>
                </a:solidFill>
                <a:latin typeface="Arial"/>
                <a:cs typeface="Arial"/>
              </a:rPr>
              <a:t>nature</a:t>
            </a:r>
            <a:r>
              <a:rPr lang="fr-FR" sz="900">
                <a:solidFill>
                  <a:schemeClr val="tx1"/>
                </a:solidFill>
                <a:latin typeface="Arial"/>
                <a:cs typeface="Arial"/>
              </a:rPr>
              <a:t> des changements, et la mesure de leur </a:t>
            </a:r>
            <a:r>
              <a:rPr lang="fr-FR" sz="900" b="1">
                <a:solidFill>
                  <a:schemeClr val="bg2"/>
                </a:solidFill>
                <a:latin typeface="Arial"/>
                <a:cs typeface="Arial"/>
              </a:rPr>
              <a:t>intensité</a:t>
            </a:r>
          </a:p>
          <a:p>
            <a:pPr marL="171450" lvl="1" indent="-171450" algn="just" defTabSz="1219170" fontAlgn="auto">
              <a:spcBef>
                <a:spcPts val="300"/>
              </a:spcBef>
              <a:buClr>
                <a:schemeClr val="bg2"/>
              </a:buClr>
              <a:buSzPct val="100000"/>
              <a:buFont typeface="Wingdings" panose="05000000000000000000" pitchFamily="2" charset="2"/>
              <a:buChar char="§"/>
              <a:tabLst/>
              <a:defRPr/>
            </a:pPr>
            <a:endParaRPr lang="fr-FR" sz="500">
              <a:solidFill>
                <a:schemeClr val="tx1"/>
              </a:solidFill>
              <a:latin typeface="Arial"/>
              <a:cs typeface="Arial"/>
            </a:endParaRPr>
          </a:p>
        </p:txBody>
      </p:sp>
      <p:sp>
        <p:nvSpPr>
          <p:cNvPr id="101" name="Ellipse 100">
            <a:extLst>
              <a:ext uri="{FF2B5EF4-FFF2-40B4-BE49-F238E27FC236}">
                <a16:creationId xmlns:a16="http://schemas.microsoft.com/office/drawing/2014/main" id="{EFDF4CBD-EBD6-12BF-858D-9333B737F494}"/>
              </a:ext>
            </a:extLst>
          </p:cNvPr>
          <p:cNvSpPr/>
          <p:nvPr/>
        </p:nvSpPr>
        <p:spPr>
          <a:xfrm>
            <a:off x="4725593" y="5188957"/>
            <a:ext cx="180000" cy="180000"/>
          </a:xfrm>
          <a:prstGeom prst="ellipse">
            <a:avLst/>
          </a:prstGeom>
          <a:solidFill>
            <a:srgbClr val="44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t>3</a:t>
            </a:r>
          </a:p>
        </p:txBody>
      </p:sp>
      <p:sp>
        <p:nvSpPr>
          <p:cNvPr id="102" name="Ellipse 101">
            <a:extLst>
              <a:ext uri="{FF2B5EF4-FFF2-40B4-BE49-F238E27FC236}">
                <a16:creationId xmlns:a16="http://schemas.microsoft.com/office/drawing/2014/main" id="{0769EA56-A883-868B-85A0-725BC5824F6C}"/>
              </a:ext>
            </a:extLst>
          </p:cNvPr>
          <p:cNvSpPr/>
          <p:nvPr/>
        </p:nvSpPr>
        <p:spPr>
          <a:xfrm>
            <a:off x="8299193" y="1508091"/>
            <a:ext cx="180000" cy="180000"/>
          </a:xfrm>
          <a:prstGeom prst="ellipse">
            <a:avLst/>
          </a:prstGeom>
          <a:solidFill>
            <a:srgbClr val="44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t>2</a:t>
            </a:r>
          </a:p>
        </p:txBody>
      </p:sp>
      <p:pic>
        <p:nvPicPr>
          <p:cNvPr id="105" name="Graphique 104" descr="Carte avec repère avec un remplissage uni">
            <a:extLst>
              <a:ext uri="{FF2B5EF4-FFF2-40B4-BE49-F238E27FC236}">
                <a16:creationId xmlns:a16="http://schemas.microsoft.com/office/drawing/2014/main" id="{73609418-074D-BF99-1603-3A641FC7126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763463" y="3266603"/>
            <a:ext cx="389581" cy="389581"/>
          </a:xfrm>
          <a:prstGeom prst="rect">
            <a:avLst/>
          </a:prstGeom>
        </p:spPr>
      </p:pic>
      <p:pic>
        <p:nvPicPr>
          <p:cNvPr id="106" name="Graphique 105" descr="Flux de travail avec un remplissage uni">
            <a:extLst>
              <a:ext uri="{FF2B5EF4-FFF2-40B4-BE49-F238E27FC236}">
                <a16:creationId xmlns:a16="http://schemas.microsoft.com/office/drawing/2014/main" id="{E80E7642-94AB-01E2-3115-C5E21E54367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73294" y="3244154"/>
            <a:ext cx="389581" cy="389581"/>
          </a:xfrm>
          <a:prstGeom prst="rect">
            <a:avLst/>
          </a:prstGeom>
        </p:spPr>
      </p:pic>
      <p:pic>
        <p:nvPicPr>
          <p:cNvPr id="107" name="Graphique 106" descr="Groupe avec un remplissage uni">
            <a:extLst>
              <a:ext uri="{FF2B5EF4-FFF2-40B4-BE49-F238E27FC236}">
                <a16:creationId xmlns:a16="http://schemas.microsoft.com/office/drawing/2014/main" id="{3A31679A-6A75-82B6-CDB8-5B30EB4AFCB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02856" y="3281649"/>
            <a:ext cx="389581" cy="389581"/>
          </a:xfrm>
          <a:prstGeom prst="rect">
            <a:avLst/>
          </a:prstGeom>
        </p:spPr>
      </p:pic>
      <p:sp>
        <p:nvSpPr>
          <p:cNvPr id="108" name="ZoneTexte 107">
            <a:extLst>
              <a:ext uri="{FF2B5EF4-FFF2-40B4-BE49-F238E27FC236}">
                <a16:creationId xmlns:a16="http://schemas.microsoft.com/office/drawing/2014/main" id="{67C862A9-CCD7-896F-D6FD-8AAA81F1D521}"/>
              </a:ext>
            </a:extLst>
          </p:cNvPr>
          <p:cNvSpPr txBox="1"/>
          <p:nvPr/>
        </p:nvSpPr>
        <p:spPr>
          <a:xfrm>
            <a:off x="8207444" y="1591135"/>
            <a:ext cx="363220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all" spc="0" normalizeH="0" baseline="0" noProof="0">
                <a:ln>
                  <a:noFill/>
                </a:ln>
                <a:solidFill>
                  <a:srgbClr val="44398A"/>
                </a:solidFill>
                <a:effectLst/>
                <a:uLnTx/>
                <a:uFillTx/>
                <a:latin typeface="Arial"/>
                <a:ea typeface="+mn-ea"/>
                <a:cs typeface="+mn-cs"/>
                <a:sym typeface="Arial"/>
              </a:rPr>
              <a:t>Préparation des analyses d’impacts</a:t>
            </a:r>
          </a:p>
        </p:txBody>
      </p:sp>
      <p:sp>
        <p:nvSpPr>
          <p:cNvPr id="110" name="ZoneTexte 109">
            <a:extLst>
              <a:ext uri="{FF2B5EF4-FFF2-40B4-BE49-F238E27FC236}">
                <a16:creationId xmlns:a16="http://schemas.microsoft.com/office/drawing/2014/main" id="{5B623A98-FAD4-57E1-7CB5-61F3A388CFDF}"/>
              </a:ext>
            </a:extLst>
          </p:cNvPr>
          <p:cNvSpPr txBox="1"/>
          <p:nvPr/>
        </p:nvSpPr>
        <p:spPr>
          <a:xfrm>
            <a:off x="4744042" y="5236469"/>
            <a:ext cx="7095605"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00" b="1" i="0" u="none" strike="noStrike" kern="0" cap="all" spc="0" normalizeH="0" baseline="0" noProof="0">
                <a:ln>
                  <a:noFill/>
                </a:ln>
                <a:solidFill>
                  <a:srgbClr val="44398A"/>
                </a:solidFill>
                <a:effectLst/>
                <a:uLnTx/>
                <a:uFillTx/>
                <a:latin typeface="Arial"/>
                <a:ea typeface="+mn-ea"/>
                <a:cs typeface="+mn-cs"/>
                <a:sym typeface="Arial"/>
              </a:rPr>
              <a:t>Réflexion &amp; analyse des impacts du projet pilote en intelligence collective</a:t>
            </a:r>
          </a:p>
        </p:txBody>
      </p:sp>
      <p:sp>
        <p:nvSpPr>
          <p:cNvPr id="112" name="Rectangle 111">
            <a:extLst>
              <a:ext uri="{FF2B5EF4-FFF2-40B4-BE49-F238E27FC236}">
                <a16:creationId xmlns:a16="http://schemas.microsoft.com/office/drawing/2014/main" id="{0BA97253-DCF9-8CD7-8EA6-EAC87F202C4C}"/>
              </a:ext>
            </a:extLst>
          </p:cNvPr>
          <p:cNvSpPr/>
          <p:nvPr/>
        </p:nvSpPr>
        <p:spPr>
          <a:xfrm>
            <a:off x="4766057" y="1553315"/>
            <a:ext cx="3444872" cy="3600000"/>
          </a:xfrm>
          <a:prstGeom prst="rect">
            <a:avLst/>
          </a:prstGeom>
          <a:solidFill>
            <a:srgbClr val="FFFFFF"/>
          </a:solidFill>
          <a:ln w="19050" cap="flat" cmpd="sng" algn="ctr">
            <a:solidFill>
              <a:srgbClr val="E6E6E6"/>
            </a:solidFill>
            <a:prstDash val="solid"/>
          </a:ln>
          <a:effectLst/>
        </p:spPr>
        <p:txBody>
          <a:bodyPr tIns="180000"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all" spc="0" normalizeH="0" baseline="0" noProof="0">
              <a:ln>
                <a:noFill/>
              </a:ln>
              <a:solidFill>
                <a:srgbClr val="44398A"/>
              </a:solidFill>
              <a:effectLst/>
              <a:uLnTx/>
              <a:uFillTx/>
              <a:latin typeface="Arial"/>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fr-FR" sz="1200" b="1" i="0" u="none" strike="noStrike" kern="0" cap="none" spc="0" normalizeH="0" baseline="0" noProof="0">
              <a:ln>
                <a:noFill/>
              </a:ln>
              <a:solidFill>
                <a:srgbClr val="44398A"/>
              </a:solidFill>
              <a:effectLst/>
              <a:uLnTx/>
              <a:uFillTx/>
              <a:latin typeface="Arial"/>
              <a:ea typeface="+mn-ea"/>
              <a:cs typeface="+mn-cs"/>
              <a:sym typeface="Arial"/>
            </a:endParaRPr>
          </a:p>
        </p:txBody>
      </p:sp>
      <p:sp>
        <p:nvSpPr>
          <p:cNvPr id="113" name="ZoneTexte 112">
            <a:extLst>
              <a:ext uri="{FF2B5EF4-FFF2-40B4-BE49-F238E27FC236}">
                <a16:creationId xmlns:a16="http://schemas.microsoft.com/office/drawing/2014/main" id="{C2B3D389-FD12-9DC2-E783-2E47B48730D9}"/>
              </a:ext>
            </a:extLst>
          </p:cNvPr>
          <p:cNvSpPr txBox="1"/>
          <p:nvPr/>
        </p:nvSpPr>
        <p:spPr>
          <a:xfrm>
            <a:off x="4697237" y="1589933"/>
            <a:ext cx="3632203" cy="253916"/>
          </a:xfrm>
          <a:prstGeom prst="rect">
            <a:avLst/>
          </a:prstGeom>
          <a:noFill/>
        </p:spPr>
        <p:txBody>
          <a:bodyPr wrap="square">
            <a:spAutoFit/>
          </a:bodyPr>
          <a:lstStyle/>
          <a:p>
            <a:pPr algn="ctr">
              <a:buClr>
                <a:srgbClr val="000000"/>
              </a:buClr>
              <a:buFont typeface="Arial"/>
              <a:buNone/>
              <a:defRPr/>
            </a:pPr>
            <a:r>
              <a:rPr lang="fr-FR" sz="1000" b="1" kern="0" cap="all">
                <a:solidFill>
                  <a:srgbClr val="44398A"/>
                </a:solidFill>
                <a:latin typeface="Arial"/>
                <a:cs typeface="Arial"/>
                <a:sym typeface="Arial"/>
              </a:rPr>
              <a:t>Itération pour chaque domaine</a:t>
            </a:r>
          </a:p>
        </p:txBody>
      </p:sp>
      <p:sp>
        <p:nvSpPr>
          <p:cNvPr id="114" name="Ellipse 113">
            <a:extLst>
              <a:ext uri="{FF2B5EF4-FFF2-40B4-BE49-F238E27FC236}">
                <a16:creationId xmlns:a16="http://schemas.microsoft.com/office/drawing/2014/main" id="{AA7B1039-D1EE-2195-BDD7-EA3F018FBA17}"/>
              </a:ext>
            </a:extLst>
          </p:cNvPr>
          <p:cNvSpPr/>
          <p:nvPr/>
        </p:nvSpPr>
        <p:spPr>
          <a:xfrm>
            <a:off x="4708353" y="1512988"/>
            <a:ext cx="180000" cy="180000"/>
          </a:xfrm>
          <a:prstGeom prst="ellipse">
            <a:avLst/>
          </a:prstGeom>
          <a:solidFill>
            <a:srgbClr val="4439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1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115" name="TextBox 59">
            <a:extLst>
              <a:ext uri="{FF2B5EF4-FFF2-40B4-BE49-F238E27FC236}">
                <a16:creationId xmlns:a16="http://schemas.microsoft.com/office/drawing/2014/main" id="{6F00E6BC-04F1-3C38-F75D-C04574C9B819}"/>
              </a:ext>
            </a:extLst>
          </p:cNvPr>
          <p:cNvSpPr txBox="1"/>
          <p:nvPr/>
        </p:nvSpPr>
        <p:spPr>
          <a:xfrm>
            <a:off x="7030671" y="4241398"/>
            <a:ext cx="1135282" cy="765200"/>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just">
              <a:buClr>
                <a:srgbClr val="000000"/>
              </a:buClr>
              <a:buFont typeface="Arial"/>
              <a:buNone/>
              <a:defRPr/>
            </a:pPr>
            <a:r>
              <a:rPr lang="fr-FR" sz="900" kern="0">
                <a:solidFill>
                  <a:srgbClr val="000000"/>
                </a:solidFill>
                <a:latin typeface="Arial"/>
                <a:cs typeface="Arial"/>
                <a:sym typeface="Arial"/>
              </a:rPr>
              <a:t>Actualisation en fonction des impacts qui interviendront au cours de la </a:t>
            </a:r>
            <a:r>
              <a:rPr lang="fr-FR" sz="900" b="1" kern="0">
                <a:solidFill>
                  <a:srgbClr val="44398A"/>
                </a:solidFill>
                <a:latin typeface="Arial"/>
                <a:cs typeface="Arial"/>
                <a:sym typeface="Arial"/>
              </a:rPr>
              <a:t>Consultation Achat</a:t>
            </a:r>
          </a:p>
        </p:txBody>
      </p:sp>
      <p:sp>
        <p:nvSpPr>
          <p:cNvPr id="116" name="TextBox 60">
            <a:extLst>
              <a:ext uri="{FF2B5EF4-FFF2-40B4-BE49-F238E27FC236}">
                <a16:creationId xmlns:a16="http://schemas.microsoft.com/office/drawing/2014/main" id="{6D73E07F-5C53-83CD-0BB1-A5A12B67000D}"/>
              </a:ext>
            </a:extLst>
          </p:cNvPr>
          <p:cNvSpPr txBox="1"/>
          <p:nvPr/>
        </p:nvSpPr>
        <p:spPr>
          <a:xfrm>
            <a:off x="4852894" y="4310648"/>
            <a:ext cx="1271736" cy="62670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just">
              <a:buClr>
                <a:srgbClr val="000000"/>
              </a:buClr>
              <a:buFont typeface="Arial"/>
              <a:buNone/>
              <a:defRPr/>
            </a:pPr>
            <a:r>
              <a:rPr lang="fr-FR" sz="900" kern="0">
                <a:solidFill>
                  <a:srgbClr val="000000"/>
                </a:solidFill>
                <a:latin typeface="Arial"/>
                <a:cs typeface="Arial"/>
                <a:sym typeface="Arial"/>
              </a:rPr>
              <a:t>Etude d’impacts pour les métiers et interlocuteurs mobilisés pendant la  </a:t>
            </a:r>
            <a:r>
              <a:rPr lang="fr-FR" sz="900" b="1" kern="0">
                <a:solidFill>
                  <a:srgbClr val="44398A"/>
                </a:solidFill>
                <a:latin typeface="Arial"/>
                <a:cs typeface="Arial"/>
                <a:sym typeface="Arial"/>
              </a:rPr>
              <a:t>Réalisation</a:t>
            </a:r>
          </a:p>
        </p:txBody>
      </p:sp>
      <p:sp>
        <p:nvSpPr>
          <p:cNvPr id="117" name="TextBox 59">
            <a:extLst>
              <a:ext uri="{FF2B5EF4-FFF2-40B4-BE49-F238E27FC236}">
                <a16:creationId xmlns:a16="http://schemas.microsoft.com/office/drawing/2014/main" id="{C5617D30-F9F5-9441-DB14-13B6219D1BC9}"/>
              </a:ext>
            </a:extLst>
          </p:cNvPr>
          <p:cNvSpPr txBox="1"/>
          <p:nvPr/>
        </p:nvSpPr>
        <p:spPr>
          <a:xfrm>
            <a:off x="7030671" y="1886730"/>
            <a:ext cx="1088439" cy="903700"/>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just">
              <a:buClr>
                <a:srgbClr val="000000"/>
              </a:buClr>
              <a:buFont typeface="Arial"/>
              <a:buNone/>
              <a:defRPr/>
            </a:pPr>
            <a:r>
              <a:rPr lang="fr-FR" sz="900" kern="0">
                <a:solidFill>
                  <a:srgbClr val="000000"/>
                </a:solidFill>
                <a:latin typeface="Arial"/>
                <a:cs typeface="Arial"/>
                <a:sym typeface="Arial"/>
              </a:rPr>
              <a:t>Mise à jour des personae impactés lors de la </a:t>
            </a:r>
            <a:r>
              <a:rPr lang="fr-FR" sz="900" b="1" kern="0">
                <a:solidFill>
                  <a:srgbClr val="44398A"/>
                </a:solidFill>
                <a:latin typeface="Arial"/>
                <a:cs typeface="Arial"/>
                <a:sym typeface="Arial"/>
              </a:rPr>
              <a:t>Conception</a:t>
            </a:r>
            <a:r>
              <a:rPr lang="fr-FR" sz="900" kern="0">
                <a:solidFill>
                  <a:srgbClr val="000000"/>
                </a:solidFill>
                <a:latin typeface="Arial"/>
                <a:cs typeface="Arial"/>
                <a:sym typeface="Arial"/>
              </a:rPr>
              <a:t>, et recensement de leurs usages</a:t>
            </a:r>
          </a:p>
        </p:txBody>
      </p:sp>
      <p:sp>
        <p:nvSpPr>
          <p:cNvPr id="118" name="TextBox 59">
            <a:extLst>
              <a:ext uri="{FF2B5EF4-FFF2-40B4-BE49-F238E27FC236}">
                <a16:creationId xmlns:a16="http://schemas.microsoft.com/office/drawing/2014/main" id="{C38D0A4D-3AAC-401A-5F51-55B60F1D3788}"/>
              </a:ext>
            </a:extLst>
          </p:cNvPr>
          <p:cNvSpPr txBox="1"/>
          <p:nvPr/>
        </p:nvSpPr>
        <p:spPr>
          <a:xfrm>
            <a:off x="4852894" y="1886730"/>
            <a:ext cx="1271736" cy="765200"/>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just">
              <a:buClr>
                <a:srgbClr val="000000"/>
              </a:buClr>
              <a:buFont typeface="Arial"/>
              <a:buNone/>
              <a:defRPr/>
            </a:pPr>
            <a:r>
              <a:rPr lang="fr-FR" sz="900" kern="0">
                <a:solidFill>
                  <a:srgbClr val="000000"/>
                </a:solidFill>
                <a:latin typeface="Arial"/>
                <a:cs typeface="Arial"/>
                <a:sym typeface="Arial"/>
              </a:rPr>
              <a:t>Cartographie des acteurs concernés par le projet &amp; </a:t>
            </a:r>
            <a:r>
              <a:rPr lang="fr-FR" sz="900" b="1" kern="0">
                <a:solidFill>
                  <a:srgbClr val="44398A"/>
                </a:solidFill>
                <a:latin typeface="Arial"/>
                <a:cs typeface="Arial"/>
                <a:sym typeface="Arial"/>
              </a:rPr>
              <a:t>analyse d’impacts globale du Pilote</a:t>
            </a:r>
          </a:p>
        </p:txBody>
      </p:sp>
      <p:sp>
        <p:nvSpPr>
          <p:cNvPr id="119" name="Ellipse 118">
            <a:extLst>
              <a:ext uri="{FF2B5EF4-FFF2-40B4-BE49-F238E27FC236}">
                <a16:creationId xmlns:a16="http://schemas.microsoft.com/office/drawing/2014/main" id="{160FCB20-B113-976F-7129-3F91D2C13DD5}"/>
              </a:ext>
            </a:extLst>
          </p:cNvPr>
          <p:cNvSpPr/>
          <p:nvPr/>
        </p:nvSpPr>
        <p:spPr>
          <a:xfrm>
            <a:off x="5941332" y="3411862"/>
            <a:ext cx="1080000" cy="1080000"/>
          </a:xfrm>
          <a:prstGeom prst="ellipse">
            <a:avLst/>
          </a:prstGeom>
          <a:solidFill>
            <a:srgbClr val="44398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D6381ED5-8596-E2F8-0543-D3CF3CA9C0AE}"/>
              </a:ext>
            </a:extLst>
          </p:cNvPr>
          <p:cNvSpPr txBox="1"/>
          <p:nvPr/>
        </p:nvSpPr>
        <p:spPr>
          <a:xfrm>
            <a:off x="5921921" y="3823681"/>
            <a:ext cx="1118823" cy="338554"/>
          </a:xfrm>
          <a:prstGeom prst="rect">
            <a:avLst/>
          </a:prstGeom>
          <a:noFill/>
        </p:spPr>
        <p:txBody>
          <a:bodyPr wrap="square" rtlCol="0">
            <a:spAutoFit/>
          </a:bodyPr>
          <a:lstStyle/>
          <a:p>
            <a:pPr algn="ctr">
              <a:buClr>
                <a:srgbClr val="000000"/>
              </a:buClr>
              <a:buFont typeface="Arial"/>
              <a:buNone/>
              <a:defRPr/>
            </a:pPr>
            <a:r>
              <a:rPr lang="fr-FR" sz="800" kern="0" cap="small">
                <a:solidFill>
                  <a:schemeClr val="bg1"/>
                </a:solidFill>
                <a:latin typeface="Arial"/>
                <a:cs typeface="Arial"/>
                <a:sym typeface="Arial"/>
              </a:rPr>
              <a:t>Étude  consultation</a:t>
            </a:r>
          </a:p>
        </p:txBody>
      </p:sp>
      <p:sp>
        <p:nvSpPr>
          <p:cNvPr id="121" name="Ellipse 120">
            <a:extLst>
              <a:ext uri="{FF2B5EF4-FFF2-40B4-BE49-F238E27FC236}">
                <a16:creationId xmlns:a16="http://schemas.microsoft.com/office/drawing/2014/main" id="{8C013994-53CD-27C0-5CDD-E6EB8583626C}"/>
              </a:ext>
            </a:extLst>
          </p:cNvPr>
          <p:cNvSpPr/>
          <p:nvPr/>
        </p:nvSpPr>
        <p:spPr>
          <a:xfrm>
            <a:off x="5330273" y="2889427"/>
            <a:ext cx="1080000" cy="1080000"/>
          </a:xfrm>
          <a:prstGeom prst="ellipse">
            <a:avLst/>
          </a:prstGeom>
          <a:solidFill>
            <a:srgbClr val="332B6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a:extLst>
              <a:ext uri="{FF2B5EF4-FFF2-40B4-BE49-F238E27FC236}">
                <a16:creationId xmlns:a16="http://schemas.microsoft.com/office/drawing/2014/main" id="{C2337514-6714-A489-8B93-F8022AAF40A3}"/>
              </a:ext>
            </a:extLst>
          </p:cNvPr>
          <p:cNvSpPr/>
          <p:nvPr/>
        </p:nvSpPr>
        <p:spPr>
          <a:xfrm>
            <a:off x="6493454" y="2889427"/>
            <a:ext cx="1080000" cy="1080000"/>
          </a:xfrm>
          <a:prstGeom prst="ellipse">
            <a:avLst/>
          </a:prstGeom>
          <a:solidFill>
            <a:srgbClr val="8479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a:extLst>
              <a:ext uri="{FF2B5EF4-FFF2-40B4-BE49-F238E27FC236}">
                <a16:creationId xmlns:a16="http://schemas.microsoft.com/office/drawing/2014/main" id="{6DF7F426-8257-555D-4341-E50CC6522215}"/>
              </a:ext>
            </a:extLst>
          </p:cNvPr>
          <p:cNvSpPr/>
          <p:nvPr/>
        </p:nvSpPr>
        <p:spPr>
          <a:xfrm>
            <a:off x="5941332" y="2363495"/>
            <a:ext cx="1080000" cy="1080000"/>
          </a:xfrm>
          <a:prstGeom prst="ellipse">
            <a:avLst/>
          </a:prstGeom>
          <a:solidFill>
            <a:srgbClr val="ADA6D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a:extLst>
              <a:ext uri="{FF2B5EF4-FFF2-40B4-BE49-F238E27FC236}">
                <a16:creationId xmlns:a16="http://schemas.microsoft.com/office/drawing/2014/main" id="{70DFB98E-B320-90CA-2A25-87658D6B8419}"/>
              </a:ext>
            </a:extLst>
          </p:cNvPr>
          <p:cNvSpPr txBox="1"/>
          <p:nvPr/>
        </p:nvSpPr>
        <p:spPr>
          <a:xfrm>
            <a:off x="5310862" y="3321705"/>
            <a:ext cx="1118823" cy="215444"/>
          </a:xfrm>
          <a:prstGeom prst="rect">
            <a:avLst/>
          </a:prstGeom>
          <a:noFill/>
        </p:spPr>
        <p:txBody>
          <a:bodyPr wrap="square" rtlCol="0">
            <a:spAutoFit/>
          </a:bodyPr>
          <a:lstStyle/>
          <a:p>
            <a:pPr algn="ctr">
              <a:buClr>
                <a:srgbClr val="000000"/>
              </a:buClr>
              <a:buFont typeface="Arial"/>
              <a:buNone/>
              <a:defRPr/>
            </a:pPr>
            <a:r>
              <a:rPr lang="fr-FR" sz="800" kern="0" cap="small">
                <a:solidFill>
                  <a:schemeClr val="bg1"/>
                </a:solidFill>
                <a:latin typeface="Arial"/>
                <a:cs typeface="Arial"/>
                <a:sym typeface="Arial"/>
              </a:rPr>
              <a:t>Étude réalisation</a:t>
            </a:r>
          </a:p>
        </p:txBody>
      </p:sp>
      <p:sp>
        <p:nvSpPr>
          <p:cNvPr id="126" name="ZoneTexte 125">
            <a:extLst>
              <a:ext uri="{FF2B5EF4-FFF2-40B4-BE49-F238E27FC236}">
                <a16:creationId xmlns:a16="http://schemas.microsoft.com/office/drawing/2014/main" id="{C413F858-98A6-526E-1442-C2BA98341CF8}"/>
              </a:ext>
            </a:extLst>
          </p:cNvPr>
          <p:cNvSpPr txBox="1"/>
          <p:nvPr/>
        </p:nvSpPr>
        <p:spPr>
          <a:xfrm>
            <a:off x="5936551" y="2652026"/>
            <a:ext cx="1088439" cy="338554"/>
          </a:xfrm>
          <a:prstGeom prst="rect">
            <a:avLst/>
          </a:prstGeom>
          <a:noFill/>
        </p:spPr>
        <p:txBody>
          <a:bodyPr wrap="square" rtlCol="0">
            <a:spAutoFit/>
          </a:bodyPr>
          <a:lstStyle/>
          <a:p>
            <a:pPr algn="r">
              <a:buClr>
                <a:srgbClr val="000000"/>
              </a:buClr>
              <a:buFont typeface="Arial"/>
              <a:buNone/>
              <a:defRPr/>
            </a:pPr>
            <a:r>
              <a:rPr lang="fr-FR" sz="800" kern="0" cap="small">
                <a:solidFill>
                  <a:schemeClr val="bg1"/>
                </a:solidFill>
                <a:latin typeface="Arial"/>
                <a:cs typeface="Arial"/>
                <a:sym typeface="Arial"/>
              </a:rPr>
              <a:t>Étude  d’impacts</a:t>
            </a:r>
          </a:p>
          <a:p>
            <a:pPr algn="r">
              <a:buClr>
                <a:srgbClr val="000000"/>
              </a:buClr>
              <a:buFont typeface="Arial"/>
              <a:buNone/>
              <a:defRPr/>
            </a:pPr>
            <a:r>
              <a:rPr lang="fr-FR" sz="800" kern="0" cap="small">
                <a:solidFill>
                  <a:schemeClr val="bg1"/>
                </a:solidFill>
                <a:latin typeface="Arial"/>
                <a:cs typeface="Arial"/>
                <a:sym typeface="Arial"/>
              </a:rPr>
              <a:t>générale du pilote</a:t>
            </a:r>
          </a:p>
        </p:txBody>
      </p:sp>
      <p:sp>
        <p:nvSpPr>
          <p:cNvPr id="124" name="ZoneTexte 123">
            <a:extLst>
              <a:ext uri="{FF2B5EF4-FFF2-40B4-BE49-F238E27FC236}">
                <a16:creationId xmlns:a16="http://schemas.microsoft.com/office/drawing/2014/main" id="{61FF11FA-FC65-F8EB-B6D0-59E20439E0AC}"/>
              </a:ext>
            </a:extLst>
          </p:cNvPr>
          <p:cNvSpPr txBox="1"/>
          <p:nvPr/>
        </p:nvSpPr>
        <p:spPr>
          <a:xfrm>
            <a:off x="6474043" y="3321705"/>
            <a:ext cx="1118823" cy="215444"/>
          </a:xfrm>
          <a:prstGeom prst="rect">
            <a:avLst/>
          </a:prstGeom>
          <a:noFill/>
        </p:spPr>
        <p:txBody>
          <a:bodyPr wrap="square" rtlCol="0">
            <a:spAutoFit/>
          </a:bodyPr>
          <a:lstStyle/>
          <a:p>
            <a:pPr algn="r">
              <a:buClr>
                <a:srgbClr val="000000"/>
              </a:buClr>
              <a:buFont typeface="Arial"/>
              <a:buNone/>
              <a:defRPr/>
            </a:pPr>
            <a:r>
              <a:rPr lang="fr-FR" sz="800" kern="0" cap="small">
                <a:solidFill>
                  <a:schemeClr val="bg1"/>
                </a:solidFill>
                <a:latin typeface="Arial"/>
                <a:cs typeface="Arial"/>
                <a:sym typeface="Arial"/>
              </a:rPr>
              <a:t>Étude </a:t>
            </a:r>
            <a:r>
              <a:rPr lang="fr-FR" sz="800" kern="0" cap="small">
                <a:solidFill>
                  <a:srgbClr val="FFFFFF"/>
                </a:solidFill>
                <a:latin typeface="Arial"/>
                <a:cs typeface="Arial"/>
                <a:sym typeface="Arial"/>
              </a:rPr>
              <a:t>Conception</a:t>
            </a:r>
            <a:endParaRPr lang="fr-FR" sz="800" kern="0" cap="small">
              <a:solidFill>
                <a:schemeClr val="bg1"/>
              </a:solidFill>
              <a:latin typeface="Arial"/>
              <a:cs typeface="Arial"/>
              <a:sym typeface="Arial"/>
            </a:endParaRPr>
          </a:p>
        </p:txBody>
      </p:sp>
    </p:spTree>
    <p:extLst>
      <p:ext uri="{BB962C8B-B14F-4D97-AF65-F5344CB8AC3E}">
        <p14:creationId xmlns:p14="http://schemas.microsoft.com/office/powerpoint/2010/main" val="2316441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Elaboration de personae</a:t>
            </a:r>
            <a:endParaRPr lang="fr-FR">
              <a:latin typeface="Arial Black" panose="020B0A04020102020204" pitchFamily="34" charset="0"/>
            </a:endParaRPr>
          </a:p>
        </p:txBody>
      </p:sp>
      <p:sp>
        <p:nvSpPr>
          <p:cNvPr id="8" name="Google Shape;1248;p11">
            <a:extLst>
              <a:ext uri="{FF2B5EF4-FFF2-40B4-BE49-F238E27FC236}">
                <a16:creationId xmlns:a16="http://schemas.microsoft.com/office/drawing/2014/main" id="{4D0411BF-89C4-A4AD-E01E-B4B53803F23D}"/>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12" name="Google Shape;1249;p11">
            <a:extLst>
              <a:ext uri="{FF2B5EF4-FFF2-40B4-BE49-F238E27FC236}">
                <a16:creationId xmlns:a16="http://schemas.microsoft.com/office/drawing/2014/main" id="{949A3ABE-6BCF-683E-1A3C-FA92DC4BA8E4}"/>
              </a:ext>
            </a:extLst>
          </p:cNvPr>
          <p:cNvSpPr/>
          <p:nvPr/>
        </p:nvSpPr>
        <p:spPr>
          <a:xfrm>
            <a:off x="4906245" y="1119007"/>
            <a:ext cx="6914279"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14" name="Groupe 13">
            <a:extLst>
              <a:ext uri="{FF2B5EF4-FFF2-40B4-BE49-F238E27FC236}">
                <a16:creationId xmlns:a16="http://schemas.microsoft.com/office/drawing/2014/main" id="{85F66F07-F98F-6BEB-6E8B-115E0DF84266}"/>
              </a:ext>
            </a:extLst>
          </p:cNvPr>
          <p:cNvGrpSpPr/>
          <p:nvPr/>
        </p:nvGrpSpPr>
        <p:grpSpPr>
          <a:xfrm>
            <a:off x="379173" y="960928"/>
            <a:ext cx="540000" cy="540000"/>
            <a:chOff x="491311" y="1027408"/>
            <a:chExt cx="540000" cy="540000"/>
          </a:xfrm>
        </p:grpSpPr>
        <p:sp>
          <p:nvSpPr>
            <p:cNvPr id="15" name="Google Shape;1250;p11">
              <a:extLst>
                <a:ext uri="{FF2B5EF4-FFF2-40B4-BE49-F238E27FC236}">
                  <a16:creationId xmlns:a16="http://schemas.microsoft.com/office/drawing/2014/main" id="{84C750BD-A3A0-0DCB-63E6-A6530F52347C}"/>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8" name="Google Shape;1251;p11">
              <a:extLst>
                <a:ext uri="{FF2B5EF4-FFF2-40B4-BE49-F238E27FC236}">
                  <a16:creationId xmlns:a16="http://schemas.microsoft.com/office/drawing/2014/main" id="{26D4EDA0-E6FA-CF9B-D9B7-1EBBCA1B9C3E}"/>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 name="Google Shape;1252;p11">
            <a:extLst>
              <a:ext uri="{FF2B5EF4-FFF2-40B4-BE49-F238E27FC236}">
                <a16:creationId xmlns:a16="http://schemas.microsoft.com/office/drawing/2014/main" id="{B8853A6A-EC1F-9329-262E-2DE8D0215C52}"/>
              </a:ext>
            </a:extLst>
          </p:cNvPr>
          <p:cNvGrpSpPr/>
          <p:nvPr/>
        </p:nvGrpSpPr>
        <p:grpSpPr>
          <a:xfrm>
            <a:off x="4775656" y="960928"/>
            <a:ext cx="540000" cy="540000"/>
            <a:chOff x="4748213" y="959016"/>
            <a:chExt cx="405000" cy="405000"/>
          </a:xfrm>
        </p:grpSpPr>
        <p:sp>
          <p:nvSpPr>
            <p:cNvPr id="20" name="Google Shape;1253;p11">
              <a:extLst>
                <a:ext uri="{FF2B5EF4-FFF2-40B4-BE49-F238E27FC236}">
                  <a16:creationId xmlns:a16="http://schemas.microsoft.com/office/drawing/2014/main" id="{018AA44C-3014-EABD-F645-2E25177C9B28}"/>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21" name="Google Shape;1254;p11">
              <a:extLst>
                <a:ext uri="{FF2B5EF4-FFF2-40B4-BE49-F238E27FC236}">
                  <a16:creationId xmlns:a16="http://schemas.microsoft.com/office/drawing/2014/main" id="{4E1DD481-C456-E221-4BFC-8E3FE049DC42}"/>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24" name="TextBox 41">
            <a:extLst>
              <a:ext uri="{FF2B5EF4-FFF2-40B4-BE49-F238E27FC236}">
                <a16:creationId xmlns:a16="http://schemas.microsoft.com/office/drawing/2014/main" id="{7DFC630C-3E7E-204B-1995-9E21B0FB1866}"/>
              </a:ext>
            </a:extLst>
          </p:cNvPr>
          <p:cNvSpPr txBox="1"/>
          <p:nvPr/>
        </p:nvSpPr>
        <p:spPr>
          <a:xfrm>
            <a:off x="449148" y="1655425"/>
            <a:ext cx="3842892" cy="2246769"/>
          </a:xfrm>
          <a:prstGeom prst="rect">
            <a:avLst/>
          </a:prstGeom>
          <a:noFill/>
        </p:spPr>
        <p:txBody>
          <a:bodyPr wrap="square" rtlCol="0">
            <a:spAutoFit/>
          </a:bodyPr>
          <a:lstStyle/>
          <a:p>
            <a:pPr marL="171450" marR="0" lvl="0" indent="-171450" algn="just"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lang="fr-FR" sz="1100">
                <a:solidFill>
                  <a:srgbClr val="44546A">
                    <a:lumMod val="25000"/>
                  </a:srgbClr>
                </a:solidFill>
                <a:latin typeface="+mj-lt"/>
                <a:ea typeface="+mn-ea"/>
              </a:rPr>
              <a:t>Identifier des </a:t>
            </a:r>
            <a:r>
              <a:rPr lang="fr-FR" sz="1100" b="1">
                <a:solidFill>
                  <a:srgbClr val="44398A"/>
                </a:solidFill>
                <a:latin typeface="+mj-lt"/>
                <a:ea typeface="+mn-ea"/>
              </a:rPr>
              <a:t>personae</a:t>
            </a:r>
            <a:r>
              <a:rPr lang="fr-FR" sz="1100">
                <a:solidFill>
                  <a:srgbClr val="44546A">
                    <a:lumMod val="25000"/>
                  </a:srgbClr>
                </a:solidFill>
                <a:latin typeface="+mj-lt"/>
                <a:ea typeface="+mn-ea"/>
              </a:rPr>
              <a:t> pour permettre aux collaborateurs des agences pilotes de s’y identifier, de mieux s’approprier le projet et d’appréhender leurs besoins</a:t>
            </a:r>
          </a:p>
          <a:p>
            <a:pPr marL="171450" marR="0" lvl="0" indent="-171450" algn="just"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lang="fr-FR" sz="1100" b="1">
                <a:solidFill>
                  <a:srgbClr val="44398A"/>
                </a:solidFill>
                <a:latin typeface="+mj-lt"/>
                <a:ea typeface="+mn-ea"/>
              </a:rPr>
              <a:t>Faciliter la projection </a:t>
            </a:r>
            <a:r>
              <a:rPr lang="fr-FR" sz="1100">
                <a:solidFill>
                  <a:srgbClr val="44546A">
                    <a:lumMod val="25000"/>
                  </a:srgbClr>
                </a:solidFill>
                <a:latin typeface="+mj-lt"/>
                <a:ea typeface="+mn-ea"/>
              </a:rPr>
              <a:t>dans les nouvelles pratiques de travail et l’utilisation de la PNP</a:t>
            </a:r>
          </a:p>
          <a:p>
            <a:pPr marL="171450" marR="0" lvl="0" indent="-171450" algn="just"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r>
              <a:rPr lang="fr-FR" sz="1100">
                <a:solidFill>
                  <a:srgbClr val="44546A">
                    <a:lumMod val="25000"/>
                  </a:srgbClr>
                </a:solidFill>
                <a:latin typeface="+mj-lt"/>
                <a:ea typeface="+mn-ea"/>
              </a:rPr>
              <a:t>Disposer d’une </a:t>
            </a:r>
            <a:r>
              <a:rPr lang="fr-FR" sz="1100" b="1">
                <a:solidFill>
                  <a:srgbClr val="44398A"/>
                </a:solidFill>
                <a:latin typeface="+mj-lt"/>
                <a:ea typeface="+mn-ea"/>
              </a:rPr>
              <a:t>base de construction </a:t>
            </a:r>
            <a:r>
              <a:rPr lang="fr-FR" sz="1100">
                <a:solidFill>
                  <a:srgbClr val="44546A">
                    <a:lumMod val="25000"/>
                  </a:srgbClr>
                </a:solidFill>
                <a:latin typeface="+mj-lt"/>
                <a:ea typeface="+mn-ea"/>
              </a:rPr>
              <a:t>pour les ateliers d’analyse d’impacts, les stratégies d’accompagnement au changements adaptées aux personae identifiés</a:t>
            </a:r>
          </a:p>
          <a:p>
            <a:pPr marL="171450" marR="0" lvl="0" indent="-171450" algn="just" defTabSz="1219170" rtl="0" eaLnBrk="1" fontAlgn="auto" latinLnBrk="0" hangingPunct="1">
              <a:lnSpc>
                <a:spcPct val="100000"/>
              </a:lnSpc>
              <a:spcBef>
                <a:spcPts val="1200"/>
              </a:spcBef>
              <a:spcAft>
                <a:spcPts val="0"/>
              </a:spcAft>
              <a:buClr>
                <a:schemeClr val="bg2"/>
              </a:buClr>
              <a:buSzTx/>
              <a:buFont typeface="Wingdings" panose="05000000000000000000" pitchFamily="2" charset="2"/>
              <a:buChar char="§"/>
              <a:tabLst/>
              <a:defRPr/>
            </a:pPr>
            <a:endParaRPr kumimoji="0" lang="fr-FR" sz="1100" b="1" i="0" u="none" strike="noStrike" kern="0" cap="none" spc="0" normalizeH="0" baseline="0" noProof="0">
              <a:ln>
                <a:noFill/>
              </a:ln>
              <a:solidFill>
                <a:srgbClr val="44398A"/>
              </a:solidFill>
              <a:effectLst/>
              <a:uLnTx/>
              <a:uFillTx/>
              <a:latin typeface="+mj-lt"/>
              <a:ea typeface="+mn-ea"/>
              <a:cs typeface="Montserrat" panose="020B0604020202020204" charset="0"/>
              <a:sym typeface="Arial"/>
            </a:endParaRPr>
          </a:p>
        </p:txBody>
      </p:sp>
      <p:grpSp>
        <p:nvGrpSpPr>
          <p:cNvPr id="66" name="Groupe 65">
            <a:extLst>
              <a:ext uri="{FF2B5EF4-FFF2-40B4-BE49-F238E27FC236}">
                <a16:creationId xmlns:a16="http://schemas.microsoft.com/office/drawing/2014/main" id="{8A86B7C3-25B4-D9B7-1FA1-0B0EB7C393AC}"/>
              </a:ext>
            </a:extLst>
          </p:cNvPr>
          <p:cNvGrpSpPr/>
          <p:nvPr/>
        </p:nvGrpSpPr>
        <p:grpSpPr>
          <a:xfrm>
            <a:off x="379173" y="4089182"/>
            <a:ext cx="11441351" cy="540000"/>
            <a:chOff x="379173" y="4489780"/>
            <a:chExt cx="11441351" cy="540000"/>
          </a:xfrm>
        </p:grpSpPr>
        <p:sp>
          <p:nvSpPr>
            <p:cNvPr id="3" name="Google Shape;1248;p11">
              <a:extLst>
                <a:ext uri="{FF2B5EF4-FFF2-40B4-BE49-F238E27FC236}">
                  <a16:creationId xmlns:a16="http://schemas.microsoft.com/office/drawing/2014/main" id="{2C9FA490-A96F-D833-A987-E211A91ED30A}"/>
                </a:ext>
              </a:extLst>
            </p:cNvPr>
            <p:cNvSpPr/>
            <p:nvPr/>
          </p:nvSpPr>
          <p:spPr>
            <a:xfrm>
              <a:off x="408860" y="4644277"/>
              <a:ext cx="11411664"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Exemples de personae</a:t>
              </a:r>
            </a:p>
          </p:txBody>
        </p:sp>
        <p:sp>
          <p:nvSpPr>
            <p:cNvPr id="22" name="Google Shape;1258;p11">
              <a:extLst>
                <a:ext uri="{FF2B5EF4-FFF2-40B4-BE49-F238E27FC236}">
                  <a16:creationId xmlns:a16="http://schemas.microsoft.com/office/drawing/2014/main" id="{E851447D-8E3B-EFF9-3B34-E9ADC1B4A586}"/>
                </a:ext>
              </a:extLst>
            </p:cNvPr>
            <p:cNvSpPr/>
            <p:nvPr/>
          </p:nvSpPr>
          <p:spPr>
            <a:xfrm>
              <a:off x="379173" y="4489780"/>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pic>
          <p:nvPicPr>
            <p:cNvPr id="27" name="Graphique 26" descr="Groupe avec un remplissage uni">
              <a:extLst>
                <a:ext uri="{FF2B5EF4-FFF2-40B4-BE49-F238E27FC236}">
                  <a16:creationId xmlns:a16="http://schemas.microsoft.com/office/drawing/2014/main" id="{341B396D-B57A-5A75-BB4B-C73A3D41B28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9618" y="4562728"/>
              <a:ext cx="389581" cy="389581"/>
            </a:xfrm>
            <a:prstGeom prst="rect">
              <a:avLst/>
            </a:prstGeom>
          </p:spPr>
        </p:pic>
      </p:grpSp>
      <p:sp>
        <p:nvSpPr>
          <p:cNvPr id="32" name="Flèche : chevron 31">
            <a:extLst>
              <a:ext uri="{FF2B5EF4-FFF2-40B4-BE49-F238E27FC236}">
                <a16:creationId xmlns:a16="http://schemas.microsoft.com/office/drawing/2014/main" id="{F259D09F-F64F-FAB9-D7D1-0A26F83F5D0D}"/>
              </a:ext>
            </a:extLst>
          </p:cNvPr>
          <p:cNvSpPr/>
          <p:nvPr/>
        </p:nvSpPr>
        <p:spPr>
          <a:xfrm>
            <a:off x="6871617" y="1598692"/>
            <a:ext cx="159488" cy="51209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Flèche : chevron 40">
            <a:extLst>
              <a:ext uri="{FF2B5EF4-FFF2-40B4-BE49-F238E27FC236}">
                <a16:creationId xmlns:a16="http://schemas.microsoft.com/office/drawing/2014/main" id="{A2A7C143-56CC-0F8E-5382-FC3347F5297E}"/>
              </a:ext>
            </a:extLst>
          </p:cNvPr>
          <p:cNvSpPr/>
          <p:nvPr/>
        </p:nvSpPr>
        <p:spPr>
          <a:xfrm>
            <a:off x="9407499" y="1598692"/>
            <a:ext cx="159488" cy="51209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55" name="Groupe 54">
            <a:extLst>
              <a:ext uri="{FF2B5EF4-FFF2-40B4-BE49-F238E27FC236}">
                <a16:creationId xmlns:a16="http://schemas.microsoft.com/office/drawing/2014/main" id="{679A2929-86D9-3F30-C404-E6F33DC83A00}"/>
              </a:ext>
            </a:extLst>
          </p:cNvPr>
          <p:cNvGrpSpPr/>
          <p:nvPr/>
        </p:nvGrpSpPr>
        <p:grpSpPr>
          <a:xfrm>
            <a:off x="10370715" y="1470270"/>
            <a:ext cx="768938" cy="768938"/>
            <a:chOff x="12870406" y="1689194"/>
            <a:chExt cx="768938" cy="768938"/>
          </a:xfrm>
        </p:grpSpPr>
        <p:grpSp>
          <p:nvGrpSpPr>
            <p:cNvPr id="38" name="Groupe 37">
              <a:extLst>
                <a:ext uri="{FF2B5EF4-FFF2-40B4-BE49-F238E27FC236}">
                  <a16:creationId xmlns:a16="http://schemas.microsoft.com/office/drawing/2014/main" id="{60E7B2D4-2B4D-888C-151D-F90B8D85D401}"/>
                </a:ext>
              </a:extLst>
            </p:cNvPr>
            <p:cNvGrpSpPr>
              <a:grpSpLocks noChangeAspect="1"/>
            </p:cNvGrpSpPr>
            <p:nvPr/>
          </p:nvGrpSpPr>
          <p:grpSpPr>
            <a:xfrm>
              <a:off x="12870406" y="1689194"/>
              <a:ext cx="768938" cy="768938"/>
              <a:chOff x="826237" y="3021587"/>
              <a:chExt cx="972000" cy="972000"/>
            </a:xfrm>
            <a:solidFill>
              <a:schemeClr val="accent3"/>
            </a:solidFill>
          </p:grpSpPr>
          <p:sp>
            <p:nvSpPr>
              <p:cNvPr id="39" name="Ellipse 38">
                <a:extLst>
                  <a:ext uri="{FF2B5EF4-FFF2-40B4-BE49-F238E27FC236}">
                    <a16:creationId xmlns:a16="http://schemas.microsoft.com/office/drawing/2014/main" id="{AC2DE356-0376-5181-D455-15AD31F94F9D}"/>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Arc plein 39">
                <a:extLst>
                  <a:ext uri="{FF2B5EF4-FFF2-40B4-BE49-F238E27FC236}">
                    <a16:creationId xmlns:a16="http://schemas.microsoft.com/office/drawing/2014/main" id="{FCA957C5-AAC8-E1E7-FB70-4A3C41DF2346}"/>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pic>
          <p:nvPicPr>
            <p:cNvPr id="44" name="Graphique 43" descr="Outils avec un remplissage uni">
              <a:extLst>
                <a:ext uri="{FF2B5EF4-FFF2-40B4-BE49-F238E27FC236}">
                  <a16:creationId xmlns:a16="http://schemas.microsoft.com/office/drawing/2014/main" id="{20C84BC3-4CE8-BEE5-7EF4-11655E0D5ED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026201" y="1818816"/>
              <a:ext cx="457345" cy="457345"/>
            </a:xfrm>
            <a:prstGeom prst="rect">
              <a:avLst/>
            </a:prstGeom>
          </p:spPr>
        </p:pic>
      </p:grpSp>
      <p:sp>
        <p:nvSpPr>
          <p:cNvPr id="47" name="ZoneTexte 46">
            <a:extLst>
              <a:ext uri="{FF2B5EF4-FFF2-40B4-BE49-F238E27FC236}">
                <a16:creationId xmlns:a16="http://schemas.microsoft.com/office/drawing/2014/main" id="{784DAFB3-62E9-7C58-DCAE-EBD577EBD8E9}"/>
              </a:ext>
            </a:extLst>
          </p:cNvPr>
          <p:cNvSpPr txBox="1"/>
          <p:nvPr/>
        </p:nvSpPr>
        <p:spPr>
          <a:xfrm>
            <a:off x="4865656" y="2201842"/>
            <a:ext cx="1770275" cy="861774"/>
          </a:xfrm>
          <a:prstGeom prst="rect">
            <a:avLst/>
          </a:prstGeom>
          <a:noFill/>
        </p:spPr>
        <p:txBody>
          <a:bodyPr wrap="square" rtlCol="0">
            <a:spAutoFit/>
          </a:bodyPr>
          <a:lstStyle/>
          <a:p>
            <a:pPr algn="ctr"/>
            <a:r>
              <a:rPr lang="fr-FR" sz="900" b="1" kern="1200">
                <a:solidFill>
                  <a:srgbClr val="44398A"/>
                </a:solidFill>
                <a:latin typeface="+mj-lt"/>
                <a:ea typeface="+mn-ea"/>
                <a:cs typeface="+mn-cs"/>
              </a:rPr>
              <a:t>IDENTIFICATION DES PERSONAE EXISTANTS</a:t>
            </a:r>
          </a:p>
          <a:p>
            <a:pPr algn="just">
              <a:spcBef>
                <a:spcPts val="600"/>
              </a:spcBef>
            </a:pPr>
            <a:r>
              <a:rPr lang="fr-FR" sz="900">
                <a:solidFill>
                  <a:srgbClr val="44546A">
                    <a:lumMod val="25000"/>
                  </a:srgbClr>
                </a:solidFill>
                <a:latin typeface="+mj-lt"/>
                <a:ea typeface="+mn-ea"/>
              </a:rPr>
              <a:t>afin de les challenger et compléter d’un autre angle de vue</a:t>
            </a:r>
          </a:p>
        </p:txBody>
      </p:sp>
      <p:sp>
        <p:nvSpPr>
          <p:cNvPr id="49" name="ZoneTexte 48">
            <a:extLst>
              <a:ext uri="{FF2B5EF4-FFF2-40B4-BE49-F238E27FC236}">
                <a16:creationId xmlns:a16="http://schemas.microsoft.com/office/drawing/2014/main" id="{EE217908-0F07-5B75-9D95-422E183F6EEB}"/>
              </a:ext>
            </a:extLst>
          </p:cNvPr>
          <p:cNvSpPr txBox="1"/>
          <p:nvPr/>
        </p:nvSpPr>
        <p:spPr>
          <a:xfrm>
            <a:off x="7350034" y="2201842"/>
            <a:ext cx="1872343" cy="1000274"/>
          </a:xfrm>
          <a:prstGeom prst="rect">
            <a:avLst/>
          </a:prstGeom>
          <a:noFill/>
        </p:spPr>
        <p:txBody>
          <a:bodyPr wrap="square" rtlCol="0">
            <a:spAutoFit/>
          </a:bodyPr>
          <a:lstStyle/>
          <a:p>
            <a:pPr algn="ctr"/>
            <a:r>
              <a:rPr lang="fr-FR" sz="900" b="1" kern="1200">
                <a:solidFill>
                  <a:srgbClr val="44398A"/>
                </a:solidFill>
                <a:latin typeface="+mj-lt"/>
                <a:ea typeface="+mn-ea"/>
                <a:cs typeface="+mn-cs"/>
              </a:rPr>
              <a:t>RECENSEMENT DES ACTEURS</a:t>
            </a:r>
          </a:p>
          <a:p>
            <a:pPr algn="just">
              <a:spcBef>
                <a:spcPts val="600"/>
              </a:spcBef>
            </a:pPr>
            <a:r>
              <a:rPr lang="fr-FR" sz="900">
                <a:solidFill>
                  <a:srgbClr val="44546A">
                    <a:lumMod val="25000"/>
                  </a:srgbClr>
                </a:solidFill>
                <a:latin typeface="+mj-lt"/>
                <a:ea typeface="+mn-ea"/>
              </a:rPr>
              <a:t>concernés directement ou indirectement par la transformation de Bouygues Immobiliers</a:t>
            </a:r>
          </a:p>
        </p:txBody>
      </p:sp>
      <p:sp>
        <p:nvSpPr>
          <p:cNvPr id="54" name="ZoneTexte 53">
            <a:extLst>
              <a:ext uri="{FF2B5EF4-FFF2-40B4-BE49-F238E27FC236}">
                <a16:creationId xmlns:a16="http://schemas.microsoft.com/office/drawing/2014/main" id="{7CF91868-015E-26EC-56F8-5830EDC23652}"/>
              </a:ext>
            </a:extLst>
          </p:cNvPr>
          <p:cNvSpPr txBox="1"/>
          <p:nvPr/>
        </p:nvSpPr>
        <p:spPr>
          <a:xfrm>
            <a:off x="9818194" y="2201842"/>
            <a:ext cx="2002330" cy="1000274"/>
          </a:xfrm>
          <a:prstGeom prst="rect">
            <a:avLst/>
          </a:prstGeom>
          <a:noFill/>
        </p:spPr>
        <p:txBody>
          <a:bodyPr wrap="square" rtlCol="0">
            <a:spAutoFit/>
          </a:bodyPr>
          <a:lstStyle/>
          <a:p>
            <a:pPr algn="ctr"/>
            <a:r>
              <a:rPr lang="fr-FR" sz="900" b="1" kern="1200">
                <a:solidFill>
                  <a:srgbClr val="44398A"/>
                </a:solidFill>
                <a:latin typeface="+mj-lt"/>
                <a:ea typeface="+mn-ea"/>
                <a:cs typeface="+mn-cs"/>
              </a:rPr>
              <a:t>PROTOTYPAGE</a:t>
            </a:r>
          </a:p>
          <a:p>
            <a:pPr algn="just">
              <a:spcBef>
                <a:spcPts val="600"/>
              </a:spcBef>
            </a:pPr>
            <a:r>
              <a:rPr lang="fr-FR" sz="900">
                <a:solidFill>
                  <a:srgbClr val="44546A">
                    <a:lumMod val="25000"/>
                  </a:srgbClr>
                </a:solidFill>
                <a:latin typeface="+mj-lt"/>
                <a:ea typeface="+mn-ea"/>
              </a:rPr>
              <a:t>en chambre avec l’équipe projet, des grands personae selon phases de mise en œuvre (Conception de l’ouvrage Consultation Achat et Réalisation), les métiers, …</a:t>
            </a:r>
          </a:p>
        </p:txBody>
      </p:sp>
      <p:grpSp>
        <p:nvGrpSpPr>
          <p:cNvPr id="56" name="Groupe 55">
            <a:extLst>
              <a:ext uri="{FF2B5EF4-FFF2-40B4-BE49-F238E27FC236}">
                <a16:creationId xmlns:a16="http://schemas.microsoft.com/office/drawing/2014/main" id="{4A9F4F7D-09A0-A739-9F1E-91DBE3738112}"/>
              </a:ext>
            </a:extLst>
          </p:cNvPr>
          <p:cNvGrpSpPr/>
          <p:nvPr/>
        </p:nvGrpSpPr>
        <p:grpSpPr>
          <a:xfrm>
            <a:off x="5298951" y="1470270"/>
            <a:ext cx="768938" cy="768938"/>
            <a:chOff x="5103650" y="1652411"/>
            <a:chExt cx="768938" cy="768938"/>
          </a:xfrm>
        </p:grpSpPr>
        <p:grpSp>
          <p:nvGrpSpPr>
            <p:cNvPr id="57" name="Groupe 56">
              <a:extLst>
                <a:ext uri="{FF2B5EF4-FFF2-40B4-BE49-F238E27FC236}">
                  <a16:creationId xmlns:a16="http://schemas.microsoft.com/office/drawing/2014/main" id="{22009F08-A031-10EE-8435-C54F569B196F}"/>
                </a:ext>
              </a:extLst>
            </p:cNvPr>
            <p:cNvGrpSpPr>
              <a:grpSpLocks noChangeAspect="1"/>
            </p:cNvGrpSpPr>
            <p:nvPr/>
          </p:nvGrpSpPr>
          <p:grpSpPr>
            <a:xfrm>
              <a:off x="5103650" y="1652411"/>
              <a:ext cx="768938" cy="768938"/>
              <a:chOff x="826237" y="3021587"/>
              <a:chExt cx="972000" cy="972000"/>
            </a:xfrm>
            <a:solidFill>
              <a:schemeClr val="accent3"/>
            </a:solidFill>
          </p:grpSpPr>
          <p:sp>
            <p:nvSpPr>
              <p:cNvPr id="59" name="Ellipse 58">
                <a:extLst>
                  <a:ext uri="{FF2B5EF4-FFF2-40B4-BE49-F238E27FC236}">
                    <a16:creationId xmlns:a16="http://schemas.microsoft.com/office/drawing/2014/main" id="{16D92482-E09F-301C-6C70-40482B93EB57}"/>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0" name="Arc plein 59">
                <a:extLst>
                  <a:ext uri="{FF2B5EF4-FFF2-40B4-BE49-F238E27FC236}">
                    <a16:creationId xmlns:a16="http://schemas.microsoft.com/office/drawing/2014/main" id="{EEE3CD86-4517-86E6-28FC-ED4BB05F8964}"/>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pic>
          <p:nvPicPr>
            <p:cNvPr id="58" name="Graphique 57" descr="Loupe avec un remplissage uni">
              <a:extLst>
                <a:ext uri="{FF2B5EF4-FFF2-40B4-BE49-F238E27FC236}">
                  <a16:creationId xmlns:a16="http://schemas.microsoft.com/office/drawing/2014/main" id="{6CE0812A-2692-9045-E233-8B09B5BF4E4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25598" y="1874359"/>
              <a:ext cx="325043" cy="325043"/>
            </a:xfrm>
            <a:prstGeom prst="rect">
              <a:avLst/>
            </a:prstGeom>
          </p:spPr>
        </p:pic>
      </p:grpSp>
      <p:grpSp>
        <p:nvGrpSpPr>
          <p:cNvPr id="63" name="Groupe 62">
            <a:extLst>
              <a:ext uri="{FF2B5EF4-FFF2-40B4-BE49-F238E27FC236}">
                <a16:creationId xmlns:a16="http://schemas.microsoft.com/office/drawing/2014/main" id="{16BE4C80-7566-FFD2-8C9C-18BC1287FDD8}"/>
              </a:ext>
            </a:extLst>
          </p:cNvPr>
          <p:cNvGrpSpPr/>
          <p:nvPr/>
        </p:nvGrpSpPr>
        <p:grpSpPr>
          <a:xfrm>
            <a:off x="7834833" y="1470270"/>
            <a:ext cx="768938" cy="768938"/>
            <a:chOff x="7848628" y="1671593"/>
            <a:chExt cx="768938" cy="768938"/>
          </a:xfrm>
        </p:grpSpPr>
        <p:grpSp>
          <p:nvGrpSpPr>
            <p:cNvPr id="28" name="Groupe 27">
              <a:extLst>
                <a:ext uri="{FF2B5EF4-FFF2-40B4-BE49-F238E27FC236}">
                  <a16:creationId xmlns:a16="http://schemas.microsoft.com/office/drawing/2014/main" id="{5A199F31-767C-F5AE-297E-A3FDB168D3AE}"/>
                </a:ext>
              </a:extLst>
            </p:cNvPr>
            <p:cNvGrpSpPr>
              <a:grpSpLocks noChangeAspect="1"/>
            </p:cNvGrpSpPr>
            <p:nvPr/>
          </p:nvGrpSpPr>
          <p:grpSpPr>
            <a:xfrm>
              <a:off x="7848628" y="1671593"/>
              <a:ext cx="768938" cy="768938"/>
              <a:chOff x="826237" y="3021587"/>
              <a:chExt cx="972000" cy="972000"/>
            </a:xfrm>
            <a:solidFill>
              <a:schemeClr val="accent3"/>
            </a:solidFill>
          </p:grpSpPr>
          <p:sp>
            <p:nvSpPr>
              <p:cNvPr id="30" name="Ellipse 29">
                <a:extLst>
                  <a:ext uri="{FF2B5EF4-FFF2-40B4-BE49-F238E27FC236}">
                    <a16:creationId xmlns:a16="http://schemas.microsoft.com/office/drawing/2014/main" id="{E200ED7A-1CF0-278C-3EAE-82989686086C}"/>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Arc plein 30">
                <a:extLst>
                  <a:ext uri="{FF2B5EF4-FFF2-40B4-BE49-F238E27FC236}">
                    <a16:creationId xmlns:a16="http://schemas.microsoft.com/office/drawing/2014/main" id="{C28763BF-A4D7-8980-0187-6EC8C4657A8F}"/>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pic>
          <p:nvPicPr>
            <p:cNvPr id="62" name="Graphique 61" descr="Cycle avec des personnes avec un remplissage uni">
              <a:extLst>
                <a:ext uri="{FF2B5EF4-FFF2-40B4-BE49-F238E27FC236}">
                  <a16:creationId xmlns:a16="http://schemas.microsoft.com/office/drawing/2014/main" id="{B96E3793-3E0A-144A-E1DB-CECD459F635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4154" y="1817119"/>
              <a:ext cx="477886" cy="477886"/>
            </a:xfrm>
            <a:prstGeom prst="rect">
              <a:avLst/>
            </a:prstGeom>
          </p:spPr>
        </p:pic>
      </p:grpSp>
      <p:sp>
        <p:nvSpPr>
          <p:cNvPr id="65" name="ZoneTexte 64">
            <a:extLst>
              <a:ext uri="{FF2B5EF4-FFF2-40B4-BE49-F238E27FC236}">
                <a16:creationId xmlns:a16="http://schemas.microsoft.com/office/drawing/2014/main" id="{9813A75E-0F25-D26E-0044-7BD30A2F473F}"/>
              </a:ext>
            </a:extLst>
          </p:cNvPr>
          <p:cNvSpPr txBox="1"/>
          <p:nvPr/>
        </p:nvSpPr>
        <p:spPr>
          <a:xfrm>
            <a:off x="4865656" y="3649430"/>
            <a:ext cx="6954868" cy="400110"/>
          </a:xfrm>
          <a:prstGeom prst="rect">
            <a:avLst/>
          </a:prstGeom>
          <a:noFill/>
        </p:spPr>
        <p:txBody>
          <a:bodyPr wrap="square" rtlCol="0">
            <a:spAutoFit/>
          </a:bodyPr>
          <a:lstStyle/>
          <a:p>
            <a:pPr algn="ctr"/>
            <a:r>
              <a:rPr lang="fr-FR" sz="1000" b="1" kern="1200" cap="small">
                <a:solidFill>
                  <a:srgbClr val="44398A"/>
                </a:solidFill>
                <a:latin typeface="+mj-lt"/>
                <a:ea typeface="+mn-ea"/>
                <a:cs typeface="+mn-cs"/>
              </a:rPr>
              <a:t>Pour chaque domaine (conception de l’ouvrage, consultation achat et réalisation), la réflexion sur les impacts du déploiement de la </a:t>
            </a:r>
            <a:r>
              <a:rPr lang="fr-FR" sz="1000" b="1" kern="1200" cap="small" err="1">
                <a:solidFill>
                  <a:srgbClr val="44398A"/>
                </a:solidFill>
                <a:latin typeface="+mj-lt"/>
                <a:ea typeface="+mn-ea"/>
                <a:cs typeface="+mn-cs"/>
              </a:rPr>
              <a:t>pnp</a:t>
            </a:r>
            <a:r>
              <a:rPr lang="fr-FR" sz="1000" b="1" kern="1200" cap="small">
                <a:solidFill>
                  <a:srgbClr val="44398A"/>
                </a:solidFill>
                <a:latin typeface="+mj-lt"/>
                <a:ea typeface="+mn-ea"/>
                <a:cs typeface="+mn-cs"/>
              </a:rPr>
              <a:t> sera renouvelée en atelier collectif au regard des personae identifiés.</a:t>
            </a:r>
          </a:p>
        </p:txBody>
      </p:sp>
      <p:sp>
        <p:nvSpPr>
          <p:cNvPr id="67" name="Rectangle 66">
            <a:extLst>
              <a:ext uri="{FF2B5EF4-FFF2-40B4-BE49-F238E27FC236}">
                <a16:creationId xmlns:a16="http://schemas.microsoft.com/office/drawing/2014/main" id="{A7E088E8-AADC-296C-0CB5-A4C752224A5C}"/>
              </a:ext>
            </a:extLst>
          </p:cNvPr>
          <p:cNvSpPr/>
          <p:nvPr/>
        </p:nvSpPr>
        <p:spPr>
          <a:xfrm>
            <a:off x="649172" y="4853538"/>
            <a:ext cx="3600000" cy="1629057"/>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kern="1200" cap="all">
                <a:solidFill>
                  <a:srgbClr val="44398A"/>
                </a:solidFill>
                <a:latin typeface="+mj-lt"/>
              </a:rPr>
              <a:t>Par cycle de vie du projet</a:t>
            </a:r>
          </a:p>
          <a:p>
            <a:pPr algn="ctr"/>
            <a:endParaRPr lang="fr-FR"/>
          </a:p>
          <a:p>
            <a:pPr marL="171450" indent="-171450">
              <a:lnSpc>
                <a:spcPct val="150000"/>
              </a:lnSpc>
              <a:buFont typeface="Arial" panose="020B0604020202020204" pitchFamily="34" charset="0"/>
              <a:buChar char="•"/>
            </a:pPr>
            <a:endParaRPr lang="fr-FR" sz="900">
              <a:solidFill>
                <a:srgbClr val="44546A">
                  <a:lumMod val="25000"/>
                </a:srgbClr>
              </a:solidFill>
              <a:latin typeface="+mj-lt"/>
              <a:cs typeface="Arial"/>
            </a:endParaRPr>
          </a:p>
          <a:p>
            <a:pPr marL="171450" indent="-171450">
              <a:lnSpc>
                <a:spcPct val="150000"/>
              </a:lnSpc>
              <a:buFont typeface="Arial" panose="020B0604020202020204" pitchFamily="34" charset="0"/>
              <a:buChar char="•"/>
            </a:pPr>
            <a:endParaRPr lang="fr-FR" sz="500">
              <a:solidFill>
                <a:srgbClr val="44546A">
                  <a:lumMod val="25000"/>
                </a:srgbClr>
              </a:solidFill>
              <a:latin typeface="+mj-lt"/>
              <a:cs typeface="Arial"/>
            </a:endParaRPr>
          </a:p>
          <a:p>
            <a:pPr marL="171450" indent="-171450">
              <a:lnSpc>
                <a:spcPct val="150000"/>
              </a:lnSpc>
              <a:buFont typeface="Arial" panose="020B0604020202020204" pitchFamily="34" charset="0"/>
              <a:buChar char="•"/>
            </a:pPr>
            <a:endParaRPr lang="fr-FR" sz="900">
              <a:solidFill>
                <a:srgbClr val="44546A">
                  <a:lumMod val="25000"/>
                </a:srgbClr>
              </a:solidFill>
              <a:latin typeface="+mj-lt"/>
              <a:cs typeface="Arial"/>
            </a:endParaRPr>
          </a:p>
          <a:p>
            <a:pPr marL="171450" indent="-171450">
              <a:lnSpc>
                <a:spcPct val="150000"/>
              </a:lnSpc>
              <a:buFont typeface="Arial" panose="020B0604020202020204" pitchFamily="34" charset="0"/>
              <a:buChar char="•"/>
            </a:pPr>
            <a:endParaRPr lang="fr-FR" sz="900">
              <a:solidFill>
                <a:srgbClr val="44546A">
                  <a:lumMod val="25000"/>
                </a:srgbClr>
              </a:solidFill>
              <a:latin typeface="+mj-lt"/>
              <a:cs typeface="Arial"/>
            </a:endParaRPr>
          </a:p>
          <a:p>
            <a:pPr marL="171450" indent="-171450">
              <a:lnSpc>
                <a:spcPct val="150000"/>
              </a:lnSpc>
              <a:buFont typeface="Arial" panose="020B0604020202020204" pitchFamily="34" charset="0"/>
              <a:buChar char="•"/>
            </a:pPr>
            <a:endParaRPr lang="fr-FR" sz="900">
              <a:solidFill>
                <a:srgbClr val="44546A">
                  <a:lumMod val="25000"/>
                </a:srgbClr>
              </a:solidFill>
              <a:latin typeface="+mj-lt"/>
              <a:cs typeface="Arial"/>
            </a:endParaRPr>
          </a:p>
          <a:p>
            <a:pPr marL="171450" indent="-171450">
              <a:lnSpc>
                <a:spcPct val="150000"/>
              </a:lnSpc>
              <a:buFont typeface="Arial" panose="020B0604020202020204" pitchFamily="34" charset="0"/>
              <a:buChar char="•"/>
            </a:pPr>
            <a:endParaRPr lang="fr-FR" sz="900">
              <a:solidFill>
                <a:srgbClr val="44546A">
                  <a:lumMod val="25000"/>
                </a:srgbClr>
              </a:solidFill>
              <a:latin typeface="+mj-lt"/>
              <a:cs typeface="Arial"/>
            </a:endParaRPr>
          </a:p>
        </p:txBody>
      </p:sp>
      <p:sp>
        <p:nvSpPr>
          <p:cNvPr id="68" name="Rectangle 67">
            <a:extLst>
              <a:ext uri="{FF2B5EF4-FFF2-40B4-BE49-F238E27FC236}">
                <a16:creationId xmlns:a16="http://schemas.microsoft.com/office/drawing/2014/main" id="{4E692955-4421-AE1E-EB18-D4571729D141}"/>
              </a:ext>
            </a:extLst>
          </p:cNvPr>
          <p:cNvSpPr/>
          <p:nvPr/>
        </p:nvSpPr>
        <p:spPr>
          <a:xfrm>
            <a:off x="4434848" y="4853538"/>
            <a:ext cx="3600000" cy="1629057"/>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kern="1200" cap="all">
                <a:solidFill>
                  <a:srgbClr val="44398A"/>
                </a:solidFill>
                <a:latin typeface="+mj-lt"/>
              </a:rPr>
              <a:t>Par entité</a:t>
            </a:r>
          </a:p>
          <a:p>
            <a:pPr algn="ctr"/>
            <a:endParaRPr lang="fr-FR" sz="900"/>
          </a:p>
          <a:p>
            <a:pPr>
              <a:lnSpc>
                <a:spcPct val="150000"/>
              </a:lnSpc>
            </a:pPr>
            <a:r>
              <a:rPr lang="fr-FR" sz="900">
                <a:solidFill>
                  <a:srgbClr val="44546A">
                    <a:lumMod val="25000"/>
                  </a:srgbClr>
                </a:solidFill>
                <a:latin typeface="+mj-lt"/>
                <a:cs typeface="Arial"/>
              </a:rPr>
              <a:t>Parties prenantes réparties entre  : </a:t>
            </a:r>
          </a:p>
          <a:p>
            <a:pPr marL="171450" lvl="2" indent="-171450">
              <a:lnSpc>
                <a:spcPct val="150000"/>
              </a:lnSpc>
              <a:buFont typeface="Wingdings" panose="05000000000000000000" pitchFamily="2" charset="2"/>
              <a:buChar char="§"/>
            </a:pPr>
            <a:r>
              <a:rPr lang="fr-FR" sz="900">
                <a:solidFill>
                  <a:srgbClr val="44546A">
                    <a:lumMod val="25000"/>
                  </a:srgbClr>
                </a:solidFill>
                <a:latin typeface="+mj-lt"/>
                <a:cs typeface="Arial"/>
              </a:rPr>
              <a:t>Foncier urbanisme</a:t>
            </a:r>
          </a:p>
          <a:p>
            <a:pPr marL="171450" lvl="2" indent="-171450">
              <a:lnSpc>
                <a:spcPct val="150000"/>
              </a:lnSpc>
              <a:buFont typeface="Wingdings" panose="05000000000000000000" pitchFamily="2" charset="2"/>
              <a:buChar char="§"/>
            </a:pPr>
            <a:r>
              <a:rPr lang="fr-FR" sz="900">
                <a:solidFill>
                  <a:srgbClr val="44546A">
                    <a:lumMod val="25000"/>
                  </a:srgbClr>
                </a:solidFill>
                <a:latin typeface="+mj-lt"/>
                <a:cs typeface="Arial"/>
              </a:rPr>
              <a:t>Commercial &amp; marketing</a:t>
            </a:r>
          </a:p>
          <a:p>
            <a:pPr marL="171450" lvl="2" indent="-171450">
              <a:lnSpc>
                <a:spcPct val="150000"/>
              </a:lnSpc>
              <a:buFont typeface="Wingdings" panose="05000000000000000000" pitchFamily="2" charset="2"/>
              <a:buChar char="§"/>
            </a:pPr>
            <a:r>
              <a:rPr lang="fr-FR" sz="900">
                <a:solidFill>
                  <a:srgbClr val="44546A">
                    <a:lumMod val="25000"/>
                  </a:srgbClr>
                </a:solidFill>
                <a:latin typeface="+mj-lt"/>
                <a:cs typeface="Arial"/>
              </a:rPr>
              <a:t>Gestion administrative &amp; financière</a:t>
            </a:r>
          </a:p>
          <a:p>
            <a:pPr marL="171450" lvl="2" indent="-171450">
              <a:lnSpc>
                <a:spcPct val="150000"/>
              </a:lnSpc>
              <a:buFont typeface="Wingdings" panose="05000000000000000000" pitchFamily="2" charset="2"/>
              <a:buChar char="§"/>
            </a:pPr>
            <a:r>
              <a:rPr lang="fr-FR" sz="900">
                <a:solidFill>
                  <a:srgbClr val="44546A">
                    <a:lumMod val="25000"/>
                  </a:srgbClr>
                </a:solidFill>
                <a:latin typeface="+mj-lt"/>
                <a:cs typeface="Arial"/>
              </a:rPr>
              <a:t>Finance</a:t>
            </a:r>
          </a:p>
          <a:p>
            <a:pPr marL="171450" lvl="2" indent="-171450">
              <a:lnSpc>
                <a:spcPct val="150000"/>
              </a:lnSpc>
              <a:buFont typeface="Wingdings" panose="05000000000000000000" pitchFamily="2" charset="2"/>
              <a:buChar char="§"/>
            </a:pPr>
            <a:r>
              <a:rPr lang="fr-FR" sz="900">
                <a:solidFill>
                  <a:srgbClr val="44546A">
                    <a:lumMod val="25000"/>
                  </a:srgbClr>
                </a:solidFill>
                <a:latin typeface="+mj-lt"/>
                <a:cs typeface="Arial"/>
              </a:rPr>
              <a:t>Production</a:t>
            </a:r>
          </a:p>
        </p:txBody>
      </p:sp>
      <p:sp>
        <p:nvSpPr>
          <p:cNvPr id="69" name="Rectangle 68">
            <a:extLst>
              <a:ext uri="{FF2B5EF4-FFF2-40B4-BE49-F238E27FC236}">
                <a16:creationId xmlns:a16="http://schemas.microsoft.com/office/drawing/2014/main" id="{99467BF2-F748-FE53-3FE3-348F3E260A28}"/>
              </a:ext>
            </a:extLst>
          </p:cNvPr>
          <p:cNvSpPr/>
          <p:nvPr/>
        </p:nvSpPr>
        <p:spPr>
          <a:xfrm>
            <a:off x="8220524" y="4853538"/>
            <a:ext cx="3600000" cy="1629057"/>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kern="1200" cap="all">
                <a:solidFill>
                  <a:srgbClr val="44398A"/>
                </a:solidFill>
                <a:latin typeface="+mj-lt"/>
              </a:rPr>
              <a:t>Par pOSTE</a:t>
            </a:r>
          </a:p>
          <a:p>
            <a:pPr algn="ctr"/>
            <a:endParaRPr lang="fr-FR" sz="900"/>
          </a:p>
          <a:p>
            <a:pPr>
              <a:lnSpc>
                <a:spcPct val="150000"/>
              </a:lnSpc>
            </a:pPr>
            <a:r>
              <a:rPr lang="fr-FR" sz="900">
                <a:solidFill>
                  <a:srgbClr val="44546A">
                    <a:lumMod val="25000"/>
                  </a:srgbClr>
                </a:solidFill>
                <a:latin typeface="+mj-lt"/>
                <a:cs typeface="Arial"/>
              </a:rPr>
              <a:t>Collaborateurs rattachés hiérarchiquement à  : </a:t>
            </a:r>
          </a:p>
          <a:p>
            <a:pPr>
              <a:lnSpc>
                <a:spcPct val="150000"/>
              </a:lnSpc>
            </a:pPr>
            <a:endParaRPr lang="fr-FR" sz="900">
              <a:solidFill>
                <a:srgbClr val="44546A">
                  <a:lumMod val="25000"/>
                </a:srgbClr>
              </a:solidFill>
              <a:latin typeface="+mj-lt"/>
              <a:cs typeface="Arial"/>
            </a:endParaRPr>
          </a:p>
          <a:p>
            <a:pPr>
              <a:lnSpc>
                <a:spcPct val="150000"/>
              </a:lnSpc>
            </a:pPr>
            <a:endParaRPr lang="fr-FR" sz="900">
              <a:solidFill>
                <a:srgbClr val="44546A">
                  <a:lumMod val="25000"/>
                </a:srgbClr>
              </a:solidFill>
              <a:latin typeface="+mj-lt"/>
              <a:cs typeface="Arial"/>
            </a:endParaRPr>
          </a:p>
          <a:p>
            <a:pPr>
              <a:lnSpc>
                <a:spcPct val="150000"/>
              </a:lnSpc>
            </a:pPr>
            <a:endParaRPr lang="fr-FR" sz="900">
              <a:solidFill>
                <a:srgbClr val="44546A">
                  <a:lumMod val="25000"/>
                </a:srgbClr>
              </a:solidFill>
              <a:latin typeface="+mj-lt"/>
              <a:cs typeface="Arial"/>
            </a:endParaRPr>
          </a:p>
          <a:p>
            <a:pPr>
              <a:lnSpc>
                <a:spcPct val="150000"/>
              </a:lnSpc>
            </a:pPr>
            <a:endParaRPr lang="fr-FR" sz="900">
              <a:solidFill>
                <a:srgbClr val="44546A">
                  <a:lumMod val="25000"/>
                </a:srgbClr>
              </a:solidFill>
              <a:latin typeface="+mj-lt"/>
              <a:cs typeface="Arial"/>
            </a:endParaRPr>
          </a:p>
          <a:p>
            <a:pPr>
              <a:lnSpc>
                <a:spcPct val="150000"/>
              </a:lnSpc>
            </a:pPr>
            <a:endParaRPr lang="fr-FR" sz="900">
              <a:solidFill>
                <a:srgbClr val="44546A">
                  <a:lumMod val="25000"/>
                </a:srgbClr>
              </a:solidFill>
              <a:latin typeface="+mj-lt"/>
              <a:cs typeface="Arial"/>
            </a:endParaRPr>
          </a:p>
        </p:txBody>
      </p:sp>
      <p:graphicFrame>
        <p:nvGraphicFramePr>
          <p:cNvPr id="72" name="Graphique 71">
            <a:extLst>
              <a:ext uri="{FF2B5EF4-FFF2-40B4-BE49-F238E27FC236}">
                <a16:creationId xmlns:a16="http://schemas.microsoft.com/office/drawing/2014/main" id="{B6E5ABB5-5702-BF02-64A0-F240FB303870}"/>
              </a:ext>
            </a:extLst>
          </p:cNvPr>
          <p:cNvGraphicFramePr/>
          <p:nvPr>
            <p:extLst>
              <p:ext uri="{D42A27DB-BD31-4B8C-83A1-F6EECF244321}">
                <p14:modId xmlns:p14="http://schemas.microsoft.com/office/powerpoint/2010/main" val="1926914506"/>
              </p:ext>
            </p:extLst>
          </p:nvPr>
        </p:nvGraphicFramePr>
        <p:xfrm>
          <a:off x="1376931" y="4902942"/>
          <a:ext cx="2144482" cy="167210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5" name="Tableau 75">
            <a:extLst>
              <a:ext uri="{FF2B5EF4-FFF2-40B4-BE49-F238E27FC236}">
                <a16:creationId xmlns:a16="http://schemas.microsoft.com/office/drawing/2014/main" id="{D324F27F-1F9A-F837-DF93-747E694BB7CD}"/>
              </a:ext>
            </a:extLst>
          </p:cNvPr>
          <p:cNvGraphicFramePr>
            <a:graphicFrameLocks noGrp="1"/>
          </p:cNvGraphicFramePr>
          <p:nvPr>
            <p:extLst>
              <p:ext uri="{D42A27DB-BD31-4B8C-83A1-F6EECF244321}">
                <p14:modId xmlns:p14="http://schemas.microsoft.com/office/powerpoint/2010/main" val="880976182"/>
              </p:ext>
            </p:extLst>
          </p:nvPr>
        </p:nvGraphicFramePr>
        <p:xfrm>
          <a:off x="8532040" y="5542398"/>
          <a:ext cx="2832648" cy="804938"/>
        </p:xfrm>
        <a:graphic>
          <a:graphicData uri="http://schemas.openxmlformats.org/drawingml/2006/table">
            <a:tbl>
              <a:tblPr bandRow="1">
                <a:tableStyleId>{5C22544A-7EE6-4342-B048-85BDC9FD1C3A}</a:tableStyleId>
              </a:tblPr>
              <a:tblGrid>
                <a:gridCol w="1416324">
                  <a:extLst>
                    <a:ext uri="{9D8B030D-6E8A-4147-A177-3AD203B41FA5}">
                      <a16:colId xmlns:a16="http://schemas.microsoft.com/office/drawing/2014/main" val="3226134825"/>
                    </a:ext>
                  </a:extLst>
                </a:gridCol>
                <a:gridCol w="1416324">
                  <a:extLst>
                    <a:ext uri="{9D8B030D-6E8A-4147-A177-3AD203B41FA5}">
                      <a16:colId xmlns:a16="http://schemas.microsoft.com/office/drawing/2014/main" val="1843263219"/>
                    </a:ext>
                  </a:extLst>
                </a:gridCol>
              </a:tblGrid>
              <a:tr h="250069">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kumimoji="0" lang="fr-FR" sz="700" b="0" i="0" u="none" strike="noStrike" kern="0" cap="none" spc="0" normalizeH="0" baseline="0" noProof="0">
                          <a:ln>
                            <a:noFill/>
                          </a:ln>
                          <a:solidFill>
                            <a:srgbClr val="44546A">
                              <a:lumMod val="25000"/>
                            </a:srgbClr>
                          </a:solidFill>
                          <a:effectLst/>
                          <a:uLnTx/>
                          <a:uFillTx/>
                          <a:latin typeface="+mn-lt"/>
                          <a:ea typeface="+mn-ea"/>
                          <a:cs typeface="Arial"/>
                          <a:sym typeface="Arial"/>
                        </a:rPr>
                        <a:t>Direction régionale Ingénierie</a:t>
                      </a:r>
                      <a:endParaRPr lang="fr-FR" sz="1100"/>
                    </a:p>
                  </a:txBody>
                  <a:tcP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0" i="0" u="none" strike="noStrike" kern="0" cap="none" spc="0" normalizeH="0" baseline="0">
                          <a:ln>
                            <a:noFill/>
                          </a:ln>
                          <a:solidFill>
                            <a:srgbClr val="44546A">
                              <a:lumMod val="25000"/>
                            </a:srgbClr>
                          </a:solidFill>
                          <a:effectLst/>
                          <a:uLnTx/>
                          <a:uFillTx/>
                          <a:latin typeface="+mn-lt"/>
                          <a:ea typeface="+mn-ea"/>
                          <a:cs typeface="Arial"/>
                          <a:sym typeface="Arial"/>
                        </a:rPr>
                        <a:t>Direction Programme</a:t>
                      </a:r>
                    </a:p>
                  </a:txBody>
                  <a:tcPr>
                    <a:solidFill>
                      <a:schemeClr val="bg2">
                        <a:lumMod val="20000"/>
                        <a:lumOff val="80000"/>
                      </a:schemeClr>
                    </a:solidFill>
                  </a:tcPr>
                </a:tc>
                <a:extLst>
                  <a:ext uri="{0D108BD9-81ED-4DB2-BD59-A6C34878D82A}">
                    <a16:rowId xmlns:a16="http://schemas.microsoft.com/office/drawing/2014/main" val="3265657753"/>
                  </a:ext>
                </a:extLst>
              </a:tr>
              <a:tr h="250069">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0" i="0" u="none" strike="noStrike" kern="0" cap="none" spc="0" normalizeH="0" baseline="0">
                          <a:ln>
                            <a:noFill/>
                          </a:ln>
                          <a:solidFill>
                            <a:srgbClr val="44546A">
                              <a:lumMod val="25000"/>
                            </a:srgbClr>
                          </a:solidFill>
                          <a:effectLst/>
                          <a:uLnTx/>
                          <a:uFillTx/>
                          <a:latin typeface="+mn-lt"/>
                          <a:ea typeface="+mn-ea"/>
                          <a:cs typeface="Arial"/>
                          <a:sym typeface="Arial"/>
                        </a:rPr>
                        <a:t>Responsabilité de conception / technique</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0" i="0" u="none" strike="noStrike" kern="0" cap="none" spc="0" normalizeH="0" baseline="0">
                          <a:ln>
                            <a:noFill/>
                          </a:ln>
                          <a:solidFill>
                            <a:srgbClr val="44546A">
                              <a:lumMod val="25000"/>
                            </a:srgbClr>
                          </a:solidFill>
                          <a:effectLst/>
                          <a:uLnTx/>
                          <a:uFillTx/>
                          <a:latin typeface="+mn-lt"/>
                          <a:ea typeface="+mn-ea"/>
                          <a:cs typeface="Arial"/>
                          <a:sym typeface="Arial"/>
                        </a:rPr>
                        <a:t>Service après-vente</a:t>
                      </a:r>
                    </a:p>
                  </a:txBody>
                  <a:tcPr/>
                </a:tc>
                <a:extLst>
                  <a:ext uri="{0D108BD9-81ED-4DB2-BD59-A6C34878D82A}">
                    <a16:rowId xmlns:a16="http://schemas.microsoft.com/office/drawing/2014/main" val="2220507242"/>
                  </a:ext>
                </a:extLst>
              </a:tr>
              <a:tr h="250069">
                <a:tc>
                  <a:txBody>
                    <a:bodyPr/>
                    <a:lstStyle/>
                    <a:p>
                      <a:r>
                        <a:rPr kumimoji="0" lang="fr-FR" sz="700" b="0" i="0" u="none" strike="noStrike" kern="0" cap="none" spc="0" normalizeH="0" baseline="0">
                          <a:ln>
                            <a:noFill/>
                          </a:ln>
                          <a:solidFill>
                            <a:srgbClr val="44546A">
                              <a:lumMod val="25000"/>
                            </a:srgbClr>
                          </a:solidFill>
                          <a:effectLst/>
                          <a:uLnTx/>
                          <a:uFillTx/>
                          <a:latin typeface="+mn-lt"/>
                          <a:ea typeface="+mn-ea"/>
                          <a:cs typeface="Arial"/>
                          <a:sym typeface="Arial"/>
                        </a:rPr>
                        <a:t>Assistance Opérations</a:t>
                      </a:r>
                    </a:p>
                  </a:txBody>
                  <a:tcPr>
                    <a:solidFill>
                      <a:schemeClr val="bg2">
                        <a:lumMod val="20000"/>
                        <a:lumOff val="80000"/>
                      </a:schemeClr>
                    </a:solidFill>
                  </a:tcPr>
                </a:tc>
                <a:tc>
                  <a:txBody>
                    <a:bodyPr/>
                    <a:lstStyle/>
                    <a:p>
                      <a:r>
                        <a:rPr kumimoji="0" lang="fr-FR" sz="700" b="0" i="0" u="none" strike="noStrike" kern="0" cap="none" spc="0" normalizeH="0" baseline="0">
                          <a:ln>
                            <a:noFill/>
                          </a:ln>
                          <a:solidFill>
                            <a:srgbClr val="44546A">
                              <a:lumMod val="25000"/>
                            </a:srgbClr>
                          </a:solidFill>
                          <a:effectLst/>
                          <a:uLnTx/>
                          <a:uFillTx/>
                          <a:latin typeface="+mn-lt"/>
                          <a:ea typeface="+mn-ea"/>
                          <a:cs typeface="Arial"/>
                          <a:sym typeface="Arial"/>
                        </a:rPr>
                        <a:t>Responsabilité relation-client</a:t>
                      </a:r>
                    </a:p>
                  </a:txBody>
                  <a:tcPr>
                    <a:solidFill>
                      <a:schemeClr val="bg2">
                        <a:lumMod val="20000"/>
                        <a:lumOff val="80000"/>
                      </a:schemeClr>
                    </a:solidFill>
                  </a:tcPr>
                </a:tc>
                <a:extLst>
                  <a:ext uri="{0D108BD9-81ED-4DB2-BD59-A6C34878D82A}">
                    <a16:rowId xmlns:a16="http://schemas.microsoft.com/office/drawing/2014/main" val="602789458"/>
                  </a:ext>
                </a:extLst>
              </a:tr>
            </a:tbl>
          </a:graphicData>
        </a:graphic>
      </p:graphicFrame>
      <p:sp>
        <p:nvSpPr>
          <p:cNvPr id="76" name="Google Shape;503;p4">
            <a:extLst>
              <a:ext uri="{FF2B5EF4-FFF2-40B4-BE49-F238E27FC236}">
                <a16:creationId xmlns:a16="http://schemas.microsoft.com/office/drawing/2014/main" id="{6563241C-77BE-0379-BDBF-FF2544D2B0E3}"/>
              </a:ext>
            </a:extLst>
          </p:cNvPr>
          <p:cNvSpPr/>
          <p:nvPr/>
        </p:nvSpPr>
        <p:spPr>
          <a:xfrm rot="16200000" flipH="1">
            <a:off x="8270389" y="3008110"/>
            <a:ext cx="145403" cy="982740"/>
          </a:xfrm>
          <a:custGeom>
            <a:avLst/>
            <a:gdLst/>
            <a:ahLst/>
            <a:cxnLst/>
            <a:rect l="l" t="t" r="r" b="b"/>
            <a:pathLst>
              <a:path w="240" h="1200" extrusionOk="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bg1">
              <a:lumMod val="75000"/>
            </a:schemeClr>
          </a:solidFill>
          <a:ln>
            <a:noFill/>
          </a:ln>
          <a:effectLst/>
        </p:spPr>
        <p:txBody>
          <a:bodyPr spcFirstLastPara="1" wrap="square" lIns="91425" tIns="45700" rIns="91425" bIns="45700" anchor="ctr" anchorCtr="0">
            <a:noAutofit/>
          </a:bodyPr>
          <a:lstStyle/>
          <a:p>
            <a:pPr>
              <a:buClr>
                <a:srgbClr val="000000"/>
              </a:buClr>
              <a:buSzPts val="1273"/>
            </a:pPr>
            <a:endParaRPr sz="1000">
              <a:solidFill>
                <a:srgbClr val="001EA0"/>
              </a:solidFill>
              <a:latin typeface="+mn-lt"/>
              <a:cs typeface="Arial"/>
              <a:sym typeface="Arial"/>
            </a:endParaRPr>
          </a:p>
        </p:txBody>
      </p:sp>
    </p:spTree>
    <p:extLst>
      <p:ext uri="{BB962C8B-B14F-4D97-AF65-F5344CB8AC3E}">
        <p14:creationId xmlns:p14="http://schemas.microsoft.com/office/powerpoint/2010/main" val="114494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Outils et grille d’analyse d’impacts</a:t>
            </a:r>
            <a:endParaRPr lang="fr-FR">
              <a:latin typeface="Arial Black" panose="020B0A04020102020204" pitchFamily="34" charset="0"/>
            </a:endParaRPr>
          </a:p>
        </p:txBody>
      </p:sp>
      <p:sp>
        <p:nvSpPr>
          <p:cNvPr id="2" name="Rectangle 1">
            <a:extLst>
              <a:ext uri="{FF2B5EF4-FFF2-40B4-BE49-F238E27FC236}">
                <a16:creationId xmlns:a16="http://schemas.microsoft.com/office/drawing/2014/main" id="{3F72CC57-765A-36E1-38C3-792625DA38FA}"/>
              </a:ext>
            </a:extLst>
          </p:cNvPr>
          <p:cNvSpPr/>
          <p:nvPr/>
        </p:nvSpPr>
        <p:spPr>
          <a:xfrm>
            <a:off x="452570" y="1005705"/>
            <a:ext cx="11433935" cy="918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L’analyse d’impact permet d’évaluer </a:t>
            </a:r>
            <a:r>
              <a:rPr lang="fr-FR" sz="1100" b="1">
                <a:solidFill>
                  <a:srgbClr val="44398A"/>
                </a:solidFill>
                <a:latin typeface="+mj-lt"/>
                <a:cs typeface="Arial"/>
                <a:sym typeface="Montserrat"/>
              </a:rPr>
              <a:t>l’adhésion et la maturité </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des populations impactées par les changements liés à la transformation, et </a:t>
            </a:r>
            <a:r>
              <a:rPr lang="fr-FR" sz="1100" b="1">
                <a:solidFill>
                  <a:srgbClr val="44398A"/>
                </a:solidFill>
                <a:latin typeface="+mj-lt"/>
                <a:cs typeface="Arial"/>
                <a:sym typeface="Montserrat"/>
              </a:rPr>
              <a:t>d’anticiper</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 les actions d’accompagnement nécessaire. </a:t>
            </a:r>
          </a:p>
          <a:p>
            <a:pPr algn="just">
              <a:spcBef>
                <a:spcPts val="600"/>
              </a:spcBef>
            </a:pP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La phase d’analyse d’impact se fera en réalisant  des ateliers collectifs, avec des panels de participants représentatifs de l’ensemble de parties prenantes mobilisées pendant les phases de </a:t>
            </a:r>
            <a:r>
              <a:rPr lang="fr-FR" sz="1100" b="1">
                <a:solidFill>
                  <a:srgbClr val="44398A"/>
                </a:solidFill>
                <a:latin typeface="+mj-lt"/>
                <a:cs typeface="Arial"/>
                <a:sym typeface="Montserrat"/>
              </a:rPr>
              <a:t>conception</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 de </a:t>
            </a:r>
            <a:r>
              <a:rPr lang="fr-FR" sz="1100" b="1">
                <a:solidFill>
                  <a:srgbClr val="44398A"/>
                </a:solidFill>
                <a:latin typeface="+mj-lt"/>
                <a:cs typeface="Arial"/>
                <a:sym typeface="Montserrat"/>
              </a:rPr>
              <a:t>consultation</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 et de </a:t>
            </a:r>
            <a:r>
              <a:rPr lang="fr-FR" sz="1100" b="1">
                <a:solidFill>
                  <a:srgbClr val="44398A"/>
                </a:solidFill>
                <a:latin typeface="+mj-lt"/>
                <a:cs typeface="Arial"/>
                <a:sym typeface="Montserrat"/>
              </a:rPr>
              <a:t>réalisation</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 </a:t>
            </a:r>
          </a:p>
        </p:txBody>
      </p:sp>
      <p:sp>
        <p:nvSpPr>
          <p:cNvPr id="4" name="ZoneTexte 3">
            <a:extLst>
              <a:ext uri="{FF2B5EF4-FFF2-40B4-BE49-F238E27FC236}">
                <a16:creationId xmlns:a16="http://schemas.microsoft.com/office/drawing/2014/main" id="{CE06F34E-3DE3-BD06-CF07-75F54EDEB92D}"/>
              </a:ext>
            </a:extLst>
          </p:cNvPr>
          <p:cNvSpPr txBox="1"/>
          <p:nvPr/>
        </p:nvSpPr>
        <p:spPr>
          <a:xfrm>
            <a:off x="551931" y="2788184"/>
            <a:ext cx="2880000" cy="1431161"/>
          </a:xfrm>
          <a:prstGeom prst="rect">
            <a:avLst/>
          </a:prstGeom>
          <a:noFill/>
        </p:spPr>
        <p:txBody>
          <a:bodyPr wrap="square">
            <a:spAutoFit/>
          </a:bodyPr>
          <a:lstStyle/>
          <a:p>
            <a:pPr marR="0" algn="ctr" defTabSz="914400" rtl="0" eaLnBrk="1" fontAlgn="auto" latinLnBrk="0" hangingPunct="1">
              <a:lnSpc>
                <a:spcPct val="100000"/>
              </a:lnSpc>
              <a:spcBef>
                <a:spcPts val="0"/>
              </a:spcBef>
              <a:spcAft>
                <a:spcPts val="0"/>
              </a:spcAft>
              <a:buClrTx/>
              <a:buSzTx/>
              <a:tabLst/>
            </a:pPr>
            <a:r>
              <a:rPr lang="fr-FR" sz="1100" b="1" kern="1200" cap="all">
                <a:solidFill>
                  <a:schemeClr val="bg2"/>
                </a:solidFill>
                <a:latin typeface="+mj-lt"/>
              </a:rPr>
              <a:t>Désignation des impacts</a:t>
            </a:r>
          </a:p>
          <a:p>
            <a:pPr marR="0" algn="just" defTabSz="914400" rtl="0" eaLnBrk="1" fontAlgn="auto" latinLnBrk="0" hangingPunct="1">
              <a:lnSpc>
                <a:spcPct val="100000"/>
              </a:lnSpc>
              <a:spcBef>
                <a:spcPts val="1200"/>
              </a:spcBef>
              <a:spcAft>
                <a:spcPts val="0"/>
              </a:spcAft>
              <a:buClrTx/>
              <a:buSzTx/>
              <a:tabLst/>
            </a:pPr>
            <a:r>
              <a:rPr lang="fr-FR" sz="1100" kern="1200">
                <a:solidFill>
                  <a:schemeClr val="tx1"/>
                </a:solidFill>
                <a:latin typeface="+mj-lt"/>
              </a:rPr>
              <a:t>Après identification des utilisateurs concernés, modélisation des processus et élaboration des personae pour chaque phase des cas d’usage, nous identifierons les points d’impacts du projet et les listerons par ordre de priorité</a:t>
            </a:r>
          </a:p>
        </p:txBody>
      </p:sp>
      <p:sp>
        <p:nvSpPr>
          <p:cNvPr id="5" name="Google Shape;490;p46">
            <a:extLst>
              <a:ext uri="{FF2B5EF4-FFF2-40B4-BE49-F238E27FC236}">
                <a16:creationId xmlns:a16="http://schemas.microsoft.com/office/drawing/2014/main" id="{298E6423-65CE-B323-20EB-FA14D2F4D080}"/>
              </a:ext>
            </a:extLst>
          </p:cNvPr>
          <p:cNvSpPr/>
          <p:nvPr/>
        </p:nvSpPr>
        <p:spPr>
          <a:xfrm flipV="1">
            <a:off x="868267" y="2359696"/>
            <a:ext cx="9144000" cy="316860"/>
          </a:xfrm>
          <a:custGeom>
            <a:avLst/>
            <a:gdLst/>
            <a:ahLst/>
            <a:cxnLst/>
            <a:rect l="l" t="t" r="r" b="b"/>
            <a:pathLst>
              <a:path w="4735719" h="637963" extrusionOk="0">
                <a:moveTo>
                  <a:pt x="0" y="564109"/>
                </a:moveTo>
                <a:cubicBezTo>
                  <a:pt x="221269" y="475198"/>
                  <a:pt x="925119" y="70712"/>
                  <a:pt x="1455590" y="82979"/>
                </a:cubicBezTo>
                <a:cubicBezTo>
                  <a:pt x="1986061" y="95246"/>
                  <a:pt x="2636136" y="651540"/>
                  <a:pt x="3182824" y="637710"/>
                </a:cubicBezTo>
                <a:cubicBezTo>
                  <a:pt x="3729512" y="623880"/>
                  <a:pt x="4393931" y="91332"/>
                  <a:pt x="4735719" y="0"/>
                </a:cubicBezTo>
              </a:path>
            </a:pathLst>
          </a:custGeom>
          <a:noFill/>
          <a:ln w="19050" cap="flat" cmpd="sng">
            <a:solidFill>
              <a:schemeClr val="bg2"/>
            </a:solidFill>
            <a:prstDash val="dash"/>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67"/>
              <a:buFont typeface="Calibri"/>
              <a:buNone/>
              <a:tabLst/>
              <a:defRPr/>
            </a:pP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6" name="Triangle isocèle 5">
            <a:extLst>
              <a:ext uri="{FF2B5EF4-FFF2-40B4-BE49-F238E27FC236}">
                <a16:creationId xmlns:a16="http://schemas.microsoft.com/office/drawing/2014/main" id="{FD7AFD13-F3DD-C355-B6D5-40433327BB71}"/>
              </a:ext>
            </a:extLst>
          </p:cNvPr>
          <p:cNvSpPr/>
          <p:nvPr/>
        </p:nvSpPr>
        <p:spPr>
          <a:xfrm rot="5982259">
            <a:off x="9744482" y="2583274"/>
            <a:ext cx="250806" cy="14999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a:ea typeface="+mn-ea"/>
              <a:cs typeface="+mn-cs"/>
            </a:endParaRPr>
          </a:p>
        </p:txBody>
      </p:sp>
      <p:sp>
        <p:nvSpPr>
          <p:cNvPr id="7" name="ZoneTexte 6">
            <a:extLst>
              <a:ext uri="{FF2B5EF4-FFF2-40B4-BE49-F238E27FC236}">
                <a16:creationId xmlns:a16="http://schemas.microsoft.com/office/drawing/2014/main" id="{D7B53384-3773-C19B-19A6-954EFB25BAE5}"/>
              </a:ext>
            </a:extLst>
          </p:cNvPr>
          <p:cNvSpPr txBox="1"/>
          <p:nvPr/>
        </p:nvSpPr>
        <p:spPr>
          <a:xfrm>
            <a:off x="9984766" y="2244597"/>
            <a:ext cx="1789221" cy="830997"/>
          </a:xfrm>
          <a:prstGeom prst="rect">
            <a:avLst/>
          </a:prstGeom>
          <a:noFill/>
        </p:spPr>
        <p:txBody>
          <a:bodyPr wrap="square" rtlCol="0">
            <a:spAutoFit/>
          </a:bodyPr>
          <a:lstStyle/>
          <a:p>
            <a:pPr algn="just"/>
            <a:r>
              <a:rPr lang="fr-FR" sz="1200" b="1" cap="small">
                <a:solidFill>
                  <a:schemeClr val="bg2"/>
                </a:solidFill>
              </a:rPr>
              <a:t>compilation de l’ensemble des résultats de travaux d’analyse</a:t>
            </a:r>
          </a:p>
        </p:txBody>
      </p:sp>
      <p:grpSp>
        <p:nvGrpSpPr>
          <p:cNvPr id="9" name="Groupe 8">
            <a:extLst>
              <a:ext uri="{FF2B5EF4-FFF2-40B4-BE49-F238E27FC236}">
                <a16:creationId xmlns:a16="http://schemas.microsoft.com/office/drawing/2014/main" id="{B653D794-DA34-1A60-4624-D7006CB93B40}"/>
              </a:ext>
            </a:extLst>
          </p:cNvPr>
          <p:cNvGrpSpPr/>
          <p:nvPr/>
        </p:nvGrpSpPr>
        <p:grpSpPr>
          <a:xfrm>
            <a:off x="1680447" y="2190269"/>
            <a:ext cx="504000" cy="504000"/>
            <a:chOff x="1402761" y="1863534"/>
            <a:chExt cx="504000" cy="504000"/>
          </a:xfrm>
        </p:grpSpPr>
        <p:sp>
          <p:nvSpPr>
            <p:cNvPr id="10" name="Ellipse 9">
              <a:extLst>
                <a:ext uri="{FF2B5EF4-FFF2-40B4-BE49-F238E27FC236}">
                  <a16:creationId xmlns:a16="http://schemas.microsoft.com/office/drawing/2014/main" id="{A3725525-437C-C56E-4CA6-861315023277}"/>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600" b="1" i="0" u="none" strike="noStrike" kern="1200" cap="none" spc="0" normalizeH="0" baseline="0" noProof="0">
                  <a:ln>
                    <a:noFill/>
                  </a:ln>
                  <a:solidFill>
                    <a:srgbClr val="FFFFFF"/>
                  </a:solidFill>
                  <a:effectLst/>
                  <a:uLnTx/>
                  <a:uFillTx/>
                  <a:latin typeface="Arial"/>
                  <a:ea typeface="+mn-ea"/>
                  <a:cs typeface="+mn-cs"/>
                </a:rPr>
                <a:t>1</a:t>
              </a:r>
            </a:p>
          </p:txBody>
        </p:sp>
        <p:sp>
          <p:nvSpPr>
            <p:cNvPr id="11" name="Ellipse 10">
              <a:extLst>
                <a:ext uri="{FF2B5EF4-FFF2-40B4-BE49-F238E27FC236}">
                  <a16:creationId xmlns:a16="http://schemas.microsoft.com/office/drawing/2014/main" id="{F61741CA-34A9-D56F-8A1D-C4CB48E992C9}"/>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 name="Groupe 12">
            <a:extLst>
              <a:ext uri="{FF2B5EF4-FFF2-40B4-BE49-F238E27FC236}">
                <a16:creationId xmlns:a16="http://schemas.microsoft.com/office/drawing/2014/main" id="{1F2790AA-6B7F-F50F-C6E0-E3BD3F3A6D1E}"/>
              </a:ext>
            </a:extLst>
          </p:cNvPr>
          <p:cNvGrpSpPr/>
          <p:nvPr/>
        </p:nvGrpSpPr>
        <p:grpSpPr>
          <a:xfrm>
            <a:off x="4731450" y="2226269"/>
            <a:ext cx="504000" cy="504000"/>
            <a:chOff x="1402761" y="1863534"/>
            <a:chExt cx="504000" cy="504000"/>
          </a:xfrm>
        </p:grpSpPr>
        <p:sp>
          <p:nvSpPr>
            <p:cNvPr id="16" name="Ellipse 15">
              <a:extLst>
                <a:ext uri="{FF2B5EF4-FFF2-40B4-BE49-F238E27FC236}">
                  <a16:creationId xmlns:a16="http://schemas.microsoft.com/office/drawing/2014/main" id="{DB923A2E-2F7E-76B8-706D-6857F3E67DE1}"/>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fr-FR" sz="1600" b="1" kern="1200">
                  <a:solidFill>
                    <a:srgbClr val="FFFFFF"/>
                  </a:solidFill>
                  <a:latin typeface="Arial"/>
                </a:rPr>
                <a:t>2</a:t>
              </a:r>
              <a:endParaRPr kumimoji="0" lang="fr-FR" sz="1600" b="1" i="0" u="none" strike="noStrike" kern="1200" cap="none" spc="0" normalizeH="0" baseline="0" noProof="0">
                <a:ln>
                  <a:noFill/>
                </a:ln>
                <a:solidFill>
                  <a:srgbClr val="FFFFFF"/>
                </a:solidFill>
                <a:effectLst/>
                <a:uLnTx/>
                <a:uFillTx/>
                <a:latin typeface="Arial"/>
                <a:ea typeface="+mn-ea"/>
                <a:cs typeface="+mn-cs"/>
              </a:endParaRPr>
            </a:p>
          </p:txBody>
        </p:sp>
        <p:sp>
          <p:nvSpPr>
            <p:cNvPr id="17" name="Ellipse 16">
              <a:extLst>
                <a:ext uri="{FF2B5EF4-FFF2-40B4-BE49-F238E27FC236}">
                  <a16:creationId xmlns:a16="http://schemas.microsoft.com/office/drawing/2014/main" id="{D0727476-0DFB-5B32-5D81-23B76116577C}"/>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36" name="Groupe 35">
            <a:extLst>
              <a:ext uri="{FF2B5EF4-FFF2-40B4-BE49-F238E27FC236}">
                <a16:creationId xmlns:a16="http://schemas.microsoft.com/office/drawing/2014/main" id="{D946A64D-775E-9174-23B0-51FB8B97C3E7}"/>
              </a:ext>
            </a:extLst>
          </p:cNvPr>
          <p:cNvGrpSpPr/>
          <p:nvPr/>
        </p:nvGrpSpPr>
        <p:grpSpPr>
          <a:xfrm>
            <a:off x="7817934" y="2244597"/>
            <a:ext cx="504000" cy="504000"/>
            <a:chOff x="1402761" y="1863534"/>
            <a:chExt cx="504000" cy="504000"/>
          </a:xfrm>
        </p:grpSpPr>
        <p:sp>
          <p:nvSpPr>
            <p:cNvPr id="37" name="Ellipse 36">
              <a:extLst>
                <a:ext uri="{FF2B5EF4-FFF2-40B4-BE49-F238E27FC236}">
                  <a16:creationId xmlns:a16="http://schemas.microsoft.com/office/drawing/2014/main" id="{33CDD2A9-4F75-5648-4DE6-8D321DA1E044}"/>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fr-FR" sz="1600" b="1" kern="1200">
                  <a:solidFill>
                    <a:srgbClr val="FFFFFF"/>
                  </a:solidFill>
                  <a:latin typeface="Arial"/>
                </a:rPr>
                <a:t>3</a:t>
              </a:r>
              <a:endParaRPr kumimoji="0" lang="fr-FR" sz="1600" b="1" i="0" u="none" strike="noStrike" kern="1200" cap="none" spc="0" normalizeH="0" baseline="0" noProof="0">
                <a:ln>
                  <a:noFill/>
                </a:ln>
                <a:solidFill>
                  <a:srgbClr val="FFFFFF"/>
                </a:solidFill>
                <a:effectLst/>
                <a:uLnTx/>
                <a:uFillTx/>
                <a:latin typeface="Arial"/>
                <a:ea typeface="+mn-ea"/>
                <a:cs typeface="+mn-cs"/>
              </a:endParaRPr>
            </a:p>
          </p:txBody>
        </p:sp>
        <p:sp>
          <p:nvSpPr>
            <p:cNvPr id="48" name="Ellipse 47">
              <a:extLst>
                <a:ext uri="{FF2B5EF4-FFF2-40B4-BE49-F238E27FC236}">
                  <a16:creationId xmlns:a16="http://schemas.microsoft.com/office/drawing/2014/main" id="{6A3B496F-3600-9C06-824D-533C6AF28934}"/>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pic>
        <p:nvPicPr>
          <p:cNvPr id="51" name="Picture 17">
            <a:extLst>
              <a:ext uri="{FF2B5EF4-FFF2-40B4-BE49-F238E27FC236}">
                <a16:creationId xmlns:a16="http://schemas.microsoft.com/office/drawing/2014/main" id="{13650247-7FE1-A013-124F-AA7D6BBD4693}"/>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a:stretch/>
        </p:blipFill>
        <p:spPr bwMode="auto">
          <a:xfrm>
            <a:off x="6769677" y="4469551"/>
            <a:ext cx="2026349" cy="1393491"/>
          </a:xfrm>
          <a:prstGeom prst="rect">
            <a:avLst/>
          </a:prstGeom>
          <a:noFill/>
          <a:ln>
            <a:solidFill>
              <a:srgbClr val="D9D9D9"/>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Image 51">
            <a:extLst>
              <a:ext uri="{FF2B5EF4-FFF2-40B4-BE49-F238E27FC236}">
                <a16:creationId xmlns:a16="http://schemas.microsoft.com/office/drawing/2014/main" id="{BD3875F1-25F4-07A9-630E-D31B8F4435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40102" y="4518380"/>
            <a:ext cx="2121631" cy="1295833"/>
          </a:xfrm>
          <a:prstGeom prst="rect">
            <a:avLst/>
          </a:prstGeom>
          <a:ln>
            <a:solidFill>
              <a:srgbClr val="D9D9D9"/>
            </a:solidFill>
          </a:ln>
          <a:effectLst>
            <a:outerShdw blurRad="50800" dist="38100" dir="2700000" algn="tl" rotWithShape="0">
              <a:prstClr val="black">
                <a:alpha val="40000"/>
              </a:prstClr>
            </a:outerShdw>
          </a:effectLst>
        </p:spPr>
      </p:pic>
      <p:pic>
        <p:nvPicPr>
          <p:cNvPr id="53" name="Picture 11">
            <a:extLst>
              <a:ext uri="{FF2B5EF4-FFF2-40B4-BE49-F238E27FC236}">
                <a16:creationId xmlns:a16="http://schemas.microsoft.com/office/drawing/2014/main" id="{F0AAA607-5E26-11BE-9D33-63026174587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7421" y="4370485"/>
            <a:ext cx="2498855" cy="15916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7" name="ZoneTexte 66">
            <a:extLst>
              <a:ext uri="{FF2B5EF4-FFF2-40B4-BE49-F238E27FC236}">
                <a16:creationId xmlns:a16="http://schemas.microsoft.com/office/drawing/2014/main" id="{19F18E8E-AE41-00E1-1805-C14E8FBD5197}"/>
              </a:ext>
            </a:extLst>
          </p:cNvPr>
          <p:cNvSpPr txBox="1"/>
          <p:nvPr/>
        </p:nvSpPr>
        <p:spPr>
          <a:xfrm>
            <a:off x="3614056" y="2827696"/>
            <a:ext cx="2880001" cy="1184940"/>
          </a:xfrm>
          <a:prstGeom prst="rect">
            <a:avLst/>
          </a:prstGeom>
          <a:noFill/>
        </p:spPr>
        <p:txBody>
          <a:bodyPr wrap="square">
            <a:spAutoFit/>
          </a:bodyPr>
          <a:lstStyle/>
          <a:p>
            <a:pPr marR="0" algn="ctr" defTabSz="914400" rtl="0" eaLnBrk="1" fontAlgn="auto" latinLnBrk="0" hangingPunct="1">
              <a:lnSpc>
                <a:spcPct val="100000"/>
              </a:lnSpc>
              <a:spcBef>
                <a:spcPts val="0"/>
              </a:spcBef>
              <a:spcAft>
                <a:spcPts val="0"/>
              </a:spcAft>
              <a:buClrTx/>
              <a:buSzTx/>
              <a:tabLst/>
            </a:pPr>
            <a:r>
              <a:rPr lang="fr-FR" sz="1100" b="1" kern="1200">
                <a:solidFill>
                  <a:schemeClr val="bg2"/>
                </a:solidFill>
                <a:latin typeface="+mj-lt"/>
              </a:rPr>
              <a:t>QUALIFICATION DES EFFETS</a:t>
            </a:r>
          </a:p>
          <a:p>
            <a:pPr marR="0" algn="just" defTabSz="914400" rtl="0" eaLnBrk="1" fontAlgn="auto" latinLnBrk="0" hangingPunct="1">
              <a:lnSpc>
                <a:spcPct val="100000"/>
              </a:lnSpc>
              <a:spcBef>
                <a:spcPts val="600"/>
              </a:spcBef>
              <a:spcAft>
                <a:spcPts val="0"/>
              </a:spcAft>
              <a:buClrTx/>
              <a:buSzTx/>
              <a:tabLst/>
            </a:pPr>
            <a:r>
              <a:rPr lang="fr-FR" sz="1100" kern="1200">
                <a:solidFill>
                  <a:schemeClr val="tx1"/>
                </a:solidFill>
                <a:latin typeface="+mj-lt"/>
              </a:rPr>
              <a:t>Nous analyserons les effets directs et indirects du projet Pilote sur les outils, les métiers, l’organisation et la Culture, dans le contexte et l’environnement de chaque phase</a:t>
            </a:r>
          </a:p>
        </p:txBody>
      </p:sp>
      <p:sp>
        <p:nvSpPr>
          <p:cNvPr id="72" name="ZoneTexte 71">
            <a:extLst>
              <a:ext uri="{FF2B5EF4-FFF2-40B4-BE49-F238E27FC236}">
                <a16:creationId xmlns:a16="http://schemas.microsoft.com/office/drawing/2014/main" id="{37F31291-0550-8874-EF15-FDE6B19CAD9E}"/>
              </a:ext>
            </a:extLst>
          </p:cNvPr>
          <p:cNvSpPr txBox="1"/>
          <p:nvPr/>
        </p:nvSpPr>
        <p:spPr>
          <a:xfrm>
            <a:off x="6629934" y="2860429"/>
            <a:ext cx="2557608" cy="677108"/>
          </a:xfrm>
          <a:prstGeom prst="rect">
            <a:avLst/>
          </a:prstGeom>
          <a:noFill/>
        </p:spPr>
        <p:txBody>
          <a:bodyPr wrap="square">
            <a:spAutoFit/>
          </a:bodyPr>
          <a:lstStyle/>
          <a:p>
            <a:pPr marR="0" algn="ctr" defTabSz="914400" rtl="0" eaLnBrk="1" fontAlgn="auto" latinLnBrk="0" hangingPunct="1">
              <a:lnSpc>
                <a:spcPct val="100000"/>
              </a:lnSpc>
              <a:spcBef>
                <a:spcPts val="0"/>
              </a:spcBef>
              <a:spcAft>
                <a:spcPts val="0"/>
              </a:spcAft>
              <a:buClrTx/>
              <a:buSzTx/>
              <a:tabLst/>
            </a:pPr>
            <a:r>
              <a:rPr lang="fr-FR" sz="1100" b="1" kern="1200" cap="all">
                <a:solidFill>
                  <a:schemeClr val="bg2"/>
                </a:solidFill>
                <a:latin typeface="+mj-lt"/>
              </a:rPr>
              <a:t>Détermination de la criticité</a:t>
            </a:r>
          </a:p>
          <a:p>
            <a:pPr marR="0" algn="just" defTabSz="914400" rtl="0" eaLnBrk="1" fontAlgn="auto" latinLnBrk="0" hangingPunct="1">
              <a:lnSpc>
                <a:spcPct val="100000"/>
              </a:lnSpc>
              <a:spcBef>
                <a:spcPts val="600"/>
              </a:spcBef>
              <a:spcAft>
                <a:spcPts val="0"/>
              </a:spcAft>
              <a:buClrTx/>
              <a:buSzTx/>
              <a:tabLst/>
            </a:pPr>
            <a:r>
              <a:rPr lang="fr-FR" sz="1100" kern="1200">
                <a:solidFill>
                  <a:schemeClr val="tx1"/>
                </a:solidFill>
                <a:latin typeface="+mj-lt"/>
              </a:rPr>
              <a:t>Le niveau d’intensité des risques identifiés sera alors estimé</a:t>
            </a:r>
          </a:p>
        </p:txBody>
      </p:sp>
      <p:pic>
        <p:nvPicPr>
          <p:cNvPr id="1026" name="Picture 2">
            <a:extLst>
              <a:ext uri="{FF2B5EF4-FFF2-40B4-BE49-F238E27FC236}">
                <a16:creationId xmlns:a16="http://schemas.microsoft.com/office/drawing/2014/main" id="{7146212D-8237-45EE-512B-15BFB938B63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38852" y="4453131"/>
            <a:ext cx="2447653" cy="142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29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766DB-308A-ECB4-DB2F-72DE270BBB64}"/>
              </a:ext>
            </a:extLst>
          </p:cNvPr>
          <p:cNvSpPr>
            <a:spLocks noGrp="1"/>
          </p:cNvSpPr>
          <p:nvPr>
            <p:ph type="title"/>
          </p:nvPr>
        </p:nvSpPr>
        <p:spPr/>
        <p:txBody>
          <a:bodyPr/>
          <a:lstStyle/>
          <a:p>
            <a:r>
              <a:rPr lang="fr-FR"/>
              <a:t>Zoom sur le chantier #3</a:t>
            </a:r>
            <a:br>
              <a:rPr lang="fr-FR"/>
            </a:br>
            <a:r>
              <a:rPr lang="fr-FR"/>
              <a:t>Déploiement au sein des agences pilotes</a:t>
            </a:r>
          </a:p>
        </p:txBody>
      </p:sp>
      <p:sp>
        <p:nvSpPr>
          <p:cNvPr id="4" name="Rectangle : coins arrondis 3">
            <a:extLst>
              <a:ext uri="{FF2B5EF4-FFF2-40B4-BE49-F238E27FC236}">
                <a16:creationId xmlns:a16="http://schemas.microsoft.com/office/drawing/2014/main" id="{2CA74E5C-7194-DE57-0869-A1070A0480C2}"/>
              </a:ext>
            </a:extLst>
          </p:cNvPr>
          <p:cNvSpPr/>
          <p:nvPr/>
        </p:nvSpPr>
        <p:spPr>
          <a:xfrm>
            <a:off x="334963" y="4648294"/>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Cadrage</a:t>
            </a:r>
          </a:p>
        </p:txBody>
      </p:sp>
      <p:sp>
        <p:nvSpPr>
          <p:cNvPr id="5" name="Rectangle : coins arrondis 4">
            <a:extLst>
              <a:ext uri="{FF2B5EF4-FFF2-40B4-BE49-F238E27FC236}">
                <a16:creationId xmlns:a16="http://schemas.microsoft.com/office/drawing/2014/main" id="{754E2953-92D4-BC51-BA13-C5322AF3AF99}"/>
              </a:ext>
            </a:extLst>
          </p:cNvPr>
          <p:cNvSpPr/>
          <p:nvPr/>
        </p:nvSpPr>
        <p:spPr>
          <a:xfrm>
            <a:off x="334963" y="5454798"/>
            <a:ext cx="1836000" cy="288000"/>
          </a:xfrm>
          <a:prstGeom prst="roundRect">
            <a:avLst>
              <a:gd name="adj" fmla="val 50000"/>
            </a:avLst>
          </a:prstGeom>
          <a:solidFill>
            <a:schemeClr val="bg2">
              <a:lumMod val="40000"/>
              <a:lumOff val="6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Accompagnement des deux agences pilotes &amp; déploiement</a:t>
            </a:r>
          </a:p>
        </p:txBody>
      </p:sp>
      <p:sp>
        <p:nvSpPr>
          <p:cNvPr id="6" name="Rectangle : coins arrondis 5">
            <a:extLst>
              <a:ext uri="{FF2B5EF4-FFF2-40B4-BE49-F238E27FC236}">
                <a16:creationId xmlns:a16="http://schemas.microsoft.com/office/drawing/2014/main" id="{9DBF0378-D65E-127D-F2DF-893B9F4CD4BB}"/>
              </a:ext>
            </a:extLst>
          </p:cNvPr>
          <p:cNvSpPr/>
          <p:nvPr/>
        </p:nvSpPr>
        <p:spPr>
          <a:xfrm>
            <a:off x="334963" y="5858050"/>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solidFill>
                  <a:schemeClr val="bg1"/>
                </a:solidFill>
              </a:rPr>
              <a:t>Actions d’accompagnement du changement hors agences pilotes</a:t>
            </a:r>
          </a:p>
        </p:txBody>
      </p:sp>
      <p:sp>
        <p:nvSpPr>
          <p:cNvPr id="7" name="Rectangle : coins arrondis 6">
            <a:extLst>
              <a:ext uri="{FF2B5EF4-FFF2-40B4-BE49-F238E27FC236}">
                <a16:creationId xmlns:a16="http://schemas.microsoft.com/office/drawing/2014/main" id="{B0797691-7A63-3ABA-8E79-1F07232AAD96}"/>
              </a:ext>
            </a:extLst>
          </p:cNvPr>
          <p:cNvSpPr/>
          <p:nvPr/>
        </p:nvSpPr>
        <p:spPr>
          <a:xfrm>
            <a:off x="334963" y="6261301"/>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Retour d’expérience</a:t>
            </a:r>
          </a:p>
        </p:txBody>
      </p:sp>
      <p:sp>
        <p:nvSpPr>
          <p:cNvPr id="8" name="Rectangle : coins arrondis 7">
            <a:extLst>
              <a:ext uri="{FF2B5EF4-FFF2-40B4-BE49-F238E27FC236}">
                <a16:creationId xmlns:a16="http://schemas.microsoft.com/office/drawing/2014/main" id="{C73E53C7-CE4A-E567-E006-35E0058E5BFE}"/>
              </a:ext>
            </a:extLst>
          </p:cNvPr>
          <p:cNvSpPr/>
          <p:nvPr/>
        </p:nvSpPr>
        <p:spPr>
          <a:xfrm>
            <a:off x="334963" y="5051546"/>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Identification des rôles des collaborateurs &amp; analyse d’impacts</a:t>
            </a:r>
          </a:p>
        </p:txBody>
      </p:sp>
      <p:pic>
        <p:nvPicPr>
          <p:cNvPr id="9" name="Graphique 8" descr="Ligne fléchée : droite avec un remplissage uni">
            <a:extLst>
              <a:ext uri="{FF2B5EF4-FFF2-40B4-BE49-F238E27FC236}">
                <a16:creationId xmlns:a16="http://schemas.microsoft.com/office/drawing/2014/main" id="{B2EA3CEC-CE6E-5B76-1CA5-18444D3299B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8663" y="5375212"/>
            <a:ext cx="444600" cy="444600"/>
          </a:xfrm>
          <a:prstGeom prst="rect">
            <a:avLst/>
          </a:prstGeom>
        </p:spPr>
      </p:pic>
    </p:spTree>
    <p:extLst>
      <p:ext uri="{BB962C8B-B14F-4D97-AF65-F5344CB8AC3E}">
        <p14:creationId xmlns:p14="http://schemas.microsoft.com/office/powerpoint/2010/main" val="135514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rganigramme : Opération manuelle 63">
            <a:extLst>
              <a:ext uri="{FF2B5EF4-FFF2-40B4-BE49-F238E27FC236}">
                <a16:creationId xmlns:a16="http://schemas.microsoft.com/office/drawing/2014/main" id="{C009A756-864C-F71C-7F38-ED06BE6E85C4}"/>
              </a:ext>
            </a:extLst>
          </p:cNvPr>
          <p:cNvSpPr/>
          <p:nvPr/>
        </p:nvSpPr>
        <p:spPr>
          <a:xfrm rot="5400000">
            <a:off x="5653810" y="5585403"/>
            <a:ext cx="936971" cy="707642"/>
          </a:xfrm>
          <a:prstGeom prst="flowChartManualOper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1" name="Connecteur droit 70">
            <a:extLst>
              <a:ext uri="{FF2B5EF4-FFF2-40B4-BE49-F238E27FC236}">
                <a16:creationId xmlns:a16="http://schemas.microsoft.com/office/drawing/2014/main" id="{6B75DEAE-B9F6-12BF-92A3-057BB6919B41}"/>
              </a:ext>
            </a:extLst>
          </p:cNvPr>
          <p:cNvCxnSpPr>
            <a:cxnSpLocks/>
          </p:cNvCxnSpPr>
          <p:nvPr/>
        </p:nvCxnSpPr>
        <p:spPr>
          <a:xfrm flipV="1">
            <a:off x="5979628" y="5442609"/>
            <a:ext cx="509705" cy="173668"/>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0004231-7D24-93A8-3F9D-0FA3ABA99664}"/>
              </a:ext>
            </a:extLst>
          </p:cNvPr>
          <p:cNvCxnSpPr>
            <a:cxnSpLocks/>
          </p:cNvCxnSpPr>
          <p:nvPr/>
        </p:nvCxnSpPr>
        <p:spPr>
          <a:xfrm>
            <a:off x="5651500" y="6224328"/>
            <a:ext cx="837833" cy="155151"/>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xfrm>
            <a:off x="396654" y="292154"/>
            <a:ext cx="11173046" cy="392746"/>
          </a:xfrm>
          <a:prstGeom prst="rect">
            <a:avLst/>
          </a:prstGeom>
        </p:spPr>
        <p:txBody>
          <a:bodyPr/>
          <a:lstStyle/>
          <a:p>
            <a:r>
              <a:rPr lang="fr-FR" sz="2400" b="1">
                <a:solidFill>
                  <a:schemeClr val="bg2"/>
                </a:solidFill>
                <a:latin typeface="Arial Black" panose="020B0A04020102020204" pitchFamily="34" charset="0"/>
              </a:rPr>
              <a:t>#</a:t>
            </a:r>
            <a:r>
              <a:rPr lang="fr-FR">
                <a:latin typeface="Arial Black" panose="020B0A04020102020204" pitchFamily="34" charset="0"/>
              </a:rPr>
              <a:t>3.1</a:t>
            </a:r>
            <a:r>
              <a:rPr lang="fr-FR" sz="2400" b="1">
                <a:solidFill>
                  <a:schemeClr val="bg2"/>
                </a:solidFill>
                <a:latin typeface="Arial Black" panose="020B0A04020102020204" pitchFamily="34" charset="0"/>
              </a:rPr>
              <a:t> – Préparation au déploiement au sein des agences</a:t>
            </a:r>
            <a:endParaRPr lang="fr-FR" sz="1800" b="1">
              <a:solidFill>
                <a:schemeClr val="bg2"/>
              </a:solidFill>
              <a:latin typeface="Arial Black" panose="020B0A04020102020204" pitchFamily="34" charset="0"/>
            </a:endParaRPr>
          </a:p>
        </p:txBody>
      </p:sp>
      <p:sp>
        <p:nvSpPr>
          <p:cNvPr id="5" name="Google Shape;1248;p11">
            <a:extLst>
              <a:ext uri="{FF2B5EF4-FFF2-40B4-BE49-F238E27FC236}">
                <a16:creationId xmlns:a16="http://schemas.microsoft.com/office/drawing/2014/main" id="{8AECF2F5-ED45-776E-424A-7806D642BF9A}"/>
              </a:ext>
            </a:extLst>
          </p:cNvPr>
          <p:cNvSpPr/>
          <p:nvPr/>
        </p:nvSpPr>
        <p:spPr>
          <a:xfrm>
            <a:off x="408860" y="5242659"/>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4" y="1119007"/>
            <a:ext cx="7020000"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775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79173" y="5088162"/>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93728" y="5181705"/>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371475" y="1555059"/>
            <a:ext cx="3960853" cy="3477875"/>
          </a:xfrm>
          <a:prstGeom prst="rect">
            <a:avLst/>
          </a:prstGeom>
          <a:noFill/>
        </p:spPr>
        <p:txBody>
          <a:bodyPr wrap="square" rtlCol="0">
            <a:spAutoFit/>
          </a:bodyPr>
          <a:lstStyle/>
          <a:p>
            <a:pPr marL="171450" indent="-171450" algn="just">
              <a:buClrTx/>
              <a:buFont typeface="Arial" panose="020B0604020202020204" pitchFamily="34" charset="0"/>
              <a:buChar char="•"/>
            </a:pPr>
            <a:r>
              <a:rPr lang="fr-FR" sz="1100" b="1" kern="1200">
                <a:ea typeface="+mn-ea"/>
                <a:cs typeface="+mn-cs"/>
              </a:rPr>
              <a:t>P</a:t>
            </a:r>
            <a:r>
              <a:rPr kumimoji="0" lang="fr-FR" sz="1100" b="1" i="0" u="none" strike="noStrike" kern="1200" cap="none" spc="0" normalizeH="0" baseline="0" noProof="0" err="1">
                <a:ln>
                  <a:noFill/>
                </a:ln>
                <a:solidFill>
                  <a:srgbClr val="000000"/>
                </a:solidFill>
                <a:effectLst/>
                <a:uLnTx/>
                <a:uFillTx/>
                <a:latin typeface="Arial"/>
                <a:ea typeface="+mn-ea"/>
                <a:cs typeface="+mn-cs"/>
              </a:rPr>
              <a:t>ermettre</a:t>
            </a:r>
            <a:r>
              <a:rPr kumimoji="0" lang="fr-FR" sz="1100" b="1" i="0" u="none" strike="noStrike" kern="1200" cap="none" spc="0" normalizeH="0" baseline="0" noProof="0">
                <a:ln>
                  <a:noFill/>
                </a:ln>
                <a:solidFill>
                  <a:srgbClr val="000000"/>
                </a:solidFill>
                <a:effectLst/>
                <a:uLnTx/>
                <a:uFillTx/>
                <a:latin typeface="Arial"/>
                <a:ea typeface="+mn-ea"/>
                <a:cs typeface="+mn-cs"/>
              </a:rPr>
              <a:t> aux populations de l'agence pilote de prendre en main de façon personnelle ce projet </a:t>
            </a:r>
            <a:r>
              <a:rPr lang="fr-FR" sz="1100" b="1" kern="1200">
                <a:ea typeface="+mn-ea"/>
                <a:cs typeface="+mn-cs"/>
              </a:rPr>
              <a:t>: </a:t>
            </a:r>
            <a:r>
              <a:rPr kumimoji="0" lang="fr-FR" sz="1100" i="0" u="none" strike="noStrike" kern="1200" cap="none" spc="0" normalizeH="0" baseline="0" noProof="0">
                <a:ln>
                  <a:noFill/>
                </a:ln>
                <a:solidFill>
                  <a:srgbClr val="000000"/>
                </a:solidFill>
                <a:effectLst/>
                <a:uLnTx/>
                <a:uFillTx/>
                <a:latin typeface="Arial"/>
                <a:ea typeface="+mn-ea"/>
                <a:cs typeface="+mn-cs"/>
              </a:rPr>
              <a:t>découverte des </a:t>
            </a:r>
            <a:r>
              <a:rPr lang="fr-FR" sz="1100" kern="1200">
                <a:ea typeface="+mn-ea"/>
                <a:cs typeface="+mn-cs"/>
              </a:rPr>
              <a:t>grands axes cadres du </a:t>
            </a:r>
            <a:r>
              <a:rPr kumimoji="0" lang="fr-FR" sz="1100" i="0" u="none" strike="noStrike" kern="1200" cap="none" spc="0" normalizeH="0" baseline="0" noProof="0">
                <a:ln>
                  <a:noFill/>
                </a:ln>
                <a:solidFill>
                  <a:srgbClr val="000000"/>
                </a:solidFill>
                <a:effectLst/>
                <a:uLnTx/>
                <a:uFillTx/>
                <a:latin typeface="Arial"/>
                <a:ea typeface="+mn-ea"/>
                <a:cs typeface="+mn-cs"/>
              </a:rPr>
              <a:t>projet, projection sur les prochaines étapes </a:t>
            </a:r>
            <a:r>
              <a:rPr lang="fr-FR" sz="1100" kern="1200">
                <a:ea typeface="+mn-ea"/>
                <a:cs typeface="+mn-cs"/>
              </a:rPr>
              <a:t>pour les mois à venir et réflexions sur les moyens de prise en main par agence.</a:t>
            </a:r>
          </a:p>
          <a:p>
            <a:pPr marL="171450" indent="-171450" algn="just">
              <a:buClrTx/>
              <a:buFont typeface="Arial" panose="020B0604020202020204" pitchFamily="34" charset="0"/>
              <a:buChar char="•"/>
            </a:pPr>
            <a:endParaRPr kumimoji="0" lang="fr-FR" sz="1100" i="0" u="none" strike="noStrike" kern="1200" cap="none" spc="0" normalizeH="0" baseline="0" noProof="0">
              <a:ln>
                <a:noFill/>
              </a:ln>
              <a:solidFill>
                <a:srgbClr val="000000"/>
              </a:solidFill>
              <a:effectLst/>
              <a:uLnTx/>
              <a:uFillTx/>
              <a:latin typeface="Arial"/>
              <a:ea typeface="+mn-ea"/>
              <a:cs typeface="+mn-cs"/>
            </a:endParaRPr>
          </a:p>
          <a:p>
            <a:pPr marL="171450" indent="-171450" algn="just">
              <a:buClrTx/>
              <a:buFont typeface="Arial" panose="020B0604020202020204" pitchFamily="34" charset="0"/>
              <a:buChar char="•"/>
            </a:pPr>
            <a:r>
              <a:rPr kumimoji="0" lang="fr-FR" sz="1100" b="1" i="0" u="none" strike="noStrike" kern="1200" cap="none" spc="0" normalizeH="0" baseline="0" noProof="0">
                <a:ln>
                  <a:noFill/>
                </a:ln>
                <a:solidFill>
                  <a:srgbClr val="000000"/>
                </a:solidFill>
                <a:effectLst/>
                <a:uLnTx/>
                <a:uFillTx/>
                <a:latin typeface="Arial"/>
                <a:ea typeface="+mn-ea"/>
                <a:cs typeface="+mn-cs"/>
              </a:rPr>
              <a:t>S’assurer de l’agilité de notre fonctionnement </a:t>
            </a:r>
            <a:r>
              <a:rPr kumimoji="0" lang="fr-FR" sz="1100" i="0" u="none" strike="noStrike" kern="1200" cap="none" spc="0" normalizeH="0" baseline="0" noProof="0">
                <a:ln>
                  <a:noFill/>
                </a:ln>
                <a:solidFill>
                  <a:srgbClr val="000000"/>
                </a:solidFill>
                <a:effectLst/>
                <a:uLnTx/>
                <a:uFillTx/>
                <a:latin typeface="Arial"/>
                <a:ea typeface="+mn-ea"/>
                <a:cs typeface="+mn-cs"/>
              </a:rPr>
              <a:t>avec la mise en place d’un système de pilotage, d’une communauté d'échange d'informations entre les agences et de mécanismes de remontées d'informations.</a:t>
            </a:r>
          </a:p>
          <a:p>
            <a:pPr marL="171450" indent="-171450" algn="just">
              <a:buClrTx/>
              <a:buFont typeface="Arial" panose="020B0604020202020204" pitchFamily="34" charset="0"/>
              <a:buChar char="•"/>
            </a:pPr>
            <a:endParaRPr lang="fr-FR" sz="1100" b="1" kern="1200">
              <a:ea typeface="+mn-ea"/>
              <a:cs typeface="+mn-cs"/>
            </a:endParaRPr>
          </a:p>
          <a:p>
            <a:pPr marL="171450" indent="-171450" algn="just">
              <a:buClrTx/>
              <a:buFont typeface="Arial" panose="020B0604020202020204" pitchFamily="34" charset="0"/>
              <a:buChar char="•"/>
            </a:pPr>
            <a:r>
              <a:rPr lang="fr-FR" sz="1100" b="1" kern="1200">
                <a:ea typeface="+mn-ea"/>
                <a:cs typeface="+mn-cs"/>
              </a:rPr>
              <a:t>Garantir un déploiement efficace et réussi au sein de chaque agence </a:t>
            </a:r>
            <a:r>
              <a:rPr lang="fr-FR" sz="1100" kern="1200">
                <a:ea typeface="+mn-ea"/>
                <a:cs typeface="+mn-cs"/>
              </a:rPr>
              <a:t>en définissant et en suivant la progression de conditions de déploiement micros et personnalisées par agence.</a:t>
            </a:r>
          </a:p>
          <a:p>
            <a:pPr marL="171450" indent="-171450" algn="just">
              <a:buClrTx/>
              <a:buFont typeface="Arial" panose="020B0604020202020204" pitchFamily="34" charset="0"/>
              <a:buChar char="•"/>
            </a:pPr>
            <a:endParaRPr lang="fr-FR" sz="1100" kern="1200">
              <a:ea typeface="+mn-ea"/>
              <a:cs typeface="+mn-cs"/>
            </a:endParaRPr>
          </a:p>
          <a:p>
            <a:pPr marL="171450" indent="-171450" algn="just">
              <a:buClrTx/>
              <a:buFont typeface="Arial" panose="020B0604020202020204" pitchFamily="34" charset="0"/>
              <a:buChar char="•"/>
            </a:pPr>
            <a:r>
              <a:rPr lang="fr-FR" sz="1100" b="1" kern="1200">
                <a:ea typeface="+mn-ea"/>
                <a:cs typeface="+mn-cs"/>
              </a:rPr>
              <a:t>Assurer la pertinence des supports</a:t>
            </a:r>
            <a:r>
              <a:rPr lang="fr-FR" sz="1100" kern="1200">
                <a:ea typeface="+mn-ea"/>
                <a:cs typeface="+mn-cs"/>
              </a:rPr>
              <a:t>, en produisant des supports de formation et d'accompagnement adaptés aux réalités terrains de l’agence pilote et en les mettant à jour en fonction des premiers retours.</a:t>
            </a:r>
          </a:p>
        </p:txBody>
      </p:sp>
      <p:sp>
        <p:nvSpPr>
          <p:cNvPr id="17" name="Espace réservé du contenu 3 - 1">
            <a:extLst>
              <a:ext uri="{FF2B5EF4-FFF2-40B4-BE49-F238E27FC236}">
                <a16:creationId xmlns:a16="http://schemas.microsoft.com/office/drawing/2014/main" id="{53991B76-62E9-5827-7F6E-E5BEF69DC073}"/>
              </a:ext>
            </a:extLst>
          </p:cNvPr>
          <p:cNvSpPr txBox="1">
            <a:spLocks/>
          </p:cNvSpPr>
          <p:nvPr/>
        </p:nvSpPr>
        <p:spPr>
          <a:xfrm>
            <a:off x="449149" y="5721705"/>
            <a:ext cx="3883180" cy="1541322"/>
          </a:xfrm>
          <a:prstGeom prst="rect">
            <a:avLst/>
          </a:prstGeom>
          <a:noFill/>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71450" indent="-171450" algn="just" defTabSz="685649">
              <a:spcBef>
                <a:spcPts val="0"/>
              </a:spcBef>
              <a:buClrTx/>
              <a:buSzPct val="90000"/>
              <a:buFont typeface="Arial" panose="020B0604020202020204" pitchFamily="34" charset="0"/>
              <a:buChar char="•"/>
              <a:defRPr/>
            </a:pPr>
            <a:r>
              <a:rPr lang="fr-FR" sz="1100">
                <a:solidFill>
                  <a:srgbClr val="000000"/>
                </a:solidFill>
                <a:latin typeface="Arial"/>
              </a:rPr>
              <a:t>Support de présentation lors du kick-off de lancement</a:t>
            </a:r>
          </a:p>
          <a:p>
            <a:pPr marL="171450" indent="-171450" algn="just" defTabSz="685649">
              <a:spcBef>
                <a:spcPts val="0"/>
              </a:spcBef>
              <a:buClrTx/>
              <a:buSzPct val="90000"/>
              <a:buFont typeface="Arial" panose="020B0604020202020204" pitchFamily="34" charset="0"/>
              <a:buChar char="•"/>
              <a:defRPr/>
            </a:pPr>
            <a:r>
              <a:rPr lang="fr-FR" sz="1100">
                <a:solidFill>
                  <a:srgbClr val="000000"/>
                </a:solidFill>
                <a:latin typeface="Arial"/>
              </a:rPr>
              <a:t>Checklist des jalons de go à prévoir par l’agence avant le déploiement</a:t>
            </a:r>
          </a:p>
          <a:p>
            <a:pPr marL="171450" indent="-171450" algn="just" defTabSz="685649">
              <a:spcBef>
                <a:spcPts val="0"/>
              </a:spcBef>
              <a:buClrTx/>
              <a:buSzPct val="90000"/>
              <a:buFont typeface="Arial" panose="020B0604020202020204" pitchFamily="34" charset="0"/>
              <a:buChar char="•"/>
              <a:defRPr/>
            </a:pPr>
            <a:r>
              <a:rPr lang="fr-FR" sz="1100" err="1">
                <a:solidFill>
                  <a:srgbClr val="000000"/>
                </a:solidFill>
                <a:latin typeface="Arial"/>
              </a:rPr>
              <a:t>Dashboards</a:t>
            </a:r>
            <a:r>
              <a:rPr lang="fr-FR" sz="1100">
                <a:solidFill>
                  <a:srgbClr val="000000"/>
                </a:solidFill>
                <a:latin typeface="Arial"/>
              </a:rPr>
              <a:t> de pilotage de suivi des jalons de go</a:t>
            </a:r>
          </a:p>
          <a:p>
            <a:pPr marL="171450" indent="-171450" algn="just" defTabSz="685649">
              <a:spcBef>
                <a:spcPts val="0"/>
              </a:spcBef>
              <a:buClrTx/>
              <a:buSzPct val="90000"/>
              <a:buFont typeface="Arial" panose="020B0604020202020204" pitchFamily="34" charset="0"/>
              <a:buChar char="•"/>
              <a:defRPr/>
            </a:pPr>
            <a:r>
              <a:rPr lang="fr-FR" sz="1100">
                <a:solidFill>
                  <a:srgbClr val="000000"/>
                </a:solidFill>
                <a:latin typeface="Arial"/>
              </a:rPr>
              <a:t>Supports de formation / accompagnement</a:t>
            </a:r>
          </a:p>
        </p:txBody>
      </p:sp>
      <p:sp>
        <p:nvSpPr>
          <p:cNvPr id="32" name="Organigramme : Opération manuelle 31">
            <a:extLst>
              <a:ext uri="{FF2B5EF4-FFF2-40B4-BE49-F238E27FC236}">
                <a16:creationId xmlns:a16="http://schemas.microsoft.com/office/drawing/2014/main" id="{5CA67809-5399-92E5-F07C-1015E2BCD4B1}"/>
              </a:ext>
            </a:extLst>
          </p:cNvPr>
          <p:cNvSpPr/>
          <p:nvPr/>
        </p:nvSpPr>
        <p:spPr>
          <a:xfrm rot="5400000">
            <a:off x="5195184" y="1971617"/>
            <a:ext cx="1292858" cy="707642"/>
          </a:xfrm>
          <a:prstGeom prst="flowChartManualOper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Google Shape;9872;p1033">
            <a:hlinkClick r:id="" action="ppaction://noaction"/>
            <a:extLst>
              <a:ext uri="{FF2B5EF4-FFF2-40B4-BE49-F238E27FC236}">
                <a16:creationId xmlns:a16="http://schemas.microsoft.com/office/drawing/2014/main" id="{FEC60A58-26C0-77EA-E8D2-EB61351FFF3A}"/>
              </a:ext>
            </a:extLst>
          </p:cNvPr>
          <p:cNvSpPr/>
          <p:nvPr/>
        </p:nvSpPr>
        <p:spPr>
          <a:xfrm>
            <a:off x="4503309" y="1613630"/>
            <a:ext cx="1476000" cy="14760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0" tIns="144000" rIns="0" bIns="0" anchor="ctr" anchorCtr="0">
            <a:noAutofit/>
          </a:bodyPr>
          <a:lstStyle/>
          <a:p>
            <a:pPr marL="0" marR="0" lvl="0" indent="0" algn="ctr" defTabSz="1219170" rtl="0" eaLnBrk="1" fontAlgn="auto" latinLnBrk="0" hangingPunct="1">
              <a:lnSpc>
                <a:spcPct val="100000"/>
              </a:lnSpc>
              <a:spcBef>
                <a:spcPts val="0"/>
              </a:spcBef>
              <a:buClr>
                <a:srgbClr val="000000"/>
              </a:buClr>
              <a:buSzPts val="1100"/>
              <a:buFontTx/>
              <a:buNone/>
              <a:tabLst/>
              <a:defRPr/>
            </a:pPr>
            <a:endParaRPr lang="fr" sz="1200" b="1">
              <a:solidFill>
                <a:srgbClr val="FFFFFF"/>
              </a:solidFill>
              <a:latin typeface="Montserrat"/>
              <a:ea typeface="Montserrat"/>
              <a:cs typeface="Montserrat"/>
              <a:sym typeface="Montserrat"/>
            </a:endParaRPr>
          </a:p>
          <a:p>
            <a:pPr marL="0" marR="0" lvl="0" indent="0" algn="ctr" defTabSz="1219170" rtl="0" eaLnBrk="1" fontAlgn="auto" latinLnBrk="0" hangingPunct="1">
              <a:lnSpc>
                <a:spcPct val="100000"/>
              </a:lnSpc>
              <a:spcBef>
                <a:spcPts val="0"/>
              </a:spcBef>
              <a:spcAft>
                <a:spcPts val="1333"/>
              </a:spcAft>
              <a:buClr>
                <a:srgbClr val="000000"/>
              </a:buClr>
              <a:buSzPts val="1100"/>
              <a:buFontTx/>
              <a:buNone/>
              <a:tabLst/>
              <a:defRPr/>
            </a:pPr>
            <a:r>
              <a:rPr lang="fr" sz="1050" b="1" kern="0">
                <a:solidFill>
                  <a:srgbClr val="FFFFFF"/>
                </a:solidFill>
                <a:latin typeface="Montserrat"/>
                <a:ea typeface="Montserrat"/>
                <a:cs typeface="Montserrat"/>
                <a:sym typeface="Montserrat"/>
              </a:rPr>
              <a:t>Partage d’informations </a:t>
            </a:r>
          </a:p>
          <a:p>
            <a:pPr marL="0" marR="0" lvl="0" indent="0" algn="ctr" defTabSz="1219170" rtl="0" eaLnBrk="1" fontAlgn="auto" latinLnBrk="0" hangingPunct="1">
              <a:lnSpc>
                <a:spcPct val="100000"/>
              </a:lnSpc>
              <a:spcBef>
                <a:spcPts val="0"/>
              </a:spcBef>
              <a:spcAft>
                <a:spcPts val="1333"/>
              </a:spcAft>
              <a:buClr>
                <a:srgbClr val="000000"/>
              </a:buClr>
              <a:buSzPts val="1100"/>
              <a:buFontTx/>
              <a:buNone/>
              <a:tabLst/>
              <a:defRPr/>
            </a:pPr>
            <a:r>
              <a:rPr lang="fr" sz="800" b="1" kern="0">
                <a:solidFill>
                  <a:srgbClr val="FFFFFF"/>
                </a:solidFill>
                <a:latin typeface="Montserrat"/>
                <a:ea typeface="Montserrat"/>
                <a:cs typeface="Montserrat"/>
                <a:sym typeface="Montserrat"/>
              </a:rPr>
              <a:t>(par agence pilote)</a:t>
            </a:r>
            <a:endParaRPr kumimoji="0" sz="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39" name="Connecteur droit 38">
            <a:extLst>
              <a:ext uri="{FF2B5EF4-FFF2-40B4-BE49-F238E27FC236}">
                <a16:creationId xmlns:a16="http://schemas.microsoft.com/office/drawing/2014/main" id="{E4AC5DC6-DA3B-FF11-5FD1-1912E8D63691}"/>
              </a:ext>
            </a:extLst>
          </p:cNvPr>
          <p:cNvCxnSpPr>
            <a:cxnSpLocks/>
          </p:cNvCxnSpPr>
          <p:nvPr/>
        </p:nvCxnSpPr>
        <p:spPr>
          <a:xfrm flipV="1">
            <a:off x="5651500" y="1679007"/>
            <a:ext cx="543934" cy="231005"/>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814D2A9-9D31-8B33-79EA-F49181C99691}"/>
              </a:ext>
            </a:extLst>
          </p:cNvPr>
          <p:cNvSpPr/>
          <p:nvPr/>
        </p:nvSpPr>
        <p:spPr>
          <a:xfrm>
            <a:off x="6150290" y="1453573"/>
            <a:ext cx="5863520" cy="1759064"/>
          </a:xfrm>
          <a:prstGeom prst="rect">
            <a:avLst/>
          </a:prstGeom>
          <a:noFill/>
          <a:ln w="63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just" defTabSz="914400" rtl="0" eaLnBrk="1" fontAlgn="auto" latinLnBrk="0" hangingPunct="1">
              <a:lnSpc>
                <a:spcPct val="100000"/>
              </a:lnSpc>
              <a:spcBef>
                <a:spcPts val="0"/>
              </a:spcBef>
              <a:spcAft>
                <a:spcPts val="0"/>
              </a:spcAft>
              <a:buClrTx/>
              <a:buSzTx/>
              <a:buFontTx/>
              <a:buNone/>
              <a:tabLst/>
            </a:pPr>
            <a:r>
              <a:rPr kumimoji="0" lang="fr-FR" sz="1100" b="1" i="0" u="none" strike="noStrike" kern="1200" cap="none" spc="0" normalizeH="0" baseline="0" noProof="0">
                <a:ln>
                  <a:noFill/>
                </a:ln>
                <a:solidFill>
                  <a:schemeClr val="tx1"/>
                </a:solidFill>
                <a:effectLst/>
                <a:uLnTx/>
                <a:uFillTx/>
                <a:latin typeface="+mj-lt"/>
                <a:ea typeface="+mn-ea"/>
                <a:cs typeface="+mn-cs"/>
              </a:rPr>
              <a:t>Le partage d’informations </a:t>
            </a:r>
            <a:r>
              <a:rPr kumimoji="0" lang="fr-FR" sz="1100" i="0" u="none" strike="noStrike" kern="1200" cap="none" spc="0" normalizeH="0" baseline="0" noProof="0">
                <a:ln>
                  <a:noFill/>
                </a:ln>
                <a:solidFill>
                  <a:schemeClr val="tx1"/>
                </a:solidFill>
                <a:effectLst/>
                <a:uLnTx/>
                <a:uFillTx/>
                <a:latin typeface="+mj-lt"/>
                <a:ea typeface="+mn-ea"/>
                <a:cs typeface="+mn-cs"/>
              </a:rPr>
              <a:t>au sein de chaque agence pilote passe par :</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4"/>
                </a:solidFill>
                <a:latin typeface="+mj-lt"/>
              </a:rPr>
              <a:t>U</a:t>
            </a:r>
            <a:r>
              <a:rPr kumimoji="0" lang="fr-FR" sz="1050" b="1" i="0" u="none" strike="noStrike" kern="1200" cap="none" spc="0" normalizeH="0" baseline="0" noProof="0">
                <a:ln>
                  <a:noFill/>
                </a:ln>
                <a:solidFill>
                  <a:schemeClr val="accent4"/>
                </a:solidFill>
                <a:effectLst/>
                <a:uLnTx/>
                <a:uFillTx/>
                <a:latin typeface="+mj-lt"/>
                <a:ea typeface="+mn-ea"/>
                <a:cs typeface="+mn-cs"/>
              </a:rPr>
              <a:t>n gros kick-off de lancement avec les 2 agences</a:t>
            </a:r>
            <a:r>
              <a:rPr kumimoji="0" lang="fr-FR" sz="1050" i="0" u="none" strike="noStrike" kern="1200" cap="none" spc="0" normalizeH="0" baseline="0" noProof="0">
                <a:ln>
                  <a:noFill/>
                </a:ln>
                <a:solidFill>
                  <a:schemeClr val="tx1"/>
                </a:solidFill>
                <a:effectLst/>
                <a:uLnTx/>
                <a:uFillTx/>
                <a:latin typeface="+mj-lt"/>
                <a:ea typeface="+mn-ea"/>
                <a:cs typeface="+mn-cs"/>
              </a:rPr>
              <a:t>, qui sera le premier temps fort pendant lequel les populations vont découvrir le projet, son périmètre, les objectifs et le planning.</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kumimoji="0" lang="fr-FR" sz="1050" b="1" i="0" u="none" strike="noStrike" kern="1200" cap="none" spc="0" normalizeH="0" baseline="0" noProof="0">
                <a:ln>
                  <a:noFill/>
                </a:ln>
                <a:solidFill>
                  <a:schemeClr val="accent4"/>
                </a:solidFill>
                <a:effectLst/>
                <a:uLnTx/>
                <a:uFillTx/>
                <a:latin typeface="+mj-lt"/>
                <a:ea typeface="+mn-ea"/>
                <a:cs typeface="+mn-cs"/>
              </a:rPr>
              <a:t>Ce gros kick-off sera suivi de petits kick-</a:t>
            </a:r>
            <a:r>
              <a:rPr kumimoji="0" lang="fr-FR" sz="1050" b="1" i="0" u="none" strike="noStrike" kern="1200" cap="none" spc="0" normalizeH="0" baseline="0" noProof="0" err="1">
                <a:ln>
                  <a:noFill/>
                </a:ln>
                <a:solidFill>
                  <a:schemeClr val="accent4"/>
                </a:solidFill>
                <a:effectLst/>
                <a:uLnTx/>
                <a:uFillTx/>
                <a:latin typeface="+mj-lt"/>
                <a:ea typeface="+mn-ea"/>
                <a:cs typeface="+mn-cs"/>
              </a:rPr>
              <a:t>offs</a:t>
            </a:r>
            <a:r>
              <a:rPr kumimoji="0" lang="fr-FR" sz="1050" b="1" i="0" u="none" strike="noStrike" kern="1200" cap="none" spc="0" normalizeH="0" baseline="0" noProof="0">
                <a:ln>
                  <a:noFill/>
                </a:ln>
                <a:solidFill>
                  <a:schemeClr val="accent4"/>
                </a:solidFill>
                <a:effectLst/>
                <a:uLnTx/>
                <a:uFillTx/>
                <a:latin typeface="+mj-lt"/>
                <a:ea typeface="+mn-ea"/>
                <a:cs typeface="+mn-cs"/>
              </a:rPr>
              <a:t> à chaque début de phase par agence</a:t>
            </a:r>
            <a:r>
              <a:rPr kumimoji="0" lang="fr-FR" sz="1050" i="0" u="none" strike="noStrike" kern="1200" cap="none" spc="0" normalizeH="0" baseline="0" noProof="0">
                <a:ln>
                  <a:noFill/>
                </a:ln>
                <a:solidFill>
                  <a:schemeClr val="tx1"/>
                </a:solidFill>
                <a:effectLst/>
                <a:uLnTx/>
                <a:uFillTx/>
                <a:latin typeface="+mj-lt"/>
                <a:ea typeface="+mn-ea"/>
                <a:cs typeface="+mn-cs"/>
              </a:rPr>
              <a:t>, pour annoncer et préparer la bascule outil en Conception, puis en Consultation, puis en Réalisation.</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4"/>
                </a:solidFill>
                <a:latin typeface="+mj-lt"/>
              </a:rPr>
              <a:t>La m</a:t>
            </a:r>
            <a:r>
              <a:rPr kumimoji="0" lang="fr-FR" sz="1050" b="1" i="0" u="none" strike="noStrike" kern="1200" cap="none" spc="0" normalizeH="0" baseline="0" noProof="0" err="1">
                <a:ln>
                  <a:noFill/>
                </a:ln>
                <a:solidFill>
                  <a:schemeClr val="accent4"/>
                </a:solidFill>
                <a:effectLst/>
                <a:uLnTx/>
                <a:uFillTx/>
                <a:latin typeface="+mj-lt"/>
                <a:ea typeface="+mn-ea"/>
                <a:cs typeface="+mn-cs"/>
              </a:rPr>
              <a:t>ise</a:t>
            </a:r>
            <a:r>
              <a:rPr kumimoji="0" lang="fr-FR" sz="1050" b="1" i="0" u="none" strike="noStrike" kern="1200" cap="none" spc="0" normalizeH="0" baseline="0" noProof="0">
                <a:ln>
                  <a:noFill/>
                </a:ln>
                <a:solidFill>
                  <a:schemeClr val="accent4"/>
                </a:solidFill>
                <a:effectLst/>
                <a:uLnTx/>
                <a:uFillTx/>
                <a:latin typeface="+mj-lt"/>
                <a:ea typeface="+mn-ea"/>
                <a:cs typeface="+mn-cs"/>
              </a:rPr>
              <a:t> en place au sein de l’agence du système de pilotage </a:t>
            </a:r>
            <a:r>
              <a:rPr kumimoji="0" lang="fr-FR" sz="1050" i="0" u="none" strike="noStrike" kern="1200" cap="none" spc="0" normalizeH="0" baseline="0" noProof="0">
                <a:ln>
                  <a:noFill/>
                </a:ln>
                <a:solidFill>
                  <a:schemeClr val="tx1"/>
                </a:solidFill>
                <a:effectLst/>
                <a:uLnTx/>
                <a:uFillTx/>
                <a:latin typeface="+mj-lt"/>
                <a:ea typeface="+mn-ea"/>
                <a:cs typeface="+mn-cs"/>
              </a:rPr>
              <a:t>(avec des comités réguliers), </a:t>
            </a:r>
            <a:r>
              <a:rPr kumimoji="0" lang="fr-FR" sz="1050" b="1" i="0" u="none" strike="noStrike" kern="1200" cap="none" spc="0" normalizeH="0" baseline="0" noProof="0">
                <a:ln>
                  <a:noFill/>
                </a:ln>
                <a:solidFill>
                  <a:schemeClr val="accent4"/>
                </a:solidFill>
                <a:effectLst/>
                <a:uLnTx/>
                <a:uFillTx/>
                <a:latin typeface="+mj-lt"/>
                <a:ea typeface="+mn-ea"/>
                <a:cs typeface="+mn-cs"/>
              </a:rPr>
              <a:t>de la communauté </a:t>
            </a:r>
            <a:r>
              <a:rPr kumimoji="0" lang="fr-FR" sz="1050" i="0" u="none" strike="noStrike" kern="1200" cap="none" spc="0" normalizeH="0" baseline="0" noProof="0">
                <a:ln>
                  <a:noFill/>
                </a:ln>
                <a:solidFill>
                  <a:schemeClr val="tx1"/>
                </a:solidFill>
                <a:effectLst/>
                <a:uLnTx/>
                <a:uFillTx/>
                <a:latin typeface="+mj-lt"/>
                <a:ea typeface="+mn-ea"/>
                <a:cs typeface="+mn-cs"/>
              </a:rPr>
              <a:t>(échange d’informations entre les agences) </a:t>
            </a:r>
            <a:r>
              <a:rPr kumimoji="0" lang="fr-FR" sz="1050" b="1" i="0" u="none" strike="noStrike" kern="1200" cap="none" spc="0" normalizeH="0" baseline="0" noProof="0">
                <a:ln>
                  <a:noFill/>
                </a:ln>
                <a:solidFill>
                  <a:schemeClr val="accent4"/>
                </a:solidFill>
                <a:effectLst/>
                <a:uLnTx/>
                <a:uFillTx/>
                <a:latin typeface="+mj-lt"/>
                <a:ea typeface="+mn-ea"/>
                <a:cs typeface="+mn-cs"/>
              </a:rPr>
              <a:t>et des mécanismes de remontées d’informations </a:t>
            </a:r>
            <a:r>
              <a:rPr kumimoji="0" lang="fr-FR" sz="1050" i="0" u="none" strike="noStrike" kern="1200" cap="none" spc="0" normalizeH="0" baseline="0" noProof="0">
                <a:ln>
                  <a:noFill/>
                </a:ln>
                <a:solidFill>
                  <a:schemeClr val="tx1"/>
                </a:solidFill>
                <a:effectLst/>
                <a:uLnTx/>
                <a:uFillTx/>
                <a:latin typeface="+mj-lt"/>
                <a:ea typeface="+mn-ea"/>
                <a:cs typeface="+mn-cs"/>
              </a:rPr>
              <a:t>(pour être en agilité tout au long du projet</a:t>
            </a:r>
            <a:r>
              <a:rPr kumimoji="0" lang="fr-FR" sz="1100" i="0" u="none" strike="noStrike" kern="1200" cap="none" spc="0" normalizeH="0" baseline="0" noProof="0">
                <a:ln>
                  <a:noFill/>
                </a:ln>
                <a:solidFill>
                  <a:schemeClr val="tx1"/>
                </a:solidFill>
                <a:effectLst/>
                <a:uLnTx/>
                <a:uFillTx/>
                <a:latin typeface="+mj-lt"/>
                <a:ea typeface="+mn-ea"/>
                <a:cs typeface="+mn-cs"/>
              </a:rPr>
              <a:t>.</a:t>
            </a:r>
          </a:p>
        </p:txBody>
      </p:sp>
      <p:cxnSp>
        <p:nvCxnSpPr>
          <p:cNvPr id="42" name="Connecteur droit 41">
            <a:extLst>
              <a:ext uri="{FF2B5EF4-FFF2-40B4-BE49-F238E27FC236}">
                <a16:creationId xmlns:a16="http://schemas.microsoft.com/office/drawing/2014/main" id="{F568723A-BCE5-603A-0B9B-615C2D6EDC58}"/>
              </a:ext>
            </a:extLst>
          </p:cNvPr>
          <p:cNvCxnSpPr>
            <a:cxnSpLocks/>
          </p:cNvCxnSpPr>
          <p:nvPr/>
        </p:nvCxnSpPr>
        <p:spPr>
          <a:xfrm>
            <a:off x="5470534" y="2691687"/>
            <a:ext cx="724900" cy="280176"/>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67" name="Google Shape;9872;p1033">
            <a:hlinkClick r:id="" action="ppaction://noaction"/>
            <a:extLst>
              <a:ext uri="{FF2B5EF4-FFF2-40B4-BE49-F238E27FC236}">
                <a16:creationId xmlns:a16="http://schemas.microsoft.com/office/drawing/2014/main" id="{8BCED6BE-6FEA-9506-69CB-3A7B6AE89184}"/>
              </a:ext>
            </a:extLst>
          </p:cNvPr>
          <p:cNvSpPr/>
          <p:nvPr/>
        </p:nvSpPr>
        <p:spPr>
          <a:xfrm>
            <a:off x="4800197" y="5178991"/>
            <a:ext cx="1476000" cy="14760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0" tIns="144000" rIns="0" bIns="0" anchor="ctr" anchorCtr="0">
            <a:noAutofit/>
          </a:bodyPr>
          <a:lstStyle/>
          <a:p>
            <a:pPr marL="0" marR="0" lvl="0" indent="0" algn="ctr" defTabSz="1219170" rtl="0" eaLnBrk="1" fontAlgn="auto" latinLnBrk="0" hangingPunct="1">
              <a:lnSpc>
                <a:spcPct val="100000"/>
              </a:lnSpc>
              <a:spcBef>
                <a:spcPts val="0"/>
              </a:spcBef>
              <a:spcAft>
                <a:spcPts val="1333"/>
              </a:spcAft>
              <a:buClr>
                <a:srgbClr val="000000"/>
              </a:buClr>
              <a:buSzPts val="1100"/>
              <a:buFontTx/>
              <a:buNone/>
              <a:tabLst/>
              <a:defRPr/>
            </a:pPr>
            <a:r>
              <a:rPr lang="fr" sz="1050" b="1" kern="0">
                <a:solidFill>
                  <a:srgbClr val="FFFFFF"/>
                </a:solidFill>
                <a:latin typeface="Montserrat"/>
                <a:ea typeface="Montserrat"/>
                <a:cs typeface="Montserrat"/>
                <a:sym typeface="Montserrat"/>
              </a:rPr>
              <a:t>Conception / mise à jour des supports</a:t>
            </a:r>
            <a:endParaRPr kumimoji="0" sz="105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72" name="Rectangle 71">
            <a:extLst>
              <a:ext uri="{FF2B5EF4-FFF2-40B4-BE49-F238E27FC236}">
                <a16:creationId xmlns:a16="http://schemas.microsoft.com/office/drawing/2014/main" id="{CDC23873-8185-A4D3-1731-9E8BFDD4833E}"/>
              </a:ext>
            </a:extLst>
          </p:cNvPr>
          <p:cNvSpPr/>
          <p:nvPr/>
        </p:nvSpPr>
        <p:spPr>
          <a:xfrm>
            <a:off x="6476117" y="5355902"/>
            <a:ext cx="5450126" cy="1413989"/>
          </a:xfrm>
          <a:prstGeom prst="rect">
            <a:avLst/>
          </a:prstGeom>
          <a:no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just" defTabSz="914400" rtl="0" eaLnBrk="1" fontAlgn="auto" latinLnBrk="0" hangingPunct="1">
              <a:lnSpc>
                <a:spcPct val="100000"/>
              </a:lnSpc>
              <a:spcBef>
                <a:spcPts val="0"/>
              </a:spcBef>
              <a:spcAft>
                <a:spcPts val="0"/>
              </a:spcAft>
              <a:buClrTx/>
              <a:buSzTx/>
              <a:buFontTx/>
              <a:buNone/>
              <a:tabLst/>
            </a:pPr>
            <a:r>
              <a:rPr kumimoji="0" lang="fr-FR" sz="1100" b="1" i="0" u="none" strike="noStrike" kern="1200" cap="none" spc="0" normalizeH="0" baseline="0" noProof="0">
                <a:ln>
                  <a:noFill/>
                </a:ln>
                <a:solidFill>
                  <a:schemeClr val="tx1"/>
                </a:solidFill>
                <a:effectLst/>
                <a:uLnTx/>
                <a:uFillTx/>
                <a:latin typeface="+mj-lt"/>
                <a:ea typeface="+mn-ea"/>
                <a:cs typeface="+mn-cs"/>
              </a:rPr>
              <a:t>Le chantier « conception / mise à jour des supports</a:t>
            </a:r>
            <a:r>
              <a:rPr lang="fr-FR" sz="1100" b="1" kern="1200">
                <a:solidFill>
                  <a:schemeClr val="tx1"/>
                </a:solidFill>
                <a:latin typeface="+mj-lt"/>
              </a:rPr>
              <a:t> »</a:t>
            </a:r>
            <a:r>
              <a:rPr kumimoji="0" lang="fr-FR" sz="1100" i="0" u="none" strike="noStrike" kern="1200" cap="none" spc="0" normalizeH="0" baseline="0" noProof="0">
                <a:ln>
                  <a:noFill/>
                </a:ln>
                <a:solidFill>
                  <a:schemeClr val="tx1"/>
                </a:solidFill>
                <a:effectLst/>
                <a:uLnTx/>
                <a:uFillTx/>
                <a:latin typeface="+mj-lt"/>
                <a:ea typeface="+mn-ea"/>
                <a:cs typeface="+mn-cs"/>
              </a:rPr>
              <a:t> comprend deux sous-chantiers :</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2"/>
                </a:solidFill>
                <a:latin typeface="+mj-lt"/>
              </a:rPr>
              <a:t>L</a:t>
            </a:r>
            <a:r>
              <a:rPr kumimoji="0" lang="fr-FR" sz="1050" b="1" i="0" u="none" strike="noStrike" kern="1200" cap="none" spc="0" normalizeH="0" baseline="0" noProof="0">
                <a:ln>
                  <a:noFill/>
                </a:ln>
                <a:solidFill>
                  <a:schemeClr val="accent2"/>
                </a:solidFill>
                <a:effectLst/>
                <a:uLnTx/>
                <a:uFillTx/>
                <a:latin typeface="+mj-lt"/>
                <a:ea typeface="+mn-ea"/>
                <a:cs typeface="+mn-cs"/>
              </a:rPr>
              <a:t>a production de supports de formation et d’accompagnement</a:t>
            </a:r>
            <a:r>
              <a:rPr kumimoji="0" lang="fr-FR" sz="1050" i="0" u="none" strike="noStrike" kern="1200" cap="none" spc="0" normalizeH="0" baseline="0" noProof="0">
                <a:ln>
                  <a:noFill/>
                </a:ln>
                <a:solidFill>
                  <a:schemeClr val="tx1"/>
                </a:solidFill>
                <a:effectLst/>
                <a:uLnTx/>
                <a:uFillTx/>
                <a:latin typeface="+mj-lt"/>
                <a:ea typeface="+mn-ea"/>
                <a:cs typeface="+mn-cs"/>
              </a:rPr>
              <a:t> spécifiques à chaque population métier </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2"/>
                </a:solidFill>
                <a:latin typeface="+mj-lt"/>
              </a:rPr>
              <a:t>L</a:t>
            </a:r>
            <a:r>
              <a:rPr kumimoji="0" lang="fr-FR" sz="1050" b="1" i="0" u="none" strike="noStrike" kern="1200" cap="none" spc="0" normalizeH="0" baseline="0" noProof="0">
                <a:ln>
                  <a:noFill/>
                </a:ln>
                <a:solidFill>
                  <a:schemeClr val="accent2"/>
                </a:solidFill>
                <a:effectLst/>
                <a:uLnTx/>
                <a:uFillTx/>
                <a:latin typeface="+mj-lt"/>
                <a:ea typeface="+mn-ea"/>
                <a:cs typeface="+mn-cs"/>
              </a:rPr>
              <a:t>a mise à jour continue de ces supports </a:t>
            </a:r>
            <a:r>
              <a:rPr kumimoji="0" lang="fr-FR" sz="1050" i="0" u="none" strike="noStrike" kern="1200" cap="none" spc="0" normalizeH="0" baseline="0" noProof="0">
                <a:ln>
                  <a:noFill/>
                </a:ln>
                <a:solidFill>
                  <a:schemeClr val="tx1"/>
                </a:solidFill>
                <a:effectLst/>
                <a:uLnTx/>
                <a:uFillTx/>
                <a:latin typeface="+mj-lt"/>
                <a:ea typeface="+mn-ea"/>
                <a:cs typeface="+mn-cs"/>
              </a:rPr>
              <a:t>pour assurer leur pertinence tout au long du projet et des déploiements</a:t>
            </a:r>
          </a:p>
          <a:p>
            <a:pPr marR="0" algn="just" defTabSz="914400" rtl="0" eaLnBrk="1" fontAlgn="auto" latinLnBrk="0" hangingPunct="1">
              <a:lnSpc>
                <a:spcPct val="100000"/>
              </a:lnSpc>
              <a:spcBef>
                <a:spcPts val="0"/>
              </a:spcBef>
              <a:spcAft>
                <a:spcPts val="0"/>
              </a:spcAft>
              <a:buClrTx/>
              <a:buSzTx/>
              <a:tabLst/>
            </a:pPr>
            <a:r>
              <a:rPr lang="fr-FR" sz="1050" kern="1200">
                <a:solidFill>
                  <a:schemeClr val="tx1"/>
                </a:solidFill>
                <a:latin typeface="+mj-lt"/>
              </a:rPr>
              <a:t>Ce chantier sera approvisionné par les REX à chaque fin de phase (conception, consultation, réalisation).</a:t>
            </a:r>
            <a:endParaRPr kumimoji="0" lang="fr-FR" sz="1050" i="0" u="none" strike="noStrike" kern="1200" cap="none" spc="0" normalizeH="0" baseline="0" noProof="0">
              <a:ln>
                <a:noFill/>
              </a:ln>
              <a:solidFill>
                <a:schemeClr val="tx1"/>
              </a:solidFill>
              <a:effectLst/>
              <a:uLnTx/>
              <a:uFillTx/>
              <a:latin typeface="+mj-lt"/>
              <a:ea typeface="+mn-ea"/>
              <a:cs typeface="+mn-cs"/>
            </a:endParaRPr>
          </a:p>
        </p:txBody>
      </p:sp>
      <p:sp>
        <p:nvSpPr>
          <p:cNvPr id="75" name="Organigramme : Opération manuelle 74">
            <a:extLst>
              <a:ext uri="{FF2B5EF4-FFF2-40B4-BE49-F238E27FC236}">
                <a16:creationId xmlns:a16="http://schemas.microsoft.com/office/drawing/2014/main" id="{87450D3F-98C6-6469-12A0-71BD64F47C91}"/>
              </a:ext>
            </a:extLst>
          </p:cNvPr>
          <p:cNvSpPr/>
          <p:nvPr/>
        </p:nvSpPr>
        <p:spPr>
          <a:xfrm rot="16200000" flipH="1">
            <a:off x="9801101" y="3868755"/>
            <a:ext cx="1517902" cy="673097"/>
          </a:xfrm>
          <a:prstGeom prst="flowChartManualOper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2" name="Connecteur droit 81">
            <a:extLst>
              <a:ext uri="{FF2B5EF4-FFF2-40B4-BE49-F238E27FC236}">
                <a16:creationId xmlns:a16="http://schemas.microsoft.com/office/drawing/2014/main" id="{54506354-424B-BC26-59A7-6F257F45D157}"/>
              </a:ext>
            </a:extLst>
          </p:cNvPr>
          <p:cNvCxnSpPr>
            <a:cxnSpLocks/>
          </p:cNvCxnSpPr>
          <p:nvPr/>
        </p:nvCxnSpPr>
        <p:spPr>
          <a:xfrm flipH="1" flipV="1">
            <a:off x="10223503" y="3408779"/>
            <a:ext cx="647928" cy="350136"/>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9F7F88EC-18CD-A92E-B97E-FA989F4C2F78}"/>
              </a:ext>
            </a:extLst>
          </p:cNvPr>
          <p:cNvSpPr/>
          <p:nvPr/>
        </p:nvSpPr>
        <p:spPr>
          <a:xfrm>
            <a:off x="4584684" y="3305218"/>
            <a:ext cx="5638818" cy="1746220"/>
          </a:xfrm>
          <a:prstGeom prst="rect">
            <a:avLst/>
          </a:prstGeom>
          <a:noFill/>
          <a:ln w="63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just" defTabSz="914400" rtl="0" eaLnBrk="1" fontAlgn="auto" latinLnBrk="0" hangingPunct="1">
              <a:lnSpc>
                <a:spcPct val="100000"/>
              </a:lnSpc>
              <a:spcBef>
                <a:spcPts val="0"/>
              </a:spcBef>
              <a:spcAft>
                <a:spcPts val="0"/>
              </a:spcAft>
              <a:buClrTx/>
              <a:buSzTx/>
              <a:buFontTx/>
              <a:buNone/>
              <a:tabLst/>
            </a:pPr>
            <a:r>
              <a:rPr lang="fr-FR" sz="1100" b="1" kern="1200">
                <a:solidFill>
                  <a:schemeClr val="tx1"/>
                </a:solidFill>
                <a:latin typeface="+mj-lt"/>
              </a:rPr>
              <a:t>La définition et le suivi des prérequis au déploiement </a:t>
            </a:r>
            <a:r>
              <a:rPr lang="fr-FR" sz="1100" kern="1200">
                <a:solidFill>
                  <a:schemeClr val="tx1"/>
                </a:solidFill>
                <a:latin typeface="+mj-lt"/>
              </a:rPr>
              <a:t>passe par trois étapes :</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5"/>
                </a:solidFill>
                <a:latin typeface="+mj-lt"/>
              </a:rPr>
              <a:t>Des entretiens de cadrage micro </a:t>
            </a:r>
            <a:r>
              <a:rPr lang="fr-FR" sz="1050" kern="1200">
                <a:solidFill>
                  <a:schemeClr val="tx1"/>
                </a:solidFill>
                <a:latin typeface="+mj-lt"/>
              </a:rPr>
              <a:t>visent à définir précisément pour l’agence les prérequis au déploiement sur les thématiques métier, système d'information et logistique.</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5"/>
                </a:solidFill>
                <a:latin typeface="+mj-lt"/>
              </a:rPr>
              <a:t>Un pilotage de suivi des jalons de go</a:t>
            </a:r>
            <a:r>
              <a:rPr lang="fr-FR" sz="1050" b="1" kern="1200">
                <a:solidFill>
                  <a:schemeClr val="tx1"/>
                </a:solidFill>
                <a:latin typeface="+mj-lt"/>
              </a:rPr>
              <a:t> </a:t>
            </a:r>
            <a:r>
              <a:rPr lang="fr-FR" sz="1050" kern="1200">
                <a:solidFill>
                  <a:schemeClr val="tx1"/>
                </a:solidFill>
                <a:latin typeface="+mj-lt"/>
              </a:rPr>
              <a:t>pour déterminer si les conditions de changement d’outil sont respectées.</a:t>
            </a:r>
          </a:p>
          <a:p>
            <a:pPr marL="228600" marR="0" indent="-228600" algn="just" defTabSz="914400" rtl="0" eaLnBrk="1" fontAlgn="auto" latinLnBrk="0" hangingPunct="1">
              <a:lnSpc>
                <a:spcPct val="100000"/>
              </a:lnSpc>
              <a:spcBef>
                <a:spcPts val="0"/>
              </a:spcBef>
              <a:spcAft>
                <a:spcPts val="0"/>
              </a:spcAft>
              <a:buClrTx/>
              <a:buSzTx/>
              <a:buFontTx/>
              <a:buAutoNum type="arabicPeriod"/>
              <a:tabLst/>
            </a:pPr>
            <a:r>
              <a:rPr lang="fr-FR" sz="1050" b="1" kern="1200">
                <a:solidFill>
                  <a:schemeClr val="accent5"/>
                </a:solidFill>
                <a:latin typeface="+mj-lt"/>
              </a:rPr>
              <a:t>Une réunion de go, </a:t>
            </a:r>
            <a:r>
              <a:rPr lang="fr-FR" sz="1050" kern="1200">
                <a:solidFill>
                  <a:schemeClr val="tx1"/>
                </a:solidFill>
                <a:latin typeface="+mj-lt"/>
              </a:rPr>
              <a:t>phase décisionnelle où toutes les informations recueillies sont évaluées pour déterminer si le projet est prêt à passer à l'étape du déploiement (à chaque fois : Conception, Consultation, Réalisation), assurant ainsi une mise en œuvre efficace et réussie les trois fois</a:t>
            </a:r>
            <a:r>
              <a:rPr lang="fr-FR" sz="1100" kern="1200">
                <a:solidFill>
                  <a:schemeClr val="tx1"/>
                </a:solidFill>
                <a:latin typeface="+mj-lt"/>
              </a:rPr>
              <a:t>.</a:t>
            </a:r>
          </a:p>
        </p:txBody>
      </p:sp>
      <p:cxnSp>
        <p:nvCxnSpPr>
          <p:cNvPr id="85" name="Connecteur droit 84">
            <a:extLst>
              <a:ext uri="{FF2B5EF4-FFF2-40B4-BE49-F238E27FC236}">
                <a16:creationId xmlns:a16="http://schemas.microsoft.com/office/drawing/2014/main" id="{89D61A2F-E529-2980-2463-6F1D8ED8AB43}"/>
              </a:ext>
            </a:extLst>
          </p:cNvPr>
          <p:cNvCxnSpPr>
            <a:cxnSpLocks/>
          </p:cNvCxnSpPr>
          <p:nvPr/>
        </p:nvCxnSpPr>
        <p:spPr>
          <a:xfrm flipH="1">
            <a:off x="10248672" y="4651405"/>
            <a:ext cx="647928" cy="31285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130" name="ZoneTexte 129">
            <a:extLst>
              <a:ext uri="{FF2B5EF4-FFF2-40B4-BE49-F238E27FC236}">
                <a16:creationId xmlns:a16="http://schemas.microsoft.com/office/drawing/2014/main" id="{90564B61-0D4A-46BF-6663-4F0C08BDFCE9}"/>
              </a:ext>
            </a:extLst>
          </p:cNvPr>
          <p:cNvSpPr txBox="1"/>
          <p:nvPr/>
        </p:nvSpPr>
        <p:spPr>
          <a:xfrm>
            <a:off x="5871901" y="1782512"/>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131" name="ZoneTexte 130">
            <a:extLst>
              <a:ext uri="{FF2B5EF4-FFF2-40B4-BE49-F238E27FC236}">
                <a16:creationId xmlns:a16="http://schemas.microsoft.com/office/drawing/2014/main" id="{9C2A11C8-E398-0A49-5C4F-1DAE62A1040B}"/>
              </a:ext>
            </a:extLst>
          </p:cNvPr>
          <p:cNvSpPr txBox="1"/>
          <p:nvPr/>
        </p:nvSpPr>
        <p:spPr>
          <a:xfrm>
            <a:off x="4409945" y="3165830"/>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136" name="ZoneTexte 135">
            <a:extLst>
              <a:ext uri="{FF2B5EF4-FFF2-40B4-BE49-F238E27FC236}">
                <a16:creationId xmlns:a16="http://schemas.microsoft.com/office/drawing/2014/main" id="{F915414F-15DD-F355-6A46-4FF83F048B12}"/>
              </a:ext>
            </a:extLst>
          </p:cNvPr>
          <p:cNvSpPr txBox="1"/>
          <p:nvPr/>
        </p:nvSpPr>
        <p:spPr>
          <a:xfrm>
            <a:off x="10271431" y="765439"/>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137" name="ZoneTexte 136">
            <a:extLst>
              <a:ext uri="{FF2B5EF4-FFF2-40B4-BE49-F238E27FC236}">
                <a16:creationId xmlns:a16="http://schemas.microsoft.com/office/drawing/2014/main" id="{FF069CF5-F680-FAAF-CDDA-2F1B8442E7CA}"/>
              </a:ext>
            </a:extLst>
          </p:cNvPr>
          <p:cNvSpPr txBox="1"/>
          <p:nvPr/>
        </p:nvSpPr>
        <p:spPr>
          <a:xfrm>
            <a:off x="10565978" y="789491"/>
            <a:ext cx="1447832" cy="246221"/>
          </a:xfrm>
          <a:prstGeom prst="rect">
            <a:avLst/>
          </a:prstGeom>
          <a:noFill/>
        </p:spPr>
        <p:txBody>
          <a:bodyPr wrap="none" rtlCol="0">
            <a:spAutoFit/>
          </a:bodyPr>
          <a:lstStyle/>
          <a:p>
            <a:r>
              <a:rPr lang="fr-FR" sz="1000">
                <a:solidFill>
                  <a:schemeClr val="bg1">
                    <a:lumMod val="50000"/>
                  </a:schemeClr>
                </a:solidFill>
              </a:rPr>
              <a:t>Zoom slides suivantes</a:t>
            </a:r>
          </a:p>
        </p:txBody>
      </p:sp>
      <p:pic>
        <p:nvPicPr>
          <p:cNvPr id="139" name="Graphique 138" descr="Poignée de main avec un remplissage uni">
            <a:extLst>
              <a:ext uri="{FF2B5EF4-FFF2-40B4-BE49-F238E27FC236}">
                <a16:creationId xmlns:a16="http://schemas.microsoft.com/office/drawing/2014/main" id="{174DF88E-8119-CFCE-D60E-957F1D32EC9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0594" y="1426215"/>
            <a:ext cx="790124" cy="790124"/>
          </a:xfrm>
          <a:prstGeom prst="rect">
            <a:avLst/>
          </a:prstGeom>
        </p:spPr>
      </p:pic>
      <p:sp>
        <p:nvSpPr>
          <p:cNvPr id="78" name="Google Shape;9872;p1033">
            <a:hlinkClick r:id="" action="ppaction://noaction"/>
            <a:extLst>
              <a:ext uri="{FF2B5EF4-FFF2-40B4-BE49-F238E27FC236}">
                <a16:creationId xmlns:a16="http://schemas.microsoft.com/office/drawing/2014/main" id="{21A6E77E-CF82-EBAB-27AB-73BF2FFACE0D}"/>
              </a:ext>
            </a:extLst>
          </p:cNvPr>
          <p:cNvSpPr/>
          <p:nvPr/>
        </p:nvSpPr>
        <p:spPr>
          <a:xfrm flipH="1">
            <a:off x="10438486" y="3402432"/>
            <a:ext cx="1476000" cy="1476000"/>
          </a:xfrm>
          <a:prstGeom prst="ellipse">
            <a:avLst/>
          </a:prstGeom>
          <a:solidFill>
            <a:schemeClr val="accent5"/>
          </a:solidFill>
          <a:ln w="9525" cap="flat" cmpd="sng">
            <a:solidFill>
              <a:schemeClr val="lt1"/>
            </a:solidFill>
            <a:prstDash val="solid"/>
            <a:round/>
            <a:headEnd type="none" w="sm" len="sm"/>
            <a:tailEnd type="none" w="sm" len="sm"/>
          </a:ln>
        </p:spPr>
        <p:txBody>
          <a:bodyPr spcFirstLastPara="1" wrap="square" lIns="0" tIns="144000" rIns="0" bIns="0" anchor="ctr" anchorCtr="0">
            <a:noAutofit/>
          </a:bodyPr>
          <a:lstStyle/>
          <a:p>
            <a:pPr marL="0" marR="0" lvl="0" indent="0" algn="ctr" defTabSz="1219170" rtl="0" eaLnBrk="1" fontAlgn="auto" latinLnBrk="0" hangingPunct="1">
              <a:lnSpc>
                <a:spcPct val="100000"/>
              </a:lnSpc>
              <a:spcBef>
                <a:spcPts val="0"/>
              </a:spcBef>
              <a:buClr>
                <a:srgbClr val="000000"/>
              </a:buClr>
              <a:buSzPts val="1100"/>
              <a:buFontTx/>
              <a:buNone/>
              <a:tabLst/>
              <a:defRPr/>
            </a:pPr>
            <a:endParaRPr lang="fr" sz="1050" b="1">
              <a:solidFill>
                <a:srgbClr val="FFFFFF"/>
              </a:solidFill>
              <a:latin typeface="Montserrat"/>
              <a:ea typeface="Montserrat"/>
              <a:cs typeface="Montserrat"/>
              <a:sym typeface="Montserrat"/>
            </a:endParaRPr>
          </a:p>
          <a:p>
            <a:pPr marL="0" marR="0" lvl="0" indent="0" algn="ctr" defTabSz="1219170" rtl="0" eaLnBrk="1" fontAlgn="auto" latinLnBrk="0" hangingPunct="1">
              <a:lnSpc>
                <a:spcPct val="100000"/>
              </a:lnSpc>
              <a:spcBef>
                <a:spcPts val="0"/>
              </a:spcBef>
              <a:buClr>
                <a:srgbClr val="000000"/>
              </a:buClr>
              <a:buSzPts val="1100"/>
              <a:buFontTx/>
              <a:buNone/>
              <a:tabLst/>
              <a:defRPr/>
            </a:pPr>
            <a:r>
              <a:rPr lang="fr" sz="1050" b="1">
                <a:solidFill>
                  <a:srgbClr val="FFFFFF"/>
                </a:solidFill>
                <a:latin typeface="Montserrat"/>
                <a:ea typeface="Montserrat"/>
                <a:cs typeface="Montserrat"/>
                <a:sym typeface="Montserrat"/>
              </a:rPr>
              <a:t>Définition et suivi</a:t>
            </a:r>
            <a:r>
              <a:rPr lang="fr" sz="1050" b="1" kern="0">
                <a:solidFill>
                  <a:srgbClr val="FFFFFF"/>
                </a:solidFill>
                <a:latin typeface="Montserrat"/>
                <a:ea typeface="Montserrat"/>
                <a:cs typeface="Montserrat"/>
                <a:sym typeface="Montserrat"/>
              </a:rPr>
              <a:t> des prérequis au déploiement </a:t>
            </a:r>
          </a:p>
          <a:p>
            <a:pPr marL="0" marR="0" lvl="0" indent="0" algn="ctr" defTabSz="1219170" rtl="0" eaLnBrk="1" fontAlgn="auto" latinLnBrk="0" hangingPunct="1">
              <a:lnSpc>
                <a:spcPct val="100000"/>
              </a:lnSpc>
              <a:spcBef>
                <a:spcPts val="0"/>
              </a:spcBef>
              <a:buClr>
                <a:srgbClr val="000000"/>
              </a:buClr>
              <a:buSzPts val="1100"/>
              <a:buFontTx/>
              <a:buNone/>
              <a:tabLst/>
              <a:defRPr/>
            </a:pPr>
            <a:endParaRPr lang="fr" sz="800" b="1" kern="0">
              <a:solidFill>
                <a:srgbClr val="FFFFFF"/>
              </a:solidFill>
              <a:latin typeface="Montserrat"/>
              <a:ea typeface="Montserrat"/>
              <a:cs typeface="Montserrat"/>
              <a:sym typeface="Montserrat"/>
            </a:endParaRPr>
          </a:p>
          <a:p>
            <a:pPr marL="0" marR="0" lvl="0" indent="0" algn="ctr" defTabSz="1219170" rtl="0" eaLnBrk="1" fontAlgn="auto" latinLnBrk="0" hangingPunct="1">
              <a:lnSpc>
                <a:spcPct val="100000"/>
              </a:lnSpc>
              <a:spcBef>
                <a:spcPts val="0"/>
              </a:spcBef>
              <a:buClr>
                <a:srgbClr val="000000"/>
              </a:buClr>
              <a:buSzPts val="1100"/>
              <a:buFontTx/>
              <a:buNone/>
              <a:tabLst/>
              <a:defRPr/>
            </a:pPr>
            <a:r>
              <a:rPr lang="fr" sz="800" b="1" kern="0">
                <a:solidFill>
                  <a:srgbClr val="FFFFFF"/>
                </a:solidFill>
                <a:latin typeface="Montserrat"/>
                <a:ea typeface="Montserrat"/>
                <a:cs typeface="Montserrat"/>
                <a:sym typeface="Montserrat"/>
              </a:rPr>
              <a:t>(par agence</a:t>
            </a:r>
          </a:p>
          <a:p>
            <a:pPr marL="0" marR="0" lvl="0" indent="0" algn="ctr" defTabSz="1219170" rtl="0" eaLnBrk="1" fontAlgn="auto" latinLnBrk="0" hangingPunct="1">
              <a:lnSpc>
                <a:spcPct val="100000"/>
              </a:lnSpc>
              <a:spcBef>
                <a:spcPts val="0"/>
              </a:spcBef>
              <a:buClr>
                <a:srgbClr val="000000"/>
              </a:buClr>
              <a:buSzPts val="1100"/>
              <a:buFontTx/>
              <a:buNone/>
              <a:tabLst/>
              <a:defRPr/>
            </a:pPr>
            <a:r>
              <a:rPr lang="fr" sz="800" b="1" kern="0">
                <a:solidFill>
                  <a:srgbClr val="FFFFFF"/>
                </a:solidFill>
                <a:latin typeface="Montserrat"/>
                <a:ea typeface="Montserrat"/>
                <a:cs typeface="Montserrat"/>
                <a:sym typeface="Montserrat"/>
              </a:rPr>
              <a:t>pilote)</a:t>
            </a:r>
            <a:endParaRPr kumimoji="0" sz="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pic>
        <p:nvPicPr>
          <p:cNvPr id="141" name="Graphique 140" descr="Presse-papiers vérifié avec un remplissage uni">
            <a:extLst>
              <a:ext uri="{FF2B5EF4-FFF2-40B4-BE49-F238E27FC236}">
                <a16:creationId xmlns:a16="http://schemas.microsoft.com/office/drawing/2014/main" id="{7385D136-3403-DA89-3F5C-8ED495407BA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76692" y="3215058"/>
            <a:ext cx="541436" cy="541436"/>
          </a:xfrm>
          <a:prstGeom prst="rect">
            <a:avLst/>
          </a:prstGeom>
        </p:spPr>
      </p:pic>
      <p:pic>
        <p:nvPicPr>
          <p:cNvPr id="143" name="Graphique 142" descr="Livre fermé avec un remplissage uni">
            <a:extLst>
              <a:ext uri="{FF2B5EF4-FFF2-40B4-BE49-F238E27FC236}">
                <a16:creationId xmlns:a16="http://schemas.microsoft.com/office/drawing/2014/main" id="{72877D96-E974-2227-0333-FB510F757DB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10623" y="5093283"/>
            <a:ext cx="525238" cy="525238"/>
          </a:xfrm>
          <a:prstGeom prst="rect">
            <a:avLst/>
          </a:prstGeom>
        </p:spPr>
      </p:pic>
    </p:spTree>
    <p:extLst>
      <p:ext uri="{BB962C8B-B14F-4D97-AF65-F5344CB8AC3E}">
        <p14:creationId xmlns:p14="http://schemas.microsoft.com/office/powerpoint/2010/main" val="397665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90;p46">
            <a:extLst>
              <a:ext uri="{FF2B5EF4-FFF2-40B4-BE49-F238E27FC236}">
                <a16:creationId xmlns:a16="http://schemas.microsoft.com/office/drawing/2014/main" id="{401D41CE-06E5-B205-C5B8-7F8584EC6832}"/>
              </a:ext>
            </a:extLst>
          </p:cNvPr>
          <p:cNvSpPr/>
          <p:nvPr/>
        </p:nvSpPr>
        <p:spPr>
          <a:xfrm flipV="1">
            <a:off x="992113" y="1073207"/>
            <a:ext cx="10047869" cy="285782"/>
          </a:xfrm>
          <a:custGeom>
            <a:avLst/>
            <a:gdLst/>
            <a:ahLst/>
            <a:cxnLst/>
            <a:rect l="l" t="t" r="r" b="b"/>
            <a:pathLst>
              <a:path w="4735719" h="637963" extrusionOk="0">
                <a:moveTo>
                  <a:pt x="0" y="564109"/>
                </a:moveTo>
                <a:cubicBezTo>
                  <a:pt x="221269" y="475198"/>
                  <a:pt x="925119" y="70712"/>
                  <a:pt x="1455590" y="82979"/>
                </a:cubicBezTo>
                <a:cubicBezTo>
                  <a:pt x="1986061" y="95246"/>
                  <a:pt x="2636136" y="651540"/>
                  <a:pt x="3182824" y="637710"/>
                </a:cubicBezTo>
                <a:cubicBezTo>
                  <a:pt x="3729512" y="623880"/>
                  <a:pt x="4393931" y="91332"/>
                  <a:pt x="4735719" y="0"/>
                </a:cubicBezTo>
              </a:path>
            </a:pathLst>
          </a:custGeom>
          <a:noFill/>
          <a:ln w="19050" cap="flat" cmpd="sng">
            <a:solidFill>
              <a:schemeClr val="accent2"/>
            </a:solidFill>
            <a:prstDash val="dash"/>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67"/>
              <a:buFont typeface="Calibri"/>
              <a:buNone/>
              <a:tabLst/>
              <a:defRPr/>
            </a:pP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Organisation de kick-off de lancement</a:t>
            </a:r>
            <a:endParaRPr lang="fr-FR">
              <a:latin typeface="Arial Black" panose="020B0A04020102020204" pitchFamily="34" charset="0"/>
            </a:endParaRPr>
          </a:p>
        </p:txBody>
      </p:sp>
      <p:sp>
        <p:nvSpPr>
          <p:cNvPr id="48" name="Rectangle 47">
            <a:extLst>
              <a:ext uri="{FF2B5EF4-FFF2-40B4-BE49-F238E27FC236}">
                <a16:creationId xmlns:a16="http://schemas.microsoft.com/office/drawing/2014/main" id="{0B6FFD27-AF00-E0D0-BF05-FAE93628DB34}"/>
              </a:ext>
            </a:extLst>
          </p:cNvPr>
          <p:cNvSpPr/>
          <p:nvPr/>
        </p:nvSpPr>
        <p:spPr>
          <a:xfrm>
            <a:off x="4323986" y="1802464"/>
            <a:ext cx="3816000" cy="441332"/>
          </a:xfrm>
          <a:prstGeom prst="rect">
            <a:avLst/>
          </a:prstGeom>
          <a:solidFill>
            <a:srgbClr val="45D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fr-FR" sz="1600" b="1">
                <a:solidFill>
                  <a:schemeClr val="bg1"/>
                </a:solidFill>
                <a:latin typeface="+mj-lt"/>
              </a:rPr>
              <a:t>Animation du kick-off</a:t>
            </a:r>
            <a:endParaRPr lang="fr-FR" sz="1600" b="1">
              <a:latin typeface="+mj-lt"/>
            </a:endParaRPr>
          </a:p>
        </p:txBody>
      </p:sp>
      <p:sp>
        <p:nvSpPr>
          <p:cNvPr id="49" name="Rectangle 48">
            <a:extLst>
              <a:ext uri="{FF2B5EF4-FFF2-40B4-BE49-F238E27FC236}">
                <a16:creationId xmlns:a16="http://schemas.microsoft.com/office/drawing/2014/main" id="{571015E6-C88F-24A1-3E77-E2D53D7FBB22}"/>
              </a:ext>
            </a:extLst>
          </p:cNvPr>
          <p:cNvSpPr/>
          <p:nvPr/>
        </p:nvSpPr>
        <p:spPr>
          <a:xfrm>
            <a:off x="4323986" y="2208839"/>
            <a:ext cx="3816000" cy="4501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171450" lvl="1" indent="-171450" algn="just">
              <a:buSzPts val="1050"/>
              <a:buFont typeface="Arial" panose="020B0604020202020204" pitchFamily="34" charset="0"/>
              <a:buChar char="•"/>
              <a:defRPr/>
            </a:pPr>
            <a:r>
              <a:rPr lang="fr-FR" sz="1200" b="1">
                <a:solidFill>
                  <a:schemeClr val="accent4"/>
                </a:solidFill>
                <a:cs typeface="Arial"/>
                <a:sym typeface="Montserrat"/>
              </a:rPr>
              <a:t>Animation d’un kick-off général auprès des 2 agences, reposant sur des présentations visant à définir : </a:t>
            </a:r>
          </a:p>
          <a:p>
            <a:pPr marL="488950" lvl="1" indent="-228600" algn="just">
              <a:buClr>
                <a:schemeClr val="tx1"/>
              </a:buClr>
              <a:buFont typeface="+mj-lt"/>
              <a:buAutoNum type="arabicPeriod"/>
            </a:pPr>
            <a:r>
              <a:rPr lang="fr-FR" sz="1100" b="1" kern="1200">
                <a:solidFill>
                  <a:schemeClr val="tx1"/>
                </a:solidFill>
                <a:latin typeface="+mj-lt"/>
                <a:cs typeface="Arial" panose="020B0604020202020204" pitchFamily="34" charset="0"/>
                <a:sym typeface="Montserrat"/>
              </a:rPr>
              <a:t>Les grands axes du projet pilote </a:t>
            </a:r>
            <a:r>
              <a:rPr lang="fr-FR" sz="1100" kern="1200">
                <a:solidFill>
                  <a:schemeClr val="tx1"/>
                </a:solidFill>
                <a:latin typeface="+mj-lt"/>
                <a:cs typeface="Arial" panose="020B0604020202020204" pitchFamily="34" charset="0"/>
                <a:sym typeface="Montserrat"/>
              </a:rPr>
              <a:t>(périmètre, planning, objectif…) ;</a:t>
            </a:r>
          </a:p>
          <a:p>
            <a:pPr marL="488950" lvl="1" indent="-228600" algn="just">
              <a:buClr>
                <a:schemeClr val="tx1"/>
              </a:buClr>
              <a:buFont typeface="+mj-lt"/>
              <a:buAutoNum type="arabicPeriod"/>
            </a:pPr>
            <a:r>
              <a:rPr lang="fr-FR" sz="1100" b="1" kern="1200">
                <a:solidFill>
                  <a:schemeClr val="tx1"/>
                </a:solidFill>
                <a:latin typeface="+mj-lt"/>
                <a:cs typeface="Arial" panose="020B0604020202020204" pitchFamily="34" charset="0"/>
                <a:sym typeface="Montserrat"/>
              </a:rPr>
              <a:t>Les moyens mis en place pour y parvenir </a:t>
            </a:r>
            <a:r>
              <a:rPr lang="fr-FR" sz="1100" kern="1200">
                <a:solidFill>
                  <a:schemeClr val="tx1"/>
                </a:solidFill>
                <a:latin typeface="+mj-lt"/>
                <a:cs typeface="Arial" panose="020B0604020202020204" pitchFamily="34" charset="0"/>
                <a:sym typeface="Montserrat"/>
              </a:rPr>
              <a:t>(formations, accompagnement, communautés pour collaborer ensemble, </a:t>
            </a:r>
            <a:r>
              <a:rPr lang="fr-FR" sz="1100" kern="1200" err="1">
                <a:solidFill>
                  <a:schemeClr val="tx1"/>
                </a:solidFill>
                <a:latin typeface="+mj-lt"/>
                <a:cs typeface="Arial" panose="020B0604020202020204" pitchFamily="34" charset="0"/>
                <a:sym typeface="Montserrat"/>
              </a:rPr>
              <a:t>etc</a:t>
            </a:r>
            <a:r>
              <a:rPr lang="fr-FR" sz="1100" kern="1200">
                <a:solidFill>
                  <a:schemeClr val="tx1"/>
                </a:solidFill>
                <a:latin typeface="+mj-lt"/>
                <a:cs typeface="Arial" panose="020B0604020202020204" pitchFamily="34" charset="0"/>
                <a:sym typeface="Montserrat"/>
              </a:rPr>
              <a:t>). En indiquant bien les 3 phases de bascule outil : conception, consultation, réalisation.</a:t>
            </a:r>
          </a:p>
          <a:p>
            <a:pPr marL="488950" lvl="1" indent="-228600" algn="just">
              <a:buClr>
                <a:schemeClr val="tx1"/>
              </a:buClr>
              <a:buFont typeface="+mj-lt"/>
              <a:buAutoNum type="arabicPeriod"/>
            </a:pPr>
            <a:r>
              <a:rPr lang="fr-FR" sz="1100" b="1" kern="1200">
                <a:solidFill>
                  <a:schemeClr val="tx1"/>
                </a:solidFill>
                <a:latin typeface="+mj-lt"/>
                <a:cs typeface="Arial" panose="020B0604020202020204" pitchFamily="34" charset="0"/>
                <a:sym typeface="Montserrat"/>
              </a:rPr>
              <a:t>Les actions de conduite du changement </a:t>
            </a:r>
            <a:r>
              <a:rPr lang="fr-FR" sz="1100" kern="1200">
                <a:solidFill>
                  <a:schemeClr val="tx1"/>
                </a:solidFill>
                <a:latin typeface="+mj-lt"/>
                <a:cs typeface="Arial" panose="020B0604020202020204" pitchFamily="34" charset="0"/>
                <a:sym typeface="Montserrat"/>
              </a:rPr>
              <a:t>qui seront mises en place pour rassurer, engager et aider les différentes populations tout au long du pilote.</a:t>
            </a:r>
          </a:p>
          <a:p>
            <a:pPr marL="488950" lvl="1" indent="-228600" algn="just">
              <a:buClr>
                <a:schemeClr val="tx1"/>
              </a:buClr>
              <a:buFont typeface="+mj-lt"/>
              <a:buAutoNum type="arabicPeriod"/>
            </a:pPr>
            <a:endParaRPr lang="fr-FR" sz="1100" kern="1200">
              <a:solidFill>
                <a:schemeClr val="tx1"/>
              </a:solidFill>
              <a:latin typeface="+mj-lt"/>
              <a:cs typeface="Arial" panose="020B0604020202020204" pitchFamily="34" charset="0"/>
              <a:sym typeface="Montserrat"/>
            </a:endParaRPr>
          </a:p>
          <a:p>
            <a:pPr lvl="0" algn="just" defTabSz="914400" eaLnBrk="1" fontAlgn="auto" latinLnBrk="0" hangingPunct="1">
              <a:buSzPts val="1050"/>
              <a:tabLst/>
              <a:defRPr/>
            </a:pPr>
            <a:r>
              <a:rPr lang="fr-FR" sz="1200" b="1">
                <a:solidFill>
                  <a:schemeClr val="tx1"/>
                </a:solidFill>
                <a:cs typeface="Arial"/>
                <a:sym typeface="Montserrat"/>
              </a:rPr>
              <a:t>Les enjeux du </a:t>
            </a:r>
            <a:r>
              <a:rPr lang="fr-FR" sz="1200" b="1" err="1">
                <a:solidFill>
                  <a:schemeClr val="tx1"/>
                </a:solidFill>
                <a:cs typeface="Arial"/>
                <a:sym typeface="Montserrat"/>
              </a:rPr>
              <a:t>kickoff</a:t>
            </a:r>
            <a:endParaRPr lang="fr-FR" b="1">
              <a:solidFill>
                <a:schemeClr val="tx1"/>
              </a:solidFill>
              <a:cs typeface="Arial"/>
              <a:sym typeface="Montserrat"/>
            </a:endParaRPr>
          </a:p>
          <a:p>
            <a:pPr marL="265113" lvl="1" indent="-179388" algn="just">
              <a:buSzPts val="1050"/>
              <a:buFont typeface="Courier New" panose="02070309020205020404" pitchFamily="49" charset="0"/>
              <a:buChar char="o"/>
              <a:defRPr/>
            </a:pPr>
            <a:r>
              <a:rPr lang="fr-FR" sz="1100">
                <a:solidFill>
                  <a:schemeClr val="tx1"/>
                </a:solidFill>
                <a:cs typeface="Arial"/>
                <a:sym typeface="Montserrat"/>
              </a:rPr>
              <a:t>Accompagner les parties prenantes (manager de l’agence, population embarquée dans le changement d’outil…) vers une relation d’équipe et de confiance</a:t>
            </a:r>
          </a:p>
          <a:p>
            <a:pPr marL="265113" lvl="1" indent="-179388" algn="just">
              <a:buSzPts val="1050"/>
              <a:buFont typeface="Courier New" panose="02070309020205020404" pitchFamily="49" charset="0"/>
              <a:buChar char="o"/>
              <a:defRPr/>
            </a:pPr>
            <a:r>
              <a:rPr lang="fr-FR" sz="1100">
                <a:solidFill>
                  <a:schemeClr val="tx1"/>
                </a:solidFill>
                <a:cs typeface="Arial"/>
                <a:sym typeface="Montserrat"/>
              </a:rPr>
              <a:t>Favoriser une communication transparente et éviter les postures d’évitement sur les sujets conflictuels et / ou complexes</a:t>
            </a:r>
          </a:p>
          <a:p>
            <a:pPr marL="265113" lvl="1" indent="-179388" algn="just">
              <a:buSzPts val="1050"/>
              <a:buFont typeface="Courier New" panose="02070309020205020404" pitchFamily="49" charset="0"/>
              <a:buChar char="o"/>
              <a:defRPr/>
            </a:pPr>
            <a:r>
              <a:rPr lang="fr-FR" sz="1100">
                <a:solidFill>
                  <a:schemeClr val="tx1"/>
                </a:solidFill>
                <a:cs typeface="Arial"/>
                <a:sym typeface="Montserrat"/>
              </a:rPr>
              <a:t>Favoriser l’identification des travaux à lancer en vue du déploiement (métier, SI et logistique).</a:t>
            </a:r>
          </a:p>
          <a:p>
            <a:pPr marL="488950" lvl="1" indent="-228600" algn="just">
              <a:buClr>
                <a:schemeClr val="tx1"/>
              </a:buClr>
              <a:buFont typeface="+mj-lt"/>
              <a:buAutoNum type="arabicPeriod"/>
            </a:pPr>
            <a:endParaRPr lang="fr-FR" sz="1100" kern="1200">
              <a:solidFill>
                <a:schemeClr val="tx1"/>
              </a:solidFill>
              <a:latin typeface="+mj-lt"/>
              <a:cs typeface="Arial" panose="020B0604020202020204" pitchFamily="34" charset="0"/>
              <a:sym typeface="Montserrat"/>
            </a:endParaRPr>
          </a:p>
          <a:p>
            <a:pPr marL="444500" lvl="1" indent="-184150" algn="just">
              <a:buClr>
                <a:schemeClr val="tx1"/>
              </a:buClr>
              <a:buFont typeface="Courier New" panose="02070309020205020404" pitchFamily="49" charset="0"/>
              <a:buChar char="o"/>
            </a:pPr>
            <a:endParaRPr lang="fr-FR" sz="1100" kern="1200">
              <a:solidFill>
                <a:schemeClr val="tx1"/>
              </a:solidFill>
              <a:latin typeface="+mj-lt"/>
              <a:cs typeface="Arial" panose="020B0604020202020204" pitchFamily="34" charset="0"/>
              <a:sym typeface="Montserrat"/>
            </a:endParaRPr>
          </a:p>
          <a:p>
            <a:pPr marL="260350" lvl="1" algn="just">
              <a:buClr>
                <a:schemeClr val="tx1"/>
              </a:buClr>
            </a:pPr>
            <a:endParaRPr lang="fr-FR" sz="1100" kern="1200">
              <a:solidFill>
                <a:schemeClr val="tx1"/>
              </a:solidFill>
              <a:latin typeface="+mj-lt"/>
              <a:cs typeface="Arial" panose="020B0604020202020204" pitchFamily="34" charset="0"/>
              <a:sym typeface="Montserrat"/>
            </a:endParaRPr>
          </a:p>
        </p:txBody>
      </p:sp>
      <p:sp>
        <p:nvSpPr>
          <p:cNvPr id="50" name="Rectangle 49">
            <a:extLst>
              <a:ext uri="{FF2B5EF4-FFF2-40B4-BE49-F238E27FC236}">
                <a16:creationId xmlns:a16="http://schemas.microsoft.com/office/drawing/2014/main" id="{042CF833-487E-7CE2-DC70-441A82906753}"/>
              </a:ext>
            </a:extLst>
          </p:cNvPr>
          <p:cNvSpPr/>
          <p:nvPr/>
        </p:nvSpPr>
        <p:spPr>
          <a:xfrm>
            <a:off x="8236408" y="2208839"/>
            <a:ext cx="3629674" cy="1933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171446" indent="-171446" algn="just">
              <a:buClr>
                <a:schemeClr val="tx1"/>
              </a:buClr>
              <a:buSzPct val="95000"/>
              <a:buFont typeface="Arial" panose="020B0604020202020204" pitchFamily="34" charset="0"/>
              <a:buChar char="•"/>
            </a:pPr>
            <a:r>
              <a:rPr lang="fr-FR" sz="1100">
                <a:solidFill>
                  <a:schemeClr val="tx1"/>
                </a:solidFill>
                <a:cs typeface="Arial"/>
                <a:sym typeface="Montserrat"/>
              </a:rPr>
              <a:t>Un alignement des parties prenantes autour de </a:t>
            </a:r>
            <a:r>
              <a:rPr lang="fr-FR" sz="1200" b="1">
                <a:solidFill>
                  <a:schemeClr val="accent6"/>
                </a:solidFill>
                <a:cs typeface="Arial"/>
                <a:sym typeface="Montserrat"/>
              </a:rPr>
              <a:t>la raison d’être</a:t>
            </a:r>
            <a:r>
              <a:rPr lang="fr-FR" b="1">
                <a:solidFill>
                  <a:schemeClr val="accent6"/>
                </a:solidFill>
                <a:cs typeface="Arial"/>
                <a:sym typeface="Montserrat"/>
              </a:rPr>
              <a:t> </a:t>
            </a:r>
            <a:r>
              <a:rPr lang="fr-FR" sz="1100">
                <a:solidFill>
                  <a:schemeClr val="tx1"/>
                </a:solidFill>
                <a:cs typeface="Arial"/>
                <a:sym typeface="Montserrat"/>
              </a:rPr>
              <a:t>du projet et des</a:t>
            </a:r>
            <a:r>
              <a:rPr lang="fr-FR" sz="1200">
                <a:solidFill>
                  <a:schemeClr val="tx1"/>
                </a:solidFill>
                <a:cs typeface="Arial"/>
                <a:sym typeface="Montserrat"/>
              </a:rPr>
              <a:t> </a:t>
            </a:r>
            <a:r>
              <a:rPr lang="fr-FR" sz="1200" b="1">
                <a:solidFill>
                  <a:schemeClr val="accent6"/>
                </a:solidFill>
                <a:cs typeface="Arial"/>
                <a:sym typeface="Montserrat"/>
              </a:rPr>
              <a:t>orientations stratégiques </a:t>
            </a:r>
            <a:r>
              <a:rPr lang="fr-FR" sz="1100">
                <a:solidFill>
                  <a:schemeClr val="tx1"/>
                </a:solidFill>
                <a:cs typeface="Arial"/>
                <a:sym typeface="Montserrat"/>
              </a:rPr>
              <a:t>en découlant </a:t>
            </a:r>
            <a:endParaRPr lang="fr-FR" b="1">
              <a:solidFill>
                <a:schemeClr val="accent6"/>
              </a:solidFill>
              <a:cs typeface="Arial"/>
              <a:sym typeface="Montserrat"/>
            </a:endParaRPr>
          </a:p>
          <a:p>
            <a:pPr algn="just">
              <a:buClr>
                <a:schemeClr val="tx1"/>
              </a:buClr>
              <a:buSzPct val="95000"/>
            </a:pPr>
            <a:endParaRPr lang="fr-FR" b="1">
              <a:solidFill>
                <a:schemeClr val="accent6"/>
              </a:solidFill>
              <a:cs typeface="Arial"/>
              <a:sym typeface="Montserrat"/>
            </a:endParaRPr>
          </a:p>
          <a:p>
            <a:pPr marL="171446" indent="-171446" algn="just">
              <a:buClr>
                <a:schemeClr val="tx1"/>
              </a:buClr>
              <a:buSzPct val="95000"/>
              <a:buFont typeface="Arial" panose="020B0604020202020204" pitchFamily="34" charset="0"/>
              <a:buChar char="•"/>
            </a:pPr>
            <a:r>
              <a:rPr lang="fr-FR" sz="1100">
                <a:solidFill>
                  <a:schemeClr val="tx1"/>
                </a:solidFill>
                <a:cs typeface="Arial"/>
                <a:sym typeface="Montserrat"/>
              </a:rPr>
              <a:t>L’alignement sur</a:t>
            </a:r>
            <a:r>
              <a:rPr lang="fr-FR" b="1">
                <a:solidFill>
                  <a:schemeClr val="accent6"/>
                </a:solidFill>
                <a:cs typeface="Arial"/>
                <a:sym typeface="Montserrat"/>
              </a:rPr>
              <a:t> </a:t>
            </a:r>
            <a:r>
              <a:rPr lang="fr-FR" sz="1200" b="1">
                <a:solidFill>
                  <a:schemeClr val="accent6"/>
                </a:solidFill>
                <a:cs typeface="Arial"/>
                <a:sym typeface="Montserrat"/>
              </a:rPr>
              <a:t>les travaux / le plan d’action à lancer </a:t>
            </a:r>
            <a:r>
              <a:rPr lang="fr-FR" sz="1100">
                <a:solidFill>
                  <a:schemeClr val="tx1"/>
                </a:solidFill>
                <a:cs typeface="Arial"/>
                <a:sym typeface="Montserrat"/>
              </a:rPr>
              <a:t>pour rendre la transformation possible.</a:t>
            </a:r>
          </a:p>
          <a:p>
            <a:pPr marL="171446" indent="-171446" algn="just">
              <a:buClr>
                <a:schemeClr val="tx1"/>
              </a:buClr>
              <a:buSzPct val="95000"/>
              <a:buFont typeface="Arial" panose="020B0604020202020204" pitchFamily="34" charset="0"/>
              <a:buChar char="•"/>
            </a:pPr>
            <a:endParaRPr lang="fr-FR" sz="1100">
              <a:solidFill>
                <a:schemeClr val="tx1"/>
              </a:solidFill>
              <a:cs typeface="Arial"/>
              <a:sym typeface="Montserrat"/>
            </a:endParaRPr>
          </a:p>
          <a:p>
            <a:pPr marL="171446" indent="-171446" algn="just">
              <a:buClr>
                <a:schemeClr val="tx1"/>
              </a:buClr>
              <a:buSzPct val="95000"/>
              <a:buFont typeface="Arial" panose="020B0604020202020204" pitchFamily="34" charset="0"/>
              <a:buChar char="•"/>
            </a:pPr>
            <a:r>
              <a:rPr lang="fr-FR" sz="1100">
                <a:solidFill>
                  <a:schemeClr val="tx1"/>
                </a:solidFill>
                <a:cs typeface="Arial"/>
                <a:sym typeface="Montserrat"/>
              </a:rPr>
              <a:t>Les premiers </a:t>
            </a:r>
            <a:r>
              <a:rPr lang="fr-FR" sz="1200" b="1">
                <a:solidFill>
                  <a:schemeClr val="accent6"/>
                </a:solidFill>
                <a:cs typeface="Arial"/>
                <a:sym typeface="Montserrat"/>
              </a:rPr>
              <a:t>freins et leviers </a:t>
            </a:r>
            <a:r>
              <a:rPr lang="fr-FR" sz="1100">
                <a:solidFill>
                  <a:schemeClr val="tx1"/>
                </a:solidFill>
                <a:cs typeface="Arial"/>
                <a:sym typeface="Montserrat"/>
              </a:rPr>
              <a:t>identifiés, grâce aux questions et interactions de la journée</a:t>
            </a:r>
            <a:endParaRPr lang="fr-FR" b="1">
              <a:solidFill>
                <a:schemeClr val="accent6"/>
              </a:solidFill>
              <a:cs typeface="Arial"/>
            </a:endParaRPr>
          </a:p>
          <a:p>
            <a:pPr marL="171450" indent="-171450">
              <a:buFont typeface="Arial" panose="020B0604020202020204" pitchFamily="34" charset="0"/>
              <a:buChar char="•"/>
            </a:pPr>
            <a:endParaRPr lang="fr-FR" sz="1100">
              <a:solidFill>
                <a:schemeClr val="tx1"/>
              </a:solidFill>
            </a:endParaRPr>
          </a:p>
          <a:p>
            <a:pPr marL="171450" indent="-171450">
              <a:buFont typeface="Arial" panose="020B0604020202020204" pitchFamily="34" charset="0"/>
              <a:buChar char="•"/>
            </a:pPr>
            <a:endParaRPr lang="fr-FR" sz="1100">
              <a:solidFill>
                <a:schemeClr val="tx1"/>
              </a:solidFill>
            </a:endParaRPr>
          </a:p>
        </p:txBody>
      </p:sp>
      <p:sp>
        <p:nvSpPr>
          <p:cNvPr id="51" name="Rectangle 50">
            <a:extLst>
              <a:ext uri="{FF2B5EF4-FFF2-40B4-BE49-F238E27FC236}">
                <a16:creationId xmlns:a16="http://schemas.microsoft.com/office/drawing/2014/main" id="{DD1C3161-F70C-41DA-221E-A57A0AE0D027}"/>
              </a:ext>
            </a:extLst>
          </p:cNvPr>
          <p:cNvSpPr/>
          <p:nvPr/>
        </p:nvSpPr>
        <p:spPr>
          <a:xfrm>
            <a:off x="479426" y="2208839"/>
            <a:ext cx="3671536" cy="4501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171450" indent="-171450" algn="just">
              <a:buClr>
                <a:srgbClr val="000000"/>
              </a:buClr>
              <a:buSzPts val="1050"/>
              <a:buFont typeface="Arial" panose="020B0604020202020204" pitchFamily="34" charset="0"/>
              <a:buChar char="•"/>
              <a:defRPr/>
            </a:pPr>
            <a:r>
              <a:rPr lang="fr-FR" sz="1200" b="1">
                <a:solidFill>
                  <a:schemeClr val="accent1">
                    <a:lumMod val="75000"/>
                  </a:schemeClr>
                </a:solidFill>
                <a:cs typeface="Arial"/>
                <a:sym typeface="Montserrat"/>
              </a:rPr>
              <a:t>P</a:t>
            </a:r>
            <a:r>
              <a:rPr lang="fr-FR" sz="1200" b="1" kern="0">
                <a:solidFill>
                  <a:schemeClr val="accent1">
                    <a:lumMod val="75000"/>
                  </a:schemeClr>
                </a:solidFill>
                <a:cs typeface="Arial"/>
                <a:sym typeface="Montserrat"/>
              </a:rPr>
              <a:t>réparation en amont du kick-off de lancement: </a:t>
            </a:r>
          </a:p>
          <a:p>
            <a:pPr marL="266700" lvl="1" indent="-177800" algn="just">
              <a:buSzPts val="1050"/>
              <a:buFont typeface="Courier New" panose="02070309020205020404" pitchFamily="49" charset="0"/>
              <a:buChar char="o"/>
              <a:defRPr/>
            </a:pPr>
            <a:r>
              <a:rPr lang="fr-FR" sz="1100">
                <a:solidFill>
                  <a:schemeClr val="tx1"/>
                </a:solidFill>
                <a:cs typeface="Arial"/>
                <a:sym typeface="Montserrat"/>
              </a:rPr>
              <a:t>Identifier les attentes et les postures des différents participants.</a:t>
            </a:r>
          </a:p>
          <a:p>
            <a:pPr marL="266700" lvl="1" indent="-177800" algn="just">
              <a:buSzPts val="1050"/>
              <a:buFont typeface="Courier New" panose="02070309020205020404" pitchFamily="49" charset="0"/>
              <a:buChar char="o"/>
              <a:defRPr/>
            </a:pPr>
            <a:r>
              <a:rPr lang="fr-FR" sz="1100">
                <a:solidFill>
                  <a:schemeClr val="tx1"/>
                </a:solidFill>
                <a:cs typeface="Arial"/>
                <a:sym typeface="Montserrat"/>
              </a:rPr>
              <a:t>Accompagner la structuration de ce kick-off de lancement : rester sur un format court (~3h) tout en répondant aux différents enjeux pour permettre la convergence vers un but commun (le passage vers l’outil cible).</a:t>
            </a:r>
          </a:p>
          <a:p>
            <a:pPr marL="266700" lvl="1" indent="-177800" algn="just">
              <a:buSzPts val="1050"/>
              <a:buFont typeface="Courier New" panose="02070309020205020404" pitchFamily="49" charset="0"/>
              <a:buChar char="o"/>
              <a:defRPr/>
            </a:pPr>
            <a:r>
              <a:rPr lang="fr-FR" sz="1100">
                <a:solidFill>
                  <a:schemeClr val="tx1"/>
                </a:solidFill>
                <a:cs typeface="Arial"/>
                <a:sym typeface="Montserrat"/>
              </a:rPr>
              <a:t>Être capable de se projeter sur ce qui sera réutilisé plus tard pour les kick-</a:t>
            </a:r>
            <a:r>
              <a:rPr lang="fr-FR" sz="1100" err="1">
                <a:solidFill>
                  <a:schemeClr val="tx1"/>
                </a:solidFill>
                <a:cs typeface="Arial"/>
                <a:sym typeface="Montserrat"/>
              </a:rPr>
              <a:t>offs</a:t>
            </a:r>
            <a:r>
              <a:rPr lang="fr-FR" sz="1100">
                <a:solidFill>
                  <a:schemeClr val="tx1"/>
                </a:solidFill>
                <a:cs typeface="Arial"/>
                <a:sym typeface="Montserrat"/>
              </a:rPr>
              <a:t> flash lors des nouvelles phases (consultation, réalisation).</a:t>
            </a:r>
          </a:p>
          <a:p>
            <a:pPr marL="260350" lvl="1" algn="just">
              <a:buClr>
                <a:schemeClr val="tx1"/>
              </a:buClr>
            </a:pPr>
            <a:endParaRPr lang="fr-FR" sz="1000" b="1" kern="1200">
              <a:solidFill>
                <a:schemeClr val="tx1"/>
              </a:solidFill>
              <a:latin typeface="+mj-lt"/>
              <a:cs typeface="Arial" panose="020B0604020202020204" pitchFamily="34" charset="0"/>
              <a:sym typeface="Montserrat"/>
            </a:endParaRPr>
          </a:p>
          <a:p>
            <a:pPr marL="171450" lvl="1" indent="-171450" algn="just">
              <a:buSzPts val="1050"/>
              <a:buFont typeface="Arial" panose="020B0604020202020204" pitchFamily="34" charset="0"/>
              <a:buChar char="•"/>
              <a:defRPr/>
            </a:pPr>
            <a:r>
              <a:rPr lang="fr-FR" sz="1200" b="1">
                <a:solidFill>
                  <a:schemeClr val="accent1">
                    <a:lumMod val="75000"/>
                  </a:schemeClr>
                </a:solidFill>
                <a:cs typeface="Arial"/>
                <a:sym typeface="Montserrat"/>
              </a:rPr>
              <a:t>Définition des objectifs et de l’ordre du jour des kick-</a:t>
            </a:r>
            <a:r>
              <a:rPr lang="fr-FR" sz="1200" b="1" err="1">
                <a:solidFill>
                  <a:schemeClr val="accent1">
                    <a:lumMod val="75000"/>
                  </a:schemeClr>
                </a:solidFill>
                <a:cs typeface="Arial"/>
                <a:sym typeface="Montserrat"/>
              </a:rPr>
              <a:t>offs</a:t>
            </a:r>
            <a:r>
              <a:rPr lang="fr-FR" sz="1200" b="1">
                <a:solidFill>
                  <a:schemeClr val="accent1">
                    <a:lumMod val="75000"/>
                  </a:schemeClr>
                </a:solidFill>
                <a:cs typeface="Arial"/>
                <a:sym typeface="Montserrat"/>
              </a:rPr>
              <a:t> avec la direction de l’équipe projet et la direction d’agence pilote.</a:t>
            </a:r>
            <a:endParaRPr lang="fr-FR" sz="1100" kern="0">
              <a:solidFill>
                <a:schemeClr val="tx1"/>
              </a:solidFill>
              <a:cs typeface="Arial"/>
              <a:sym typeface="Montserrat"/>
            </a:endParaRPr>
          </a:p>
          <a:p>
            <a:pPr marL="446088" lvl="1" indent="-180975" algn="just">
              <a:buSzPts val="1050"/>
              <a:buFont typeface="Courier New" panose="02070309020205020404" pitchFamily="49" charset="0"/>
              <a:buChar char="o"/>
              <a:defRPr/>
            </a:pPr>
            <a:endParaRPr lang="fr-FR" sz="1100">
              <a:solidFill>
                <a:schemeClr val="tx1"/>
              </a:solidFill>
              <a:cs typeface="Arial"/>
              <a:sym typeface="Montserrat"/>
            </a:endParaRPr>
          </a:p>
          <a:p>
            <a:pPr marL="171450" indent="-171450" algn="just">
              <a:buSzPts val="1050"/>
              <a:buFont typeface="Arial" panose="020B0604020202020204" pitchFamily="34" charset="0"/>
              <a:buChar char="•"/>
              <a:defRPr/>
            </a:pPr>
            <a:r>
              <a:rPr lang="fr-FR" sz="1200" b="1">
                <a:solidFill>
                  <a:schemeClr val="accent1">
                    <a:lumMod val="75000"/>
                  </a:schemeClr>
                </a:solidFill>
                <a:cs typeface="Arial"/>
                <a:sym typeface="Montserrat"/>
              </a:rPr>
              <a:t>Réalisation d’entretiens semi-directifs en amont avec des personnes du terrain / de l’agence pour :</a:t>
            </a:r>
          </a:p>
          <a:p>
            <a:pPr marL="266700" lvl="1" indent="-177800" algn="just">
              <a:buSzPts val="1050"/>
              <a:buFont typeface="Courier New" panose="02070309020205020404" pitchFamily="49" charset="0"/>
              <a:buChar char="o"/>
              <a:defRPr/>
            </a:pPr>
            <a:r>
              <a:rPr lang="fr-FR" sz="1100">
                <a:solidFill>
                  <a:schemeClr val="tx1"/>
                </a:solidFill>
                <a:cs typeface="Arial"/>
                <a:sym typeface="Montserrat"/>
              </a:rPr>
              <a:t>Purger les tensions, inquiétudes et griefs pour éviter qu’ils saturent les échanges en séance pendant le kick-off</a:t>
            </a:r>
          </a:p>
          <a:p>
            <a:pPr marL="266700" lvl="1" indent="-177800" algn="just">
              <a:buSzPts val="1050"/>
              <a:buFont typeface="Courier New" panose="02070309020205020404" pitchFamily="49" charset="0"/>
              <a:buChar char="o"/>
              <a:defRPr/>
            </a:pPr>
            <a:r>
              <a:rPr lang="fr-FR" sz="1100">
                <a:solidFill>
                  <a:schemeClr val="tx1"/>
                </a:solidFill>
                <a:cs typeface="Arial"/>
                <a:sym typeface="Montserrat"/>
              </a:rPr>
              <a:t>Identifier l’ensemble des sujets à aborder en séance (chaque métier ayant ses spécificités, craintes et besoins personnels).</a:t>
            </a:r>
          </a:p>
          <a:p>
            <a:pPr marL="628650" lvl="1" indent="-171450" algn="just">
              <a:buSzPts val="1050"/>
              <a:buFont typeface="Courier New" panose="02070309020205020404" pitchFamily="49" charset="0"/>
              <a:buChar char="o"/>
              <a:defRPr/>
            </a:pPr>
            <a:endParaRPr lang="fr-FR" sz="1100" kern="0">
              <a:solidFill>
                <a:schemeClr val="tx1"/>
              </a:solidFill>
              <a:cs typeface="Arial"/>
              <a:sym typeface="Montserrat"/>
            </a:endParaRPr>
          </a:p>
        </p:txBody>
      </p:sp>
      <p:sp>
        <p:nvSpPr>
          <p:cNvPr id="52" name="Rectangle 51">
            <a:extLst>
              <a:ext uri="{FF2B5EF4-FFF2-40B4-BE49-F238E27FC236}">
                <a16:creationId xmlns:a16="http://schemas.microsoft.com/office/drawing/2014/main" id="{7FEE0984-B124-AAFB-3A3A-12C1BE19CF2A}"/>
              </a:ext>
            </a:extLst>
          </p:cNvPr>
          <p:cNvSpPr/>
          <p:nvPr/>
        </p:nvSpPr>
        <p:spPr>
          <a:xfrm>
            <a:off x="479425" y="1802464"/>
            <a:ext cx="3671536" cy="395232"/>
          </a:xfrm>
          <a:prstGeom prst="rect">
            <a:avLst/>
          </a:prstGeom>
          <a:solidFill>
            <a:srgbClr val="257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378" eaLnBrk="1" fontAlgn="auto" latinLnBrk="0" hangingPunct="1">
              <a:lnSpc>
                <a:spcPct val="100000"/>
              </a:lnSpc>
              <a:spcBef>
                <a:spcPts val="300"/>
              </a:spcBef>
              <a:spcAft>
                <a:spcPts val="0"/>
              </a:spcAft>
              <a:buClrTx/>
              <a:buSzPts val="900"/>
              <a:buFontTx/>
              <a:buNone/>
              <a:tabLst/>
              <a:defRPr/>
            </a:pPr>
            <a:r>
              <a:rPr lang="fr-FR" sz="1600" b="1">
                <a:solidFill>
                  <a:schemeClr val="bg1"/>
                </a:solidFill>
                <a:latin typeface="+mj-lt"/>
              </a:rPr>
              <a:t>Préparation amont</a:t>
            </a:r>
            <a:endParaRPr kumimoji="0" lang="fr-FR" sz="1600" b="0" i="0" u="none" strike="noStrike" kern="0" cap="none" spc="0" normalizeH="0" baseline="0" noProof="0">
              <a:ln>
                <a:noFill/>
              </a:ln>
              <a:solidFill>
                <a:schemeClr val="bg1"/>
              </a:solidFill>
              <a:effectLst/>
              <a:uLnTx/>
              <a:uFillTx/>
              <a:latin typeface="+mj-lt"/>
            </a:endParaRPr>
          </a:p>
        </p:txBody>
      </p:sp>
      <p:sp>
        <p:nvSpPr>
          <p:cNvPr id="53" name="Rectangle 52">
            <a:extLst>
              <a:ext uri="{FF2B5EF4-FFF2-40B4-BE49-F238E27FC236}">
                <a16:creationId xmlns:a16="http://schemas.microsoft.com/office/drawing/2014/main" id="{0E53F12F-F03F-0B38-0AD1-A53FB41A8C2D}"/>
              </a:ext>
            </a:extLst>
          </p:cNvPr>
          <p:cNvSpPr/>
          <p:nvPr/>
        </p:nvSpPr>
        <p:spPr>
          <a:xfrm>
            <a:off x="8236403" y="1802464"/>
            <a:ext cx="3620635" cy="414000"/>
          </a:xfrm>
          <a:prstGeom prst="rect">
            <a:avLst/>
          </a:prstGeom>
          <a:solidFill>
            <a:srgbClr val="298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378" eaLnBrk="1" fontAlgn="auto" latinLnBrk="0" hangingPunct="1">
              <a:lnSpc>
                <a:spcPct val="100000"/>
              </a:lnSpc>
              <a:spcBef>
                <a:spcPts val="300"/>
              </a:spcBef>
              <a:spcAft>
                <a:spcPts val="0"/>
              </a:spcAft>
              <a:buClrTx/>
              <a:buSzPts val="900"/>
              <a:buFontTx/>
              <a:buNone/>
              <a:tabLst/>
              <a:defRPr/>
            </a:pPr>
            <a:r>
              <a:rPr lang="fr-FR" sz="1600" b="1">
                <a:solidFill>
                  <a:schemeClr val="bg1"/>
                </a:solidFill>
                <a:latin typeface="+mj-lt"/>
              </a:rPr>
              <a:t>Gains / Suite</a:t>
            </a:r>
            <a:endParaRPr kumimoji="0" lang="fr-FR" sz="1600" b="0" i="0" u="none" strike="noStrike" kern="0" cap="none" spc="0" normalizeH="0" baseline="0" noProof="0">
              <a:ln>
                <a:noFill/>
              </a:ln>
              <a:solidFill>
                <a:schemeClr val="bg1"/>
              </a:solidFill>
              <a:effectLst/>
              <a:uLnTx/>
              <a:uFillTx/>
              <a:latin typeface="+mj-lt"/>
              <a:ea typeface="+mn-ea"/>
            </a:endParaRPr>
          </a:p>
        </p:txBody>
      </p:sp>
      <p:sp>
        <p:nvSpPr>
          <p:cNvPr id="7" name="Triangle isocèle 6">
            <a:extLst>
              <a:ext uri="{FF2B5EF4-FFF2-40B4-BE49-F238E27FC236}">
                <a16:creationId xmlns:a16="http://schemas.microsoft.com/office/drawing/2014/main" id="{1D76717C-C64D-F9D9-D409-EC7289CAA0BB}"/>
              </a:ext>
            </a:extLst>
          </p:cNvPr>
          <p:cNvSpPr/>
          <p:nvPr/>
        </p:nvSpPr>
        <p:spPr>
          <a:xfrm rot="5982259">
            <a:off x="10770115" y="1220278"/>
            <a:ext cx="374475" cy="290953"/>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a:ea typeface="+mn-ea"/>
              <a:cs typeface="+mn-cs"/>
            </a:endParaRPr>
          </a:p>
        </p:txBody>
      </p:sp>
      <p:pic>
        <p:nvPicPr>
          <p:cNvPr id="5" name="Image 4">
            <a:extLst>
              <a:ext uri="{FF2B5EF4-FFF2-40B4-BE49-F238E27FC236}">
                <a16:creationId xmlns:a16="http://schemas.microsoft.com/office/drawing/2014/main" id="{69FF567C-1BC9-19F9-F42A-5704D5C822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3575" y="790468"/>
            <a:ext cx="1039833" cy="967287"/>
          </a:xfrm>
          <a:prstGeom prst="rect">
            <a:avLst/>
          </a:prstGeom>
        </p:spPr>
      </p:pic>
      <p:pic>
        <p:nvPicPr>
          <p:cNvPr id="10" name="Image 9">
            <a:extLst>
              <a:ext uri="{FF2B5EF4-FFF2-40B4-BE49-F238E27FC236}">
                <a16:creationId xmlns:a16="http://schemas.microsoft.com/office/drawing/2014/main" id="{B9FED46D-525A-0CC4-F6EC-8D284162B3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55472" y="790468"/>
            <a:ext cx="1039832" cy="977753"/>
          </a:xfrm>
          <a:prstGeom prst="rect">
            <a:avLst/>
          </a:prstGeom>
        </p:spPr>
      </p:pic>
      <p:pic>
        <p:nvPicPr>
          <p:cNvPr id="16" name="Image 15">
            <a:extLst>
              <a:ext uri="{FF2B5EF4-FFF2-40B4-BE49-F238E27FC236}">
                <a16:creationId xmlns:a16="http://schemas.microsoft.com/office/drawing/2014/main" id="{2C737A34-1053-7193-17E6-CB6E3C96AB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15114" y="739175"/>
            <a:ext cx="883311" cy="913571"/>
          </a:xfrm>
          <a:prstGeom prst="rect">
            <a:avLst/>
          </a:prstGeom>
        </p:spPr>
      </p:pic>
      <p:sp>
        <p:nvSpPr>
          <p:cNvPr id="4" name="ZoneTexte 3">
            <a:extLst>
              <a:ext uri="{FF2B5EF4-FFF2-40B4-BE49-F238E27FC236}">
                <a16:creationId xmlns:a16="http://schemas.microsoft.com/office/drawing/2014/main" id="{A5A5E903-5B35-990C-5DA9-C18F83AF631D}"/>
              </a:ext>
            </a:extLst>
          </p:cNvPr>
          <p:cNvSpPr txBox="1"/>
          <p:nvPr/>
        </p:nvSpPr>
        <p:spPr>
          <a:xfrm>
            <a:off x="8412480" y="4721215"/>
            <a:ext cx="3444558" cy="1839923"/>
          </a:xfrm>
          <a:prstGeom prst="rect">
            <a:avLst/>
          </a:prstGeom>
          <a:noFill/>
          <a:ln w="19050">
            <a:solidFill>
              <a:schemeClr val="bg1">
                <a:lumMod val="50000"/>
              </a:schemeClr>
            </a:solidFill>
            <a:prstDash val="sysDash"/>
          </a:ln>
        </p:spPr>
        <p:txBody>
          <a:bodyPr wrap="square" rtlCol="0" anchor="ctr" anchorCtr="0">
            <a:noAutofit/>
          </a:bodyPr>
          <a:lstStyle/>
          <a:p>
            <a:pPr algn="just"/>
            <a:r>
              <a:rPr lang="fr-FR"/>
              <a:t>Nous réaliserons ce kick-off de lancement à la fin de la phase de cadrage.</a:t>
            </a:r>
          </a:p>
          <a:p>
            <a:pPr algn="just"/>
            <a:r>
              <a:rPr lang="fr-FR"/>
              <a:t>Nous prévoyons de réaliser des réunions de lancement (format « kick-off flash » au début de chaque nouvelle phase du projet (consultation / réalisation).</a:t>
            </a:r>
          </a:p>
        </p:txBody>
      </p:sp>
      <p:pic>
        <p:nvPicPr>
          <p:cNvPr id="9" name="Graphique 8" descr="Informations avec un remplissage uni">
            <a:extLst>
              <a:ext uri="{FF2B5EF4-FFF2-40B4-BE49-F238E27FC236}">
                <a16:creationId xmlns:a16="http://schemas.microsoft.com/office/drawing/2014/main" id="{7D870907-F7B4-C2E5-3CBA-D3840C33420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36403" y="4510693"/>
            <a:ext cx="528521" cy="528521"/>
          </a:xfrm>
          <a:prstGeom prst="rect">
            <a:avLst/>
          </a:prstGeom>
        </p:spPr>
      </p:pic>
    </p:spTree>
    <p:extLst>
      <p:ext uri="{BB962C8B-B14F-4D97-AF65-F5344CB8AC3E}">
        <p14:creationId xmlns:p14="http://schemas.microsoft.com/office/powerpoint/2010/main" val="252002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Définition et suivi des prérequis de déploiement</a:t>
            </a:r>
            <a:endParaRPr lang="fr-FR">
              <a:latin typeface="Arial Black" panose="020B0A04020102020204" pitchFamily="34" charset="0"/>
            </a:endParaRPr>
          </a:p>
        </p:txBody>
      </p:sp>
      <p:sp>
        <p:nvSpPr>
          <p:cNvPr id="3" name="Rectangle 2">
            <a:extLst>
              <a:ext uri="{FF2B5EF4-FFF2-40B4-BE49-F238E27FC236}">
                <a16:creationId xmlns:a16="http://schemas.microsoft.com/office/drawing/2014/main" id="{6FCD9EC6-F411-2BB6-13B4-D097AE289996}"/>
              </a:ext>
            </a:extLst>
          </p:cNvPr>
          <p:cNvSpPr/>
          <p:nvPr/>
        </p:nvSpPr>
        <p:spPr>
          <a:xfrm>
            <a:off x="396654" y="902221"/>
            <a:ext cx="11426751" cy="723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Avant de déployer l’outil sur une agence pilote, il y a des étapes à respecter. Nous allons appeler ces conditions </a:t>
            </a:r>
            <a:r>
              <a:rPr kumimoji="0" lang="fr-FR" b="1" i="0" u="none" strike="noStrike" kern="1200" cap="none" spc="0" normalizeH="0" baseline="0" noProof="0">
                <a:ln>
                  <a:noFill/>
                </a:ln>
                <a:solidFill>
                  <a:schemeClr val="bg2"/>
                </a:solidFill>
                <a:effectLst/>
                <a:uLnTx/>
                <a:uFillTx/>
                <a:latin typeface="Arial" panose="020B0604020202020204" pitchFamily="34" charset="0"/>
                <a:ea typeface="Montserrat"/>
                <a:cs typeface="Arial" panose="020B0604020202020204" pitchFamily="34" charset="0"/>
                <a:sym typeface="Montserrat"/>
              </a:rPr>
              <a:t>des prérequis </a:t>
            </a:r>
            <a:r>
              <a:rPr kumimoji="0" lang="fr-FR" sz="1100"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rPr>
              <a:t>au déploiement. Ces prérequis peuvent varier d’une agence à l’</a:t>
            </a:r>
            <a:r>
              <a:rPr kumimoji="0" lang="fr-FR" sz="1100" b="0" i="0" u="none" strike="noStrike" kern="1200" cap="none" spc="0" normalizeH="0" baseline="0" noProof="0" err="1">
                <a:ln>
                  <a:noFill/>
                </a:ln>
                <a:solidFill>
                  <a:schemeClr val="tx1"/>
                </a:solidFill>
                <a:effectLst/>
                <a:uLnTx/>
                <a:uFillTx/>
                <a:latin typeface="Arial" panose="020B0604020202020204" pitchFamily="34" charset="0"/>
                <a:ea typeface="Montserrat"/>
                <a:cs typeface="Arial" panose="020B0604020202020204" pitchFamily="34" charset="0"/>
                <a:sym typeface="Montserrat"/>
              </a:rPr>
              <a:t>autr</a:t>
            </a:r>
            <a:r>
              <a:rPr lang="fr-FR" sz="1100" kern="1200">
                <a:solidFill>
                  <a:schemeClr val="tx1"/>
                </a:solidFill>
                <a:latin typeface="Arial" panose="020B0604020202020204" pitchFamily="34" charset="0"/>
                <a:ea typeface="Montserrat"/>
                <a:cs typeface="Arial" panose="020B0604020202020204" pitchFamily="34" charset="0"/>
                <a:sym typeface="Montserrat"/>
              </a:rPr>
              <a:t>e et seront donc à mettre à jour avec chaque pilote à partir d’un </a:t>
            </a:r>
            <a:r>
              <a:rPr lang="fr-FR" b="1" kern="1200" err="1">
                <a:solidFill>
                  <a:schemeClr val="bg2"/>
                </a:solidFill>
                <a:latin typeface="Arial" panose="020B0604020202020204" pitchFamily="34" charset="0"/>
                <a:cs typeface="Arial" panose="020B0604020202020204" pitchFamily="34" charset="0"/>
                <a:sym typeface="Montserrat"/>
              </a:rPr>
              <a:t>template</a:t>
            </a:r>
            <a:r>
              <a:rPr lang="fr-FR" sz="1100" kern="1200">
                <a:solidFill>
                  <a:schemeClr val="tx1"/>
                </a:solidFill>
                <a:latin typeface="Arial" panose="020B0604020202020204" pitchFamily="34" charset="0"/>
                <a:ea typeface="Montserrat"/>
                <a:cs typeface="Arial" panose="020B0604020202020204" pitchFamily="34" charset="0"/>
                <a:sym typeface="Montserrat"/>
              </a:rPr>
              <a:t> (</a:t>
            </a:r>
            <a:r>
              <a:rPr lang="fr-FR" sz="1100" kern="1200" err="1">
                <a:solidFill>
                  <a:schemeClr val="tx1"/>
                </a:solidFill>
                <a:latin typeface="Arial" panose="020B0604020202020204" pitchFamily="34" charset="0"/>
                <a:ea typeface="Montserrat"/>
                <a:cs typeface="Arial" panose="020B0604020202020204" pitchFamily="34" charset="0"/>
                <a:sym typeface="Montserrat"/>
              </a:rPr>
              <a:t>cf</a:t>
            </a:r>
            <a:r>
              <a:rPr lang="fr-FR" sz="1100" kern="1200">
                <a:solidFill>
                  <a:schemeClr val="tx1"/>
                </a:solidFill>
                <a:latin typeface="Arial" panose="020B0604020202020204" pitchFamily="34" charset="0"/>
                <a:ea typeface="Montserrat"/>
                <a:cs typeface="Arial" panose="020B0604020202020204" pitchFamily="34" charset="0"/>
                <a:sym typeface="Montserrat"/>
              </a:rPr>
              <a:t> </a:t>
            </a:r>
            <a:r>
              <a:rPr lang="fr-FR" sz="1100" kern="1200" err="1">
                <a:solidFill>
                  <a:schemeClr val="tx1"/>
                </a:solidFill>
                <a:latin typeface="Arial" panose="020B0604020202020204" pitchFamily="34" charset="0"/>
                <a:ea typeface="Montserrat"/>
                <a:cs typeface="Arial" panose="020B0604020202020204" pitchFamily="34" charset="0"/>
                <a:sym typeface="Montserrat"/>
              </a:rPr>
              <a:t>template</a:t>
            </a:r>
            <a:r>
              <a:rPr lang="fr-FR" sz="1100" kern="1200">
                <a:solidFill>
                  <a:schemeClr val="tx1"/>
                </a:solidFill>
                <a:latin typeface="Arial" panose="020B0604020202020204" pitchFamily="34" charset="0"/>
                <a:ea typeface="Montserrat"/>
                <a:cs typeface="Arial" panose="020B0604020202020204" pitchFamily="34" charset="0"/>
                <a:sym typeface="Montserrat"/>
              </a:rPr>
              <a:t> ci-dessous basé sur des expériences passées de lancement de pilotes). L’idée est de créer cette checklist</a:t>
            </a:r>
            <a:r>
              <a:rPr lang="fr-FR" b="1" kern="1200">
                <a:solidFill>
                  <a:schemeClr val="bg2"/>
                </a:solidFill>
                <a:latin typeface="Arial" panose="020B0604020202020204" pitchFamily="34" charset="0"/>
                <a:cs typeface="Arial" panose="020B0604020202020204" pitchFamily="34" charset="0"/>
                <a:sym typeface="Montserrat"/>
              </a:rPr>
              <a:t> (1) </a:t>
            </a:r>
            <a:r>
              <a:rPr lang="fr-FR" sz="1100" kern="1200">
                <a:solidFill>
                  <a:schemeClr val="tx1"/>
                </a:solidFill>
                <a:latin typeface="Arial" panose="020B0604020202020204" pitchFamily="34" charset="0"/>
                <a:ea typeface="Montserrat"/>
                <a:cs typeface="Arial" panose="020B0604020202020204" pitchFamily="34" charset="0"/>
                <a:sym typeface="Montserrat"/>
              </a:rPr>
              <a:t>puis de la suivre </a:t>
            </a:r>
            <a:r>
              <a:rPr lang="fr-FR" b="1" kern="1200">
                <a:solidFill>
                  <a:schemeClr val="bg2"/>
                </a:solidFill>
                <a:latin typeface="Arial" panose="020B0604020202020204" pitchFamily="34" charset="0"/>
                <a:cs typeface="Arial" panose="020B0604020202020204" pitchFamily="34" charset="0"/>
                <a:sym typeface="Montserrat"/>
              </a:rPr>
              <a:t>(2) </a:t>
            </a:r>
            <a:r>
              <a:rPr lang="fr-FR" sz="1100" kern="1200">
                <a:solidFill>
                  <a:schemeClr val="tx1"/>
                </a:solidFill>
                <a:latin typeface="Arial" panose="020B0604020202020204" pitchFamily="34" charset="0"/>
                <a:ea typeface="Montserrat"/>
                <a:cs typeface="Arial" panose="020B0604020202020204" pitchFamily="34" charset="0"/>
                <a:sym typeface="Montserrat"/>
              </a:rPr>
              <a:t>jusqu’à une étape cruciale de go</a:t>
            </a:r>
            <a:r>
              <a:rPr lang="fr-FR" b="1" kern="1200">
                <a:solidFill>
                  <a:schemeClr val="bg2"/>
                </a:solidFill>
                <a:latin typeface="Arial" panose="020B0604020202020204" pitchFamily="34" charset="0"/>
                <a:cs typeface="Arial" panose="020B0604020202020204" pitchFamily="34" charset="0"/>
                <a:sym typeface="Montserrat"/>
              </a:rPr>
              <a:t> (3) </a:t>
            </a:r>
            <a:r>
              <a:rPr lang="fr-FR" sz="1100" kern="1200">
                <a:solidFill>
                  <a:schemeClr val="tx1"/>
                </a:solidFill>
                <a:latin typeface="Arial" panose="020B0604020202020204" pitchFamily="34" charset="0"/>
                <a:ea typeface="Montserrat"/>
                <a:cs typeface="Arial" panose="020B0604020202020204" pitchFamily="34" charset="0"/>
                <a:sym typeface="Montserrat"/>
              </a:rPr>
              <a:t>en vue d’un déploiement efficace et sécurisé de l’outil dans l’agence. Ces conditions de déploiement sont à revoir </a:t>
            </a:r>
            <a:r>
              <a:rPr lang="fr-FR" b="1" kern="1200">
                <a:solidFill>
                  <a:schemeClr val="bg2"/>
                </a:solidFill>
                <a:latin typeface="Arial" panose="020B0604020202020204" pitchFamily="34" charset="0"/>
                <a:ea typeface="Montserrat"/>
                <a:cs typeface="Arial" panose="020B0604020202020204" pitchFamily="34" charset="0"/>
                <a:sym typeface="Montserrat"/>
              </a:rPr>
              <a:t>avant chaque déploiement : avant la Conception, avant la Consultation et avant la Réalisation</a:t>
            </a:r>
            <a:r>
              <a:rPr lang="fr-FR" kern="1200">
                <a:solidFill>
                  <a:schemeClr val="tx1"/>
                </a:solidFill>
                <a:latin typeface="Arial" panose="020B0604020202020204" pitchFamily="34" charset="0"/>
                <a:ea typeface="Montserrat"/>
                <a:cs typeface="Arial" panose="020B0604020202020204" pitchFamily="34" charset="0"/>
                <a:sym typeface="Montserrat"/>
              </a:rPr>
              <a:t>.</a:t>
            </a:r>
            <a:endParaRPr kumimoji="0" lang="fr-FR" b="0" i="0" u="none" strike="noStrike" kern="1200" cap="none" spc="0" normalizeH="0" baseline="0" noProof="0">
              <a:ln>
                <a:noFill/>
              </a:ln>
              <a:solidFill>
                <a:schemeClr val="tx1"/>
              </a:solidFill>
              <a:effectLst/>
              <a:uLnTx/>
              <a:uFillTx/>
              <a:latin typeface="Arial" panose="020B0604020202020204" pitchFamily="34" charset="0"/>
              <a:ea typeface="Montserrat"/>
              <a:cs typeface="Arial" panose="020B0604020202020204" pitchFamily="34" charset="0"/>
              <a:sym typeface="Montserrat"/>
            </a:endParaRPr>
          </a:p>
        </p:txBody>
      </p:sp>
      <p:sp>
        <p:nvSpPr>
          <p:cNvPr id="8" name="ZoneTexte 7">
            <a:extLst>
              <a:ext uri="{FF2B5EF4-FFF2-40B4-BE49-F238E27FC236}">
                <a16:creationId xmlns:a16="http://schemas.microsoft.com/office/drawing/2014/main" id="{A9B53775-76C9-874C-E7D6-602741C22429}"/>
              </a:ext>
            </a:extLst>
          </p:cNvPr>
          <p:cNvSpPr txBox="1"/>
          <p:nvPr/>
        </p:nvSpPr>
        <p:spPr>
          <a:xfrm>
            <a:off x="665144" y="2439838"/>
            <a:ext cx="2880000" cy="769441"/>
          </a:xfrm>
          <a:prstGeom prst="rect">
            <a:avLst/>
          </a:prstGeom>
          <a:noFill/>
        </p:spPr>
        <p:txBody>
          <a:bodyPr wrap="square">
            <a:spAutoFit/>
          </a:bodyPr>
          <a:lstStyle/>
          <a:p>
            <a:pPr marR="0" algn="just" defTabSz="914400" rtl="0" eaLnBrk="1" fontAlgn="auto" latinLnBrk="0" hangingPunct="1">
              <a:lnSpc>
                <a:spcPct val="100000"/>
              </a:lnSpc>
              <a:spcBef>
                <a:spcPts val="0"/>
              </a:spcBef>
              <a:spcAft>
                <a:spcPts val="0"/>
              </a:spcAft>
              <a:buClrTx/>
              <a:buSzTx/>
              <a:tabLst/>
            </a:pPr>
            <a:r>
              <a:rPr lang="fr-FR" sz="1100" b="1" kern="1200">
                <a:solidFill>
                  <a:schemeClr val="bg2"/>
                </a:solidFill>
                <a:latin typeface="+mj-lt"/>
              </a:rPr>
              <a:t>Des entretiens de cadrage micro </a:t>
            </a:r>
            <a:r>
              <a:rPr lang="fr-FR" sz="1100" kern="1200">
                <a:solidFill>
                  <a:schemeClr val="tx1"/>
                </a:solidFill>
                <a:latin typeface="+mj-lt"/>
              </a:rPr>
              <a:t>visent à définir précisément pour l’agence les prérequis au déploiement sur les thématiques métier, système d'information et logistique.</a:t>
            </a:r>
          </a:p>
        </p:txBody>
      </p:sp>
      <p:sp>
        <p:nvSpPr>
          <p:cNvPr id="12" name="Google Shape;490;p46">
            <a:extLst>
              <a:ext uri="{FF2B5EF4-FFF2-40B4-BE49-F238E27FC236}">
                <a16:creationId xmlns:a16="http://schemas.microsoft.com/office/drawing/2014/main" id="{AF1908DC-7D2B-BDEA-04CC-510163A2BC11}"/>
              </a:ext>
            </a:extLst>
          </p:cNvPr>
          <p:cNvSpPr/>
          <p:nvPr/>
        </p:nvSpPr>
        <p:spPr>
          <a:xfrm flipV="1">
            <a:off x="981480" y="2011350"/>
            <a:ext cx="9144000" cy="316860"/>
          </a:xfrm>
          <a:custGeom>
            <a:avLst/>
            <a:gdLst/>
            <a:ahLst/>
            <a:cxnLst/>
            <a:rect l="l" t="t" r="r" b="b"/>
            <a:pathLst>
              <a:path w="4735719" h="637963" extrusionOk="0">
                <a:moveTo>
                  <a:pt x="0" y="564109"/>
                </a:moveTo>
                <a:cubicBezTo>
                  <a:pt x="221269" y="475198"/>
                  <a:pt x="925119" y="70712"/>
                  <a:pt x="1455590" y="82979"/>
                </a:cubicBezTo>
                <a:cubicBezTo>
                  <a:pt x="1986061" y="95246"/>
                  <a:pt x="2636136" y="651540"/>
                  <a:pt x="3182824" y="637710"/>
                </a:cubicBezTo>
                <a:cubicBezTo>
                  <a:pt x="3729512" y="623880"/>
                  <a:pt x="4393931" y="91332"/>
                  <a:pt x="4735719" y="0"/>
                </a:cubicBezTo>
              </a:path>
            </a:pathLst>
          </a:custGeom>
          <a:noFill/>
          <a:ln w="19050" cap="flat" cmpd="sng">
            <a:solidFill>
              <a:schemeClr val="bg2"/>
            </a:solidFill>
            <a:prstDash val="dash"/>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67"/>
              <a:buFont typeface="Calibri"/>
              <a:buNone/>
              <a:tabLst/>
              <a:defRPr/>
            </a:pP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4" name="Triangle isocèle 13">
            <a:extLst>
              <a:ext uri="{FF2B5EF4-FFF2-40B4-BE49-F238E27FC236}">
                <a16:creationId xmlns:a16="http://schemas.microsoft.com/office/drawing/2014/main" id="{BD47463B-1195-4B1B-C2AD-B36FBEB91228}"/>
              </a:ext>
            </a:extLst>
          </p:cNvPr>
          <p:cNvSpPr/>
          <p:nvPr/>
        </p:nvSpPr>
        <p:spPr>
          <a:xfrm rot="5982259">
            <a:off x="9860404" y="2157526"/>
            <a:ext cx="374475" cy="290953"/>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a:ea typeface="+mn-ea"/>
              <a:cs typeface="+mn-cs"/>
            </a:endParaRPr>
          </a:p>
        </p:txBody>
      </p:sp>
      <p:sp>
        <p:nvSpPr>
          <p:cNvPr id="18" name="ZoneTexte 17">
            <a:extLst>
              <a:ext uri="{FF2B5EF4-FFF2-40B4-BE49-F238E27FC236}">
                <a16:creationId xmlns:a16="http://schemas.microsoft.com/office/drawing/2014/main" id="{6E9EB224-289B-4B6C-2B0C-E004118F0941}"/>
              </a:ext>
            </a:extLst>
          </p:cNvPr>
          <p:cNvSpPr txBox="1"/>
          <p:nvPr/>
        </p:nvSpPr>
        <p:spPr>
          <a:xfrm>
            <a:off x="10222598" y="2084313"/>
            <a:ext cx="1859715" cy="523220"/>
          </a:xfrm>
          <a:prstGeom prst="rect">
            <a:avLst/>
          </a:prstGeom>
          <a:noFill/>
        </p:spPr>
        <p:txBody>
          <a:bodyPr wrap="square" rtlCol="0">
            <a:spAutoFit/>
          </a:bodyPr>
          <a:lstStyle/>
          <a:p>
            <a:r>
              <a:rPr lang="fr-FR" b="1">
                <a:solidFill>
                  <a:schemeClr val="bg2"/>
                </a:solidFill>
              </a:rPr>
              <a:t>Un déploiement efficace et sécurisé</a:t>
            </a:r>
          </a:p>
        </p:txBody>
      </p:sp>
      <p:grpSp>
        <p:nvGrpSpPr>
          <p:cNvPr id="20" name="Groupe 19">
            <a:extLst>
              <a:ext uri="{FF2B5EF4-FFF2-40B4-BE49-F238E27FC236}">
                <a16:creationId xmlns:a16="http://schemas.microsoft.com/office/drawing/2014/main" id="{5BE50FF7-EA51-B75C-3D8A-F79D85CD4951}"/>
              </a:ext>
            </a:extLst>
          </p:cNvPr>
          <p:cNvGrpSpPr/>
          <p:nvPr/>
        </p:nvGrpSpPr>
        <p:grpSpPr>
          <a:xfrm>
            <a:off x="1602062" y="1841923"/>
            <a:ext cx="504000" cy="504000"/>
            <a:chOff x="1402761" y="1863534"/>
            <a:chExt cx="504000" cy="504000"/>
          </a:xfrm>
        </p:grpSpPr>
        <p:sp>
          <p:nvSpPr>
            <p:cNvPr id="15" name="Ellipse 14">
              <a:extLst>
                <a:ext uri="{FF2B5EF4-FFF2-40B4-BE49-F238E27FC236}">
                  <a16:creationId xmlns:a16="http://schemas.microsoft.com/office/drawing/2014/main" id="{0501C6EB-F990-B808-C322-BF30817A89D2}"/>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600" b="1" i="0" u="none" strike="noStrike" kern="1200" cap="none" spc="0" normalizeH="0" baseline="0" noProof="0">
                  <a:ln>
                    <a:noFill/>
                  </a:ln>
                  <a:solidFill>
                    <a:srgbClr val="FFFFFF"/>
                  </a:solidFill>
                  <a:effectLst/>
                  <a:uLnTx/>
                  <a:uFillTx/>
                  <a:latin typeface="Arial"/>
                  <a:ea typeface="+mn-ea"/>
                  <a:cs typeface="+mn-cs"/>
                </a:rPr>
                <a:t>1</a:t>
              </a:r>
            </a:p>
          </p:txBody>
        </p:sp>
        <p:sp>
          <p:nvSpPr>
            <p:cNvPr id="19" name="Ellipse 18">
              <a:extLst>
                <a:ext uri="{FF2B5EF4-FFF2-40B4-BE49-F238E27FC236}">
                  <a16:creationId xmlns:a16="http://schemas.microsoft.com/office/drawing/2014/main" id="{C1357646-CF0B-4EB5-F378-08289325BBF6}"/>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21" name="Groupe 20">
            <a:extLst>
              <a:ext uri="{FF2B5EF4-FFF2-40B4-BE49-F238E27FC236}">
                <a16:creationId xmlns:a16="http://schemas.microsoft.com/office/drawing/2014/main" id="{077D49C4-0A62-556F-B69B-BB03E17508A8}"/>
              </a:ext>
            </a:extLst>
          </p:cNvPr>
          <p:cNvGrpSpPr/>
          <p:nvPr/>
        </p:nvGrpSpPr>
        <p:grpSpPr>
          <a:xfrm>
            <a:off x="4679198" y="1877923"/>
            <a:ext cx="504000" cy="504000"/>
            <a:chOff x="1402761" y="1863534"/>
            <a:chExt cx="504000" cy="504000"/>
          </a:xfrm>
        </p:grpSpPr>
        <p:sp>
          <p:nvSpPr>
            <p:cNvPr id="22" name="Ellipse 21">
              <a:extLst>
                <a:ext uri="{FF2B5EF4-FFF2-40B4-BE49-F238E27FC236}">
                  <a16:creationId xmlns:a16="http://schemas.microsoft.com/office/drawing/2014/main" id="{0BFE608A-6082-E93F-2960-D6B4DE4314E4}"/>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fr-FR" sz="1600" b="1" kern="1200">
                  <a:solidFill>
                    <a:srgbClr val="FFFFFF"/>
                  </a:solidFill>
                  <a:latin typeface="Arial"/>
                </a:rPr>
                <a:t>2</a:t>
              </a:r>
              <a:endParaRPr kumimoji="0" lang="fr-FR" sz="1600" b="1" i="0" u="none" strike="noStrike" kern="1200" cap="none" spc="0" normalizeH="0" baseline="0" noProof="0">
                <a:ln>
                  <a:noFill/>
                </a:ln>
                <a:solidFill>
                  <a:srgbClr val="FFFFFF"/>
                </a:solidFill>
                <a:effectLst/>
                <a:uLnTx/>
                <a:uFillTx/>
                <a:latin typeface="Arial"/>
                <a:ea typeface="+mn-ea"/>
                <a:cs typeface="+mn-cs"/>
              </a:endParaRPr>
            </a:p>
          </p:txBody>
        </p:sp>
        <p:sp>
          <p:nvSpPr>
            <p:cNvPr id="23" name="Ellipse 22">
              <a:extLst>
                <a:ext uri="{FF2B5EF4-FFF2-40B4-BE49-F238E27FC236}">
                  <a16:creationId xmlns:a16="http://schemas.microsoft.com/office/drawing/2014/main" id="{1E0F44BD-16EC-5725-D70F-C5BA016F767E}"/>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e 23">
            <a:extLst>
              <a:ext uri="{FF2B5EF4-FFF2-40B4-BE49-F238E27FC236}">
                <a16:creationId xmlns:a16="http://schemas.microsoft.com/office/drawing/2014/main" id="{04B37747-E974-B358-E8FF-D9C8A2EB6F11}"/>
              </a:ext>
            </a:extLst>
          </p:cNvPr>
          <p:cNvGrpSpPr/>
          <p:nvPr/>
        </p:nvGrpSpPr>
        <p:grpSpPr>
          <a:xfrm>
            <a:off x="7931147" y="1896251"/>
            <a:ext cx="504000" cy="504000"/>
            <a:chOff x="1402761" y="1863534"/>
            <a:chExt cx="504000" cy="504000"/>
          </a:xfrm>
        </p:grpSpPr>
        <p:sp>
          <p:nvSpPr>
            <p:cNvPr id="25" name="Ellipse 24">
              <a:extLst>
                <a:ext uri="{FF2B5EF4-FFF2-40B4-BE49-F238E27FC236}">
                  <a16:creationId xmlns:a16="http://schemas.microsoft.com/office/drawing/2014/main" id="{30F076BF-86BD-3B92-40A4-0428DDED548F}"/>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lang="fr-FR" sz="1600" b="1" kern="1200">
                  <a:solidFill>
                    <a:srgbClr val="FFFFFF"/>
                  </a:solidFill>
                  <a:latin typeface="Arial"/>
                </a:rPr>
                <a:t>3</a:t>
              </a:r>
              <a:endParaRPr kumimoji="0" lang="fr-FR" sz="1600" b="1" i="0" u="none" strike="noStrike" kern="1200" cap="none" spc="0" normalizeH="0" baseline="0" noProof="0">
                <a:ln>
                  <a:noFill/>
                </a:ln>
                <a:solidFill>
                  <a:srgbClr val="FFFFFF"/>
                </a:solidFill>
                <a:effectLst/>
                <a:uLnTx/>
                <a:uFillTx/>
                <a:latin typeface="Arial"/>
                <a:ea typeface="+mn-ea"/>
                <a:cs typeface="+mn-cs"/>
              </a:endParaRPr>
            </a:p>
          </p:txBody>
        </p:sp>
        <p:sp>
          <p:nvSpPr>
            <p:cNvPr id="26" name="Ellipse 25">
              <a:extLst>
                <a:ext uri="{FF2B5EF4-FFF2-40B4-BE49-F238E27FC236}">
                  <a16:creationId xmlns:a16="http://schemas.microsoft.com/office/drawing/2014/main" id="{B8F7566C-50BA-DCB6-AD83-25F8F22B787E}"/>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grpSp>
      <p:sp>
        <p:nvSpPr>
          <p:cNvPr id="27" name="ZoneTexte 26">
            <a:extLst>
              <a:ext uri="{FF2B5EF4-FFF2-40B4-BE49-F238E27FC236}">
                <a16:creationId xmlns:a16="http://schemas.microsoft.com/office/drawing/2014/main" id="{ABBB90C3-4A60-3876-BB01-05735A11E417}"/>
              </a:ext>
            </a:extLst>
          </p:cNvPr>
          <p:cNvSpPr txBox="1"/>
          <p:nvPr/>
        </p:nvSpPr>
        <p:spPr>
          <a:xfrm>
            <a:off x="3761831" y="2439838"/>
            <a:ext cx="2441702" cy="769441"/>
          </a:xfrm>
          <a:prstGeom prst="rect">
            <a:avLst/>
          </a:prstGeom>
          <a:noFill/>
        </p:spPr>
        <p:txBody>
          <a:bodyPr wrap="square">
            <a:spAutoFit/>
          </a:bodyPr>
          <a:lstStyle/>
          <a:p>
            <a:pPr marR="0" algn="just" defTabSz="914400" rtl="0" eaLnBrk="1" fontAlgn="auto" latinLnBrk="0" hangingPunct="1">
              <a:lnSpc>
                <a:spcPct val="100000"/>
              </a:lnSpc>
              <a:spcBef>
                <a:spcPts val="0"/>
              </a:spcBef>
              <a:spcAft>
                <a:spcPts val="0"/>
              </a:spcAft>
              <a:buClrTx/>
              <a:buSzTx/>
              <a:tabLst/>
            </a:pPr>
            <a:r>
              <a:rPr lang="fr-FR" sz="1100" b="1" kern="1200">
                <a:solidFill>
                  <a:schemeClr val="bg2"/>
                </a:solidFill>
                <a:latin typeface="+mj-lt"/>
              </a:rPr>
              <a:t>Un pilotage de suivi des jalons de go </a:t>
            </a:r>
            <a:r>
              <a:rPr lang="fr-FR" sz="1100" kern="1200">
                <a:solidFill>
                  <a:schemeClr val="tx1"/>
                </a:solidFill>
                <a:latin typeface="+mj-lt"/>
              </a:rPr>
              <a:t>pour déterminer si les conditions de changement d’outil sont respectées.</a:t>
            </a:r>
          </a:p>
        </p:txBody>
      </p:sp>
      <p:sp>
        <p:nvSpPr>
          <p:cNvPr id="28" name="ZoneTexte 27">
            <a:extLst>
              <a:ext uri="{FF2B5EF4-FFF2-40B4-BE49-F238E27FC236}">
                <a16:creationId xmlns:a16="http://schemas.microsoft.com/office/drawing/2014/main" id="{61AFE2B8-F9E8-0246-04A0-964162579FC7}"/>
              </a:ext>
            </a:extLst>
          </p:cNvPr>
          <p:cNvSpPr txBox="1"/>
          <p:nvPr/>
        </p:nvSpPr>
        <p:spPr>
          <a:xfrm>
            <a:off x="6318115" y="2434220"/>
            <a:ext cx="3527999" cy="1107996"/>
          </a:xfrm>
          <a:prstGeom prst="rect">
            <a:avLst/>
          </a:prstGeom>
          <a:noFill/>
        </p:spPr>
        <p:txBody>
          <a:bodyPr wrap="square">
            <a:spAutoFit/>
          </a:bodyPr>
          <a:lstStyle/>
          <a:p>
            <a:pPr marR="0" algn="just" defTabSz="914400" rtl="0" eaLnBrk="1" fontAlgn="auto" latinLnBrk="0" hangingPunct="1">
              <a:lnSpc>
                <a:spcPct val="100000"/>
              </a:lnSpc>
              <a:spcBef>
                <a:spcPts val="0"/>
              </a:spcBef>
              <a:spcAft>
                <a:spcPts val="0"/>
              </a:spcAft>
              <a:buClrTx/>
              <a:buSzTx/>
              <a:tabLst/>
            </a:pPr>
            <a:r>
              <a:rPr lang="fr-FR" sz="1100" b="1" kern="1200">
                <a:solidFill>
                  <a:schemeClr val="bg2"/>
                </a:solidFill>
                <a:latin typeface="+mj-lt"/>
              </a:rPr>
              <a:t>Une réunion de go, </a:t>
            </a:r>
            <a:r>
              <a:rPr lang="fr-FR" sz="1100" kern="1200">
                <a:solidFill>
                  <a:schemeClr val="tx1"/>
                </a:solidFill>
                <a:latin typeface="+mj-lt"/>
              </a:rPr>
              <a:t>phase décisionnelle où toutes les informations recueillies sont évaluées pour déterminer si le projet est prêt à passer à l'étape du déploiement (déploiement 1 conception, déploiement 2 consultation, déploiement 3 réalisation), assurant ainsi une mise en œuvre efficace et réussie.</a:t>
            </a:r>
          </a:p>
        </p:txBody>
      </p:sp>
      <p:sp>
        <p:nvSpPr>
          <p:cNvPr id="30" name="Rectangle 29">
            <a:extLst>
              <a:ext uri="{FF2B5EF4-FFF2-40B4-BE49-F238E27FC236}">
                <a16:creationId xmlns:a16="http://schemas.microsoft.com/office/drawing/2014/main" id="{9CB700A7-4240-7066-5CB1-8757B5CEF97F}"/>
              </a:ext>
            </a:extLst>
          </p:cNvPr>
          <p:cNvSpPr/>
          <p:nvPr/>
        </p:nvSpPr>
        <p:spPr>
          <a:xfrm>
            <a:off x="665144" y="3710763"/>
            <a:ext cx="11339014" cy="299589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3DB650D5-2FCF-802F-D312-4D95B6FF0AE7}"/>
              </a:ext>
            </a:extLst>
          </p:cNvPr>
          <p:cNvSpPr/>
          <p:nvPr/>
        </p:nvSpPr>
        <p:spPr>
          <a:xfrm>
            <a:off x="584203" y="3544127"/>
            <a:ext cx="3708000" cy="4155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378" eaLnBrk="1" fontAlgn="auto" latinLnBrk="0" hangingPunct="1">
              <a:lnSpc>
                <a:spcPct val="100000"/>
              </a:lnSpc>
              <a:spcBef>
                <a:spcPts val="300"/>
              </a:spcBef>
              <a:spcAft>
                <a:spcPts val="0"/>
              </a:spcAft>
              <a:buClrTx/>
              <a:buSzPts val="900"/>
              <a:buFontTx/>
              <a:buNone/>
              <a:tabLst/>
              <a:defRPr/>
            </a:pPr>
            <a:r>
              <a:rPr lang="fr-FR" sz="1800" b="1">
                <a:solidFill>
                  <a:schemeClr val="bg1"/>
                </a:solidFill>
                <a:latin typeface="Ink Free" panose="03080402000500000000" pitchFamily="66" charset="0"/>
              </a:rPr>
              <a:t>Template de prérequis</a:t>
            </a:r>
            <a:endParaRPr kumimoji="0" lang="fr-FR" sz="1800" b="0" i="0" u="none" strike="noStrike" kern="0" cap="none" spc="0" normalizeH="0" baseline="0" noProof="0">
              <a:ln>
                <a:noFill/>
              </a:ln>
              <a:solidFill>
                <a:schemeClr val="bg1"/>
              </a:solidFill>
              <a:effectLst/>
              <a:uLnTx/>
              <a:uFillTx/>
              <a:latin typeface="Ink Free" panose="03080402000500000000" pitchFamily="66" charset="0"/>
            </a:endParaRPr>
          </a:p>
        </p:txBody>
      </p:sp>
      <p:sp>
        <p:nvSpPr>
          <p:cNvPr id="32" name="ZoneTexte 31">
            <a:extLst>
              <a:ext uri="{FF2B5EF4-FFF2-40B4-BE49-F238E27FC236}">
                <a16:creationId xmlns:a16="http://schemas.microsoft.com/office/drawing/2014/main" id="{56F81238-0E38-76C4-E099-61606CDE7728}"/>
              </a:ext>
            </a:extLst>
          </p:cNvPr>
          <p:cNvSpPr txBox="1"/>
          <p:nvPr/>
        </p:nvSpPr>
        <p:spPr>
          <a:xfrm>
            <a:off x="1270003" y="3948021"/>
            <a:ext cx="1805302" cy="338554"/>
          </a:xfrm>
          <a:prstGeom prst="rect">
            <a:avLst/>
          </a:prstGeom>
          <a:noFill/>
        </p:spPr>
        <p:txBody>
          <a:bodyPr wrap="none" rtlCol="0">
            <a:spAutoFit/>
          </a:bodyPr>
          <a:lstStyle/>
          <a:p>
            <a:r>
              <a:rPr lang="fr-FR" sz="1600" b="1">
                <a:solidFill>
                  <a:schemeClr val="bg1">
                    <a:lumMod val="50000"/>
                  </a:schemeClr>
                </a:solidFill>
              </a:rPr>
              <a:t>Prérequis métier</a:t>
            </a:r>
          </a:p>
        </p:txBody>
      </p:sp>
      <p:sp>
        <p:nvSpPr>
          <p:cNvPr id="33" name="ZoneTexte 32">
            <a:extLst>
              <a:ext uri="{FF2B5EF4-FFF2-40B4-BE49-F238E27FC236}">
                <a16:creationId xmlns:a16="http://schemas.microsoft.com/office/drawing/2014/main" id="{243DB383-83D4-ADA7-12E0-E7479BE9C896}"/>
              </a:ext>
            </a:extLst>
          </p:cNvPr>
          <p:cNvSpPr txBox="1"/>
          <p:nvPr/>
        </p:nvSpPr>
        <p:spPr>
          <a:xfrm>
            <a:off x="4923323" y="3948021"/>
            <a:ext cx="1382110" cy="338554"/>
          </a:xfrm>
          <a:prstGeom prst="rect">
            <a:avLst/>
          </a:prstGeom>
          <a:noFill/>
        </p:spPr>
        <p:txBody>
          <a:bodyPr wrap="none" rtlCol="0">
            <a:spAutoFit/>
          </a:bodyPr>
          <a:lstStyle/>
          <a:p>
            <a:r>
              <a:rPr lang="fr-FR" sz="1600" b="1">
                <a:solidFill>
                  <a:schemeClr val="bg1">
                    <a:lumMod val="50000"/>
                  </a:schemeClr>
                </a:solidFill>
              </a:rPr>
              <a:t>Prérequis SI</a:t>
            </a:r>
          </a:p>
        </p:txBody>
      </p:sp>
      <p:sp>
        <p:nvSpPr>
          <p:cNvPr id="34" name="ZoneTexte 33">
            <a:extLst>
              <a:ext uri="{FF2B5EF4-FFF2-40B4-BE49-F238E27FC236}">
                <a16:creationId xmlns:a16="http://schemas.microsoft.com/office/drawing/2014/main" id="{E18C6476-5869-4238-BD0D-716778AD6CE2}"/>
              </a:ext>
            </a:extLst>
          </p:cNvPr>
          <p:cNvSpPr txBox="1"/>
          <p:nvPr/>
        </p:nvSpPr>
        <p:spPr>
          <a:xfrm>
            <a:off x="8619065" y="3948021"/>
            <a:ext cx="2157963" cy="338554"/>
          </a:xfrm>
          <a:prstGeom prst="rect">
            <a:avLst/>
          </a:prstGeom>
          <a:noFill/>
        </p:spPr>
        <p:txBody>
          <a:bodyPr wrap="none" rtlCol="0">
            <a:spAutoFit/>
          </a:bodyPr>
          <a:lstStyle/>
          <a:p>
            <a:r>
              <a:rPr lang="fr-FR" sz="1600" b="1">
                <a:solidFill>
                  <a:schemeClr val="bg1">
                    <a:lumMod val="50000"/>
                  </a:schemeClr>
                </a:solidFill>
              </a:rPr>
              <a:t>Prérequis logistique</a:t>
            </a:r>
          </a:p>
        </p:txBody>
      </p:sp>
      <p:sp>
        <p:nvSpPr>
          <p:cNvPr id="35" name="ZoneTexte 34">
            <a:extLst>
              <a:ext uri="{FF2B5EF4-FFF2-40B4-BE49-F238E27FC236}">
                <a16:creationId xmlns:a16="http://schemas.microsoft.com/office/drawing/2014/main" id="{990909DC-64E8-A35D-EDED-5573347EEC44}"/>
              </a:ext>
            </a:extLst>
          </p:cNvPr>
          <p:cNvSpPr txBox="1"/>
          <p:nvPr/>
        </p:nvSpPr>
        <p:spPr>
          <a:xfrm>
            <a:off x="724396" y="4261742"/>
            <a:ext cx="3528000" cy="1954381"/>
          </a:xfrm>
          <a:prstGeom prst="rect">
            <a:avLst/>
          </a:prstGeom>
          <a:noFill/>
        </p:spPr>
        <p:txBody>
          <a:bodyPr wrap="square" rtlCol="0">
            <a:spAutoFit/>
          </a:bodyPr>
          <a:lstStyle/>
          <a:p>
            <a:pPr marL="285750" indent="-285750" algn="just">
              <a:buFont typeface="Wingdings" panose="05000000000000000000" pitchFamily="2" charset="2"/>
              <a:buChar char="q"/>
            </a:pPr>
            <a:r>
              <a:rPr lang="fr-FR" sz="1100"/>
              <a:t>Choix des dates de kick-off, de formation, </a:t>
            </a:r>
            <a:r>
              <a:rPr lang="fr-FR" sz="1100" err="1"/>
              <a:t>etc</a:t>
            </a:r>
            <a:r>
              <a:rPr lang="fr-FR" sz="1100"/>
              <a:t> (planning de déploiement du pilote)</a:t>
            </a:r>
          </a:p>
          <a:p>
            <a:pPr marL="285750" indent="-285750" algn="just">
              <a:buFont typeface="Wingdings" panose="05000000000000000000" pitchFamily="2" charset="2"/>
              <a:buChar char="q"/>
            </a:pPr>
            <a:r>
              <a:rPr lang="fr-FR" sz="1100"/>
              <a:t>Prévoir la sortie de production des collaborateurs de l’agence pour la formation et le début de la prise en main de l’outil</a:t>
            </a:r>
          </a:p>
          <a:p>
            <a:pPr marL="285750" indent="-285750" algn="just">
              <a:buFont typeface="Wingdings" panose="05000000000000000000" pitchFamily="2" charset="2"/>
              <a:buChar char="q"/>
            </a:pPr>
            <a:r>
              <a:rPr lang="fr-FR" sz="1100"/>
              <a:t>Prévoir l’information / le support « qui contacter » en cas d’urgence outil</a:t>
            </a:r>
          </a:p>
          <a:p>
            <a:pPr marL="285750" indent="-285750" algn="just">
              <a:buFont typeface="Wingdings" panose="05000000000000000000" pitchFamily="2" charset="2"/>
              <a:buChar char="q"/>
            </a:pPr>
            <a:r>
              <a:rPr lang="fr-FR" sz="1100"/>
              <a:t>Prérequis niveau / formation requis (ex : avoir le niveau requis en Excel)</a:t>
            </a:r>
          </a:p>
          <a:p>
            <a:pPr algn="just"/>
            <a:r>
              <a:rPr lang="fr-FR" sz="1100" err="1"/>
              <a:t>etc</a:t>
            </a:r>
            <a:endParaRPr lang="fr-FR" sz="1100"/>
          </a:p>
          <a:p>
            <a:pPr marL="285750" indent="-285750" algn="just">
              <a:buFont typeface="Wingdings" panose="05000000000000000000" pitchFamily="2" charset="2"/>
              <a:buChar char="q"/>
            </a:pPr>
            <a:endParaRPr kumimoji="0" lang="fr-FR" sz="1100" b="0" i="0" u="none" strike="noStrike" kern="1200" cap="none" spc="0" normalizeH="0" baseline="0" noProof="0">
              <a:ln>
                <a:noFill/>
              </a:ln>
              <a:solidFill>
                <a:srgbClr val="3C3732"/>
              </a:solidFill>
              <a:effectLst/>
              <a:uLnTx/>
              <a:uFillTx/>
              <a:latin typeface="+mn-lt"/>
              <a:ea typeface="+mn-ea"/>
              <a:cs typeface="+mn-cs"/>
            </a:endParaRPr>
          </a:p>
        </p:txBody>
      </p:sp>
      <p:grpSp>
        <p:nvGrpSpPr>
          <p:cNvPr id="38" name="Groupe 37">
            <a:extLst>
              <a:ext uri="{FF2B5EF4-FFF2-40B4-BE49-F238E27FC236}">
                <a16:creationId xmlns:a16="http://schemas.microsoft.com/office/drawing/2014/main" id="{3CD11BC5-2110-D975-CE76-A496C95F5B24}"/>
              </a:ext>
            </a:extLst>
          </p:cNvPr>
          <p:cNvGrpSpPr/>
          <p:nvPr/>
        </p:nvGrpSpPr>
        <p:grpSpPr>
          <a:xfrm rot="5400000">
            <a:off x="10433612" y="3540658"/>
            <a:ext cx="585979" cy="252000"/>
            <a:chOff x="2494123" y="1316160"/>
            <a:chExt cx="756000" cy="252000"/>
          </a:xfrm>
        </p:grpSpPr>
        <p:grpSp>
          <p:nvGrpSpPr>
            <p:cNvPr id="39" name="Groupe 38">
              <a:extLst>
                <a:ext uri="{FF2B5EF4-FFF2-40B4-BE49-F238E27FC236}">
                  <a16:creationId xmlns:a16="http://schemas.microsoft.com/office/drawing/2014/main" id="{DFD96C48-276B-82EE-5ECA-1F8228C79767}"/>
                </a:ext>
              </a:extLst>
            </p:cNvPr>
            <p:cNvGrpSpPr/>
            <p:nvPr/>
          </p:nvGrpSpPr>
          <p:grpSpPr>
            <a:xfrm>
              <a:off x="2494123" y="1316160"/>
              <a:ext cx="756000" cy="252000"/>
              <a:chOff x="2555776" y="1815666"/>
              <a:chExt cx="756000" cy="252000"/>
            </a:xfrm>
          </p:grpSpPr>
          <p:sp>
            <p:nvSpPr>
              <p:cNvPr id="43" name="Shape 588">
                <a:extLst>
                  <a:ext uri="{FF2B5EF4-FFF2-40B4-BE49-F238E27FC236}">
                    <a16:creationId xmlns:a16="http://schemas.microsoft.com/office/drawing/2014/main" id="{223FC9BC-FE06-8A6E-213E-8006D510F8A9}"/>
                  </a:ext>
                </a:extLst>
              </p:cNvPr>
              <p:cNvSpPr/>
              <p:nvPr/>
            </p:nvSpPr>
            <p:spPr>
              <a:xfrm rot="16200000">
                <a:off x="2807776" y="1563666"/>
                <a:ext cx="252000" cy="756000"/>
              </a:xfrm>
              <a:prstGeom prst="roundRect">
                <a:avLst>
                  <a:gd name="adj" fmla="val 16667"/>
                </a:avLst>
              </a:prstGeom>
              <a:solidFill>
                <a:srgbClr val="C0C0C0"/>
              </a:solidFill>
              <a:ln>
                <a:solidFill>
                  <a:srgbClr val="333333"/>
                </a:solidFill>
                <a:round/>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44" name="Shape 589">
                <a:extLst>
                  <a:ext uri="{FF2B5EF4-FFF2-40B4-BE49-F238E27FC236}">
                    <a16:creationId xmlns:a16="http://schemas.microsoft.com/office/drawing/2014/main" id="{CE7C8002-2835-9327-A95E-2891FFC7B406}"/>
                  </a:ext>
                </a:extLst>
              </p:cNvPr>
              <p:cNvSpPr/>
              <p:nvPr/>
            </p:nvSpPr>
            <p:spPr>
              <a:xfrm rot="16200000">
                <a:off x="3060837" y="1829457"/>
                <a:ext cx="198859" cy="224421"/>
              </a:xfrm>
              <a:prstGeom prst="roundRect">
                <a:avLst>
                  <a:gd name="adj" fmla="val 10139"/>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45" name="Shape 593">
                <a:extLst>
                  <a:ext uri="{FF2B5EF4-FFF2-40B4-BE49-F238E27FC236}">
                    <a16:creationId xmlns:a16="http://schemas.microsoft.com/office/drawing/2014/main" id="{EDD99720-1CC9-2D7A-9A84-D0589297A691}"/>
                  </a:ext>
                </a:extLst>
              </p:cNvPr>
              <p:cNvSpPr/>
              <p:nvPr/>
            </p:nvSpPr>
            <p:spPr>
              <a:xfrm rot="16200000">
                <a:off x="2827110" y="1829456"/>
                <a:ext cx="198859" cy="224421"/>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46" name="Shape 591">
                <a:extLst>
                  <a:ext uri="{FF2B5EF4-FFF2-40B4-BE49-F238E27FC236}">
                    <a16:creationId xmlns:a16="http://schemas.microsoft.com/office/drawing/2014/main" id="{298C7A8D-A0A9-35D7-D1E9-823CA63A52D2}"/>
                  </a:ext>
                </a:extLst>
              </p:cNvPr>
              <p:cNvSpPr/>
              <p:nvPr/>
            </p:nvSpPr>
            <p:spPr>
              <a:xfrm rot="16200000">
                <a:off x="2593379" y="1829456"/>
                <a:ext cx="198859" cy="224421"/>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grpSp>
        <p:sp>
          <p:nvSpPr>
            <p:cNvPr id="40" name="Shape 590">
              <a:extLst>
                <a:ext uri="{FF2B5EF4-FFF2-40B4-BE49-F238E27FC236}">
                  <a16:creationId xmlns:a16="http://schemas.microsoft.com/office/drawing/2014/main" id="{FC6E81FD-9250-2CCB-D936-A466EDE89A56}"/>
                </a:ext>
              </a:extLst>
            </p:cNvPr>
            <p:cNvSpPr/>
            <p:nvPr/>
          </p:nvSpPr>
          <p:spPr>
            <a:xfrm rot="16200000">
              <a:off x="3030472" y="1363223"/>
              <a:ext cx="133715" cy="159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sp>
          <p:nvSpPr>
            <p:cNvPr id="41" name="Shape 590">
              <a:extLst>
                <a:ext uri="{FF2B5EF4-FFF2-40B4-BE49-F238E27FC236}">
                  <a16:creationId xmlns:a16="http://schemas.microsoft.com/office/drawing/2014/main" id="{0C74BEB1-1609-B011-2F9C-CE044C7CC1E1}"/>
                </a:ext>
              </a:extLst>
            </p:cNvPr>
            <p:cNvSpPr/>
            <p:nvPr/>
          </p:nvSpPr>
          <p:spPr>
            <a:xfrm rot="16200000">
              <a:off x="2799761" y="1363223"/>
              <a:ext cx="133715" cy="159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lumMod val="40000"/>
                <a:lumOff val="60000"/>
              </a:srgbClr>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sp>
          <p:nvSpPr>
            <p:cNvPr id="42" name="Shape 590">
              <a:extLst>
                <a:ext uri="{FF2B5EF4-FFF2-40B4-BE49-F238E27FC236}">
                  <a16:creationId xmlns:a16="http://schemas.microsoft.com/office/drawing/2014/main" id="{63EDDC95-7EF5-1405-4077-22641B1E2FEB}"/>
                </a:ext>
              </a:extLst>
            </p:cNvPr>
            <p:cNvSpPr/>
            <p:nvPr/>
          </p:nvSpPr>
          <p:spPr>
            <a:xfrm rot="16200000">
              <a:off x="2564300" y="1363224"/>
              <a:ext cx="133715" cy="159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lumMod val="40000"/>
                <a:lumOff val="60000"/>
              </a:srgbClr>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grpSp>
      <p:grpSp>
        <p:nvGrpSpPr>
          <p:cNvPr id="47" name="Groupe 46">
            <a:extLst>
              <a:ext uri="{FF2B5EF4-FFF2-40B4-BE49-F238E27FC236}">
                <a16:creationId xmlns:a16="http://schemas.microsoft.com/office/drawing/2014/main" id="{75CB3C83-09BC-CDA9-E2E5-D0DC7205B9FF}"/>
              </a:ext>
            </a:extLst>
          </p:cNvPr>
          <p:cNvGrpSpPr/>
          <p:nvPr/>
        </p:nvGrpSpPr>
        <p:grpSpPr>
          <a:xfrm rot="5400000">
            <a:off x="10903232" y="3541572"/>
            <a:ext cx="585979" cy="252000"/>
            <a:chOff x="4120092" y="1781349"/>
            <a:chExt cx="439484" cy="189000"/>
          </a:xfrm>
        </p:grpSpPr>
        <p:sp>
          <p:nvSpPr>
            <p:cNvPr id="54" name="Shape 588">
              <a:extLst>
                <a:ext uri="{FF2B5EF4-FFF2-40B4-BE49-F238E27FC236}">
                  <a16:creationId xmlns:a16="http://schemas.microsoft.com/office/drawing/2014/main" id="{9DE8B80A-F7E0-3344-D6B9-E0743928BD14}"/>
                </a:ext>
              </a:extLst>
            </p:cNvPr>
            <p:cNvSpPr/>
            <p:nvPr/>
          </p:nvSpPr>
          <p:spPr>
            <a:xfrm rot="16200000">
              <a:off x="4245334" y="1656107"/>
              <a:ext cx="189000" cy="439484"/>
            </a:xfrm>
            <a:prstGeom prst="roundRect">
              <a:avLst>
                <a:gd name="adj" fmla="val 16667"/>
              </a:avLst>
            </a:prstGeom>
            <a:solidFill>
              <a:srgbClr val="C0C0C0"/>
            </a:solidFill>
            <a:ln>
              <a:solidFill>
                <a:srgbClr val="333333"/>
              </a:solidFill>
              <a:round/>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55" name="Shape 589">
              <a:extLst>
                <a:ext uri="{FF2B5EF4-FFF2-40B4-BE49-F238E27FC236}">
                  <a16:creationId xmlns:a16="http://schemas.microsoft.com/office/drawing/2014/main" id="{35623A9F-1349-3EC0-8500-E7A95E84C6EB}"/>
                </a:ext>
              </a:extLst>
            </p:cNvPr>
            <p:cNvSpPr/>
            <p:nvPr/>
          </p:nvSpPr>
          <p:spPr>
            <a:xfrm rot="16200000">
              <a:off x="4396927" y="1810619"/>
              <a:ext cx="149144" cy="130462"/>
            </a:xfrm>
            <a:prstGeom prst="roundRect">
              <a:avLst>
                <a:gd name="adj" fmla="val 10139"/>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56" name="Shape 593">
              <a:extLst>
                <a:ext uri="{FF2B5EF4-FFF2-40B4-BE49-F238E27FC236}">
                  <a16:creationId xmlns:a16="http://schemas.microsoft.com/office/drawing/2014/main" id="{144884CB-36A7-C2F5-D6A4-7319E934B408}"/>
                </a:ext>
              </a:extLst>
            </p:cNvPr>
            <p:cNvSpPr/>
            <p:nvPr/>
          </p:nvSpPr>
          <p:spPr>
            <a:xfrm rot="16200000">
              <a:off x="4261055" y="1810618"/>
              <a:ext cx="149144" cy="130462"/>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57" name="Shape 591">
              <a:extLst>
                <a:ext uri="{FF2B5EF4-FFF2-40B4-BE49-F238E27FC236}">
                  <a16:creationId xmlns:a16="http://schemas.microsoft.com/office/drawing/2014/main" id="{88FE14DE-5040-C6B5-42EB-D67B81166E2D}"/>
                </a:ext>
              </a:extLst>
            </p:cNvPr>
            <p:cNvSpPr/>
            <p:nvPr/>
          </p:nvSpPr>
          <p:spPr>
            <a:xfrm rot="16200000">
              <a:off x="4125181" y="1810618"/>
              <a:ext cx="149144" cy="130462"/>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58" name="Shape 590">
              <a:extLst>
                <a:ext uri="{FF2B5EF4-FFF2-40B4-BE49-F238E27FC236}">
                  <a16:creationId xmlns:a16="http://schemas.microsoft.com/office/drawing/2014/main" id="{35BE269A-F2DE-0BE2-4CC0-781ACFDA5492}"/>
                </a:ext>
              </a:extLst>
            </p:cNvPr>
            <p:cNvSpPr/>
            <p:nvPr/>
          </p:nvSpPr>
          <p:spPr>
            <a:xfrm rot="16200000">
              <a:off x="4291070" y="1830078"/>
              <a:ext cx="100286" cy="92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79616"/>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sp>
          <p:nvSpPr>
            <p:cNvPr id="59" name="Shape 590">
              <a:extLst>
                <a:ext uri="{FF2B5EF4-FFF2-40B4-BE49-F238E27FC236}">
                  <a16:creationId xmlns:a16="http://schemas.microsoft.com/office/drawing/2014/main" id="{AA034675-8EC1-ECD7-E03F-E7032411AAAF}"/>
                </a:ext>
              </a:extLst>
            </p:cNvPr>
            <p:cNvSpPr/>
            <p:nvPr/>
          </p:nvSpPr>
          <p:spPr>
            <a:xfrm rot="16200000">
              <a:off x="4149611" y="1830079"/>
              <a:ext cx="100286" cy="92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lumMod val="40000"/>
                <a:lumOff val="60000"/>
              </a:srgbClr>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grpSp>
      <p:grpSp>
        <p:nvGrpSpPr>
          <p:cNvPr id="60" name="Groupe 59">
            <a:extLst>
              <a:ext uri="{FF2B5EF4-FFF2-40B4-BE49-F238E27FC236}">
                <a16:creationId xmlns:a16="http://schemas.microsoft.com/office/drawing/2014/main" id="{F440152A-DEFC-AF90-85B2-8059FC0A4B35}"/>
              </a:ext>
            </a:extLst>
          </p:cNvPr>
          <p:cNvGrpSpPr/>
          <p:nvPr/>
        </p:nvGrpSpPr>
        <p:grpSpPr>
          <a:xfrm rot="5400000">
            <a:off x="11399421" y="3561542"/>
            <a:ext cx="585979" cy="252000"/>
            <a:chOff x="4120092" y="1781349"/>
            <a:chExt cx="439484" cy="189000"/>
          </a:xfrm>
        </p:grpSpPr>
        <p:sp>
          <p:nvSpPr>
            <p:cNvPr id="61" name="Shape 588">
              <a:extLst>
                <a:ext uri="{FF2B5EF4-FFF2-40B4-BE49-F238E27FC236}">
                  <a16:creationId xmlns:a16="http://schemas.microsoft.com/office/drawing/2014/main" id="{9277608B-7D72-B5FE-E379-E32F26FAAD18}"/>
                </a:ext>
              </a:extLst>
            </p:cNvPr>
            <p:cNvSpPr/>
            <p:nvPr/>
          </p:nvSpPr>
          <p:spPr>
            <a:xfrm rot="16200000">
              <a:off x="4245334" y="1656107"/>
              <a:ext cx="189000" cy="439484"/>
            </a:xfrm>
            <a:prstGeom prst="roundRect">
              <a:avLst>
                <a:gd name="adj" fmla="val 16667"/>
              </a:avLst>
            </a:prstGeom>
            <a:solidFill>
              <a:srgbClr val="C0C0C0"/>
            </a:solidFill>
            <a:ln>
              <a:solidFill>
                <a:srgbClr val="333333"/>
              </a:solidFill>
              <a:round/>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62" name="Shape 589">
              <a:extLst>
                <a:ext uri="{FF2B5EF4-FFF2-40B4-BE49-F238E27FC236}">
                  <a16:creationId xmlns:a16="http://schemas.microsoft.com/office/drawing/2014/main" id="{E77BC9EB-5498-BC53-5F87-D09D5AF52D0E}"/>
                </a:ext>
              </a:extLst>
            </p:cNvPr>
            <p:cNvSpPr/>
            <p:nvPr/>
          </p:nvSpPr>
          <p:spPr>
            <a:xfrm rot="16200000">
              <a:off x="4396927" y="1810619"/>
              <a:ext cx="149144" cy="130462"/>
            </a:xfrm>
            <a:prstGeom prst="roundRect">
              <a:avLst>
                <a:gd name="adj" fmla="val 10139"/>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63" name="Shape 593">
              <a:extLst>
                <a:ext uri="{FF2B5EF4-FFF2-40B4-BE49-F238E27FC236}">
                  <a16:creationId xmlns:a16="http://schemas.microsoft.com/office/drawing/2014/main" id="{0A983364-C758-701C-BDE5-65EF91EDA961}"/>
                </a:ext>
              </a:extLst>
            </p:cNvPr>
            <p:cNvSpPr/>
            <p:nvPr/>
          </p:nvSpPr>
          <p:spPr>
            <a:xfrm rot="16200000">
              <a:off x="4261055" y="1810618"/>
              <a:ext cx="149144" cy="130462"/>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64" name="Shape 591">
              <a:extLst>
                <a:ext uri="{FF2B5EF4-FFF2-40B4-BE49-F238E27FC236}">
                  <a16:creationId xmlns:a16="http://schemas.microsoft.com/office/drawing/2014/main" id="{795B2D02-0617-C7DB-4235-33FBA34934B2}"/>
                </a:ext>
              </a:extLst>
            </p:cNvPr>
            <p:cNvSpPr/>
            <p:nvPr/>
          </p:nvSpPr>
          <p:spPr>
            <a:xfrm rot="16200000">
              <a:off x="4125181" y="1810618"/>
              <a:ext cx="149144" cy="130462"/>
            </a:xfrm>
            <a:prstGeom prst="roundRect">
              <a:avLst>
                <a:gd name="adj" fmla="val 16667"/>
              </a:avLst>
            </a:prstGeom>
            <a:solidFill>
              <a:srgbClr val="4D4D4D"/>
            </a:solidFill>
            <a:ln w="12700">
              <a:miter lim="400000"/>
            </a:ln>
          </p:spPr>
          <p:txBody>
            <a:bodyPr lIns="0" tIns="0" rIns="0" bIns="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3C3732"/>
                </a:solidFill>
                <a:effectLst/>
                <a:uLnTx/>
                <a:uFillTx/>
                <a:latin typeface="Avenir LT Std 45 Book"/>
                <a:cs typeface="Arial" pitchFamily="34" charset="0"/>
              </a:endParaRPr>
            </a:p>
          </p:txBody>
        </p:sp>
        <p:sp>
          <p:nvSpPr>
            <p:cNvPr id="65" name="Shape 590">
              <a:extLst>
                <a:ext uri="{FF2B5EF4-FFF2-40B4-BE49-F238E27FC236}">
                  <a16:creationId xmlns:a16="http://schemas.microsoft.com/office/drawing/2014/main" id="{C92E95AE-74F9-AA53-3264-A176C72F0FF5}"/>
                </a:ext>
              </a:extLst>
            </p:cNvPr>
            <p:cNvSpPr/>
            <p:nvPr/>
          </p:nvSpPr>
          <p:spPr>
            <a:xfrm rot="16200000">
              <a:off x="4149611" y="1830079"/>
              <a:ext cx="100286" cy="92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lumMod val="40000"/>
                <a:lumOff val="60000"/>
              </a:srgbClr>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sp>
          <p:nvSpPr>
            <p:cNvPr id="66" name="Shape 590">
              <a:extLst>
                <a:ext uri="{FF2B5EF4-FFF2-40B4-BE49-F238E27FC236}">
                  <a16:creationId xmlns:a16="http://schemas.microsoft.com/office/drawing/2014/main" id="{1C0E637B-7C5C-0D51-56E5-7C4B8719B717}"/>
                </a:ext>
              </a:extLst>
            </p:cNvPr>
            <p:cNvSpPr/>
            <p:nvPr/>
          </p:nvSpPr>
          <p:spPr>
            <a:xfrm rot="16200000">
              <a:off x="4155937" y="1830079"/>
              <a:ext cx="100286" cy="92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12700">
              <a:miter lim="400000"/>
            </a:ln>
          </p:spPr>
          <p:txBody>
            <a:bodyPr lIns="0" tIns="0" rIns="0" bIns="0" anchor="ctr"/>
            <a:lstStyle/>
            <a:p>
              <a:pPr marL="0" marR="0" lvl="0" indent="0" algn="ctr" defTabSz="914354" eaLnBrk="1" fontAlgn="auto" latinLnBrk="0" hangingPunct="1">
                <a:lnSpc>
                  <a:spcPct val="90000"/>
                </a:lnSpc>
                <a:spcBef>
                  <a:spcPts val="0"/>
                </a:spcBef>
                <a:spcAft>
                  <a:spcPts val="0"/>
                </a:spcAft>
                <a:buClrTx/>
                <a:buSzTx/>
                <a:buFontTx/>
                <a:buNone/>
                <a:tabLst>
                  <a:tab pos="6463977" algn="r"/>
                </a:tabLst>
                <a:defRPr sz="1400">
                  <a:solidFill>
                    <a:srgbClr val="FFFFFF"/>
                  </a:solidFill>
                  <a:latin typeface="Arial Bold"/>
                  <a:ea typeface="Arial Bold"/>
                  <a:cs typeface="Arial Bold"/>
                  <a:sym typeface="Arial Bold"/>
                </a:defRPr>
              </a:pPr>
              <a:endParaRPr kumimoji="0" sz="1200" b="0" i="0" u="none" strike="noStrike" kern="0" cap="none" spc="0" normalizeH="0" baseline="0" noProof="0">
                <a:ln>
                  <a:noFill/>
                </a:ln>
                <a:solidFill>
                  <a:srgbClr val="FFFFFF"/>
                </a:solidFill>
                <a:effectLst/>
                <a:uLnTx/>
                <a:uFillTx/>
                <a:latin typeface="Arial Bold"/>
                <a:ea typeface="Arial Bold"/>
                <a:cs typeface="Arial Bold"/>
                <a:sym typeface="Arial Bold"/>
              </a:endParaRPr>
            </a:p>
          </p:txBody>
        </p:sp>
      </p:grpSp>
      <p:cxnSp>
        <p:nvCxnSpPr>
          <p:cNvPr id="68" name="Connecteur droit 67">
            <a:extLst>
              <a:ext uri="{FF2B5EF4-FFF2-40B4-BE49-F238E27FC236}">
                <a16:creationId xmlns:a16="http://schemas.microsoft.com/office/drawing/2014/main" id="{B6C2AD9B-6F7D-9203-0651-8803BC2CEC15}"/>
              </a:ext>
            </a:extLst>
          </p:cNvPr>
          <p:cNvCxnSpPr/>
          <p:nvPr/>
        </p:nvCxnSpPr>
        <p:spPr>
          <a:xfrm>
            <a:off x="4387220" y="3980532"/>
            <a:ext cx="0" cy="254604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3912C559-EAE6-C2ED-1AAD-0CEAE131AF6F}"/>
              </a:ext>
            </a:extLst>
          </p:cNvPr>
          <p:cNvCxnSpPr/>
          <p:nvPr/>
        </p:nvCxnSpPr>
        <p:spPr>
          <a:xfrm>
            <a:off x="8261252" y="4011521"/>
            <a:ext cx="0" cy="2546041"/>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B6A11ED8-10BC-851B-F87E-AB35D296B594}"/>
              </a:ext>
            </a:extLst>
          </p:cNvPr>
          <p:cNvSpPr txBox="1"/>
          <p:nvPr/>
        </p:nvSpPr>
        <p:spPr>
          <a:xfrm>
            <a:off x="8342194" y="4261742"/>
            <a:ext cx="3528000" cy="2462213"/>
          </a:xfrm>
          <a:prstGeom prst="rect">
            <a:avLst/>
          </a:prstGeom>
          <a:noFill/>
        </p:spPr>
        <p:txBody>
          <a:bodyPr wrap="square" rtlCol="0">
            <a:spAutoFit/>
          </a:bodyPr>
          <a:lstStyle/>
          <a:p>
            <a:pPr marL="285750" indent="-285750" algn="just">
              <a:buFont typeface="Wingdings" panose="05000000000000000000" pitchFamily="2" charset="2"/>
              <a:buChar char="q"/>
            </a:pPr>
            <a:r>
              <a:rPr lang="fr-FR" sz="1100"/>
              <a:t>Communiquer auprès des collaborateurs de l’agence sur le lancement du déploiement (NB : dont la question de la vérification des accès)</a:t>
            </a:r>
          </a:p>
          <a:p>
            <a:pPr marL="285750" indent="-285750" algn="just">
              <a:buFont typeface="Wingdings" panose="05000000000000000000" pitchFamily="2" charset="2"/>
              <a:buChar char="q"/>
            </a:pPr>
            <a:r>
              <a:rPr lang="fr-FR" sz="1100"/>
              <a:t>Avoir une salle pour le kick-off, le paramétrage et la formation </a:t>
            </a:r>
          </a:p>
          <a:p>
            <a:pPr marL="285750" indent="-285750" algn="just">
              <a:buFont typeface="Wingdings" panose="05000000000000000000" pitchFamily="2" charset="2"/>
              <a:buChar char="q"/>
            </a:pPr>
            <a:r>
              <a:rPr lang="fr-FR" sz="1100"/>
              <a:t>Avoir les supports prêts (présentations, formation, guides, pas-à-pas), potentiellement papier si besoin</a:t>
            </a:r>
          </a:p>
          <a:p>
            <a:pPr marL="285750" indent="-285750" algn="just">
              <a:buFont typeface="Wingdings" panose="05000000000000000000" pitchFamily="2" charset="2"/>
              <a:buChar char="q"/>
            </a:pPr>
            <a:r>
              <a:rPr lang="fr-FR" sz="1100"/>
              <a:t>Avoir des postes de travail adéquats pour la formation &amp; paramétrage au lancement de l’outil avec les collaborateurs</a:t>
            </a:r>
          </a:p>
          <a:p>
            <a:pPr marL="285750" indent="-285750" algn="just">
              <a:buFont typeface="Wingdings" panose="05000000000000000000" pitchFamily="2" charset="2"/>
              <a:buChar char="q"/>
            </a:pPr>
            <a:r>
              <a:rPr lang="fr-FR" sz="1100"/>
              <a:t>Comitologie en place à partir du kick-off</a:t>
            </a:r>
          </a:p>
          <a:p>
            <a:pPr algn="just"/>
            <a:r>
              <a:rPr lang="fr-FR" sz="1100" err="1"/>
              <a:t>etc</a:t>
            </a:r>
            <a:endParaRPr lang="fr-FR" sz="1100"/>
          </a:p>
          <a:p>
            <a:pPr marL="285750" indent="-285750" algn="just">
              <a:buFont typeface="Wingdings" panose="05000000000000000000" pitchFamily="2" charset="2"/>
              <a:buChar char="q"/>
            </a:pPr>
            <a:endParaRPr kumimoji="0" lang="fr-FR" sz="1100" b="0" i="0" u="none" strike="noStrike" kern="1200" cap="none" spc="0" normalizeH="0" baseline="0" noProof="0">
              <a:ln>
                <a:noFill/>
              </a:ln>
              <a:solidFill>
                <a:srgbClr val="3C3732"/>
              </a:solidFill>
              <a:effectLst/>
              <a:uLnTx/>
              <a:uFillTx/>
              <a:latin typeface="+mn-lt"/>
              <a:ea typeface="+mn-ea"/>
              <a:cs typeface="+mn-cs"/>
            </a:endParaRPr>
          </a:p>
        </p:txBody>
      </p:sp>
      <p:sp>
        <p:nvSpPr>
          <p:cNvPr id="71" name="ZoneTexte 70">
            <a:extLst>
              <a:ext uri="{FF2B5EF4-FFF2-40B4-BE49-F238E27FC236}">
                <a16:creationId xmlns:a16="http://schemas.microsoft.com/office/drawing/2014/main" id="{77F53DFD-4A58-3B8C-99FC-5FE3C134AE47}"/>
              </a:ext>
            </a:extLst>
          </p:cNvPr>
          <p:cNvSpPr txBox="1"/>
          <p:nvPr/>
        </p:nvSpPr>
        <p:spPr>
          <a:xfrm>
            <a:off x="4381946" y="4261742"/>
            <a:ext cx="3846974" cy="2631490"/>
          </a:xfrm>
          <a:prstGeom prst="rect">
            <a:avLst/>
          </a:prstGeom>
          <a:noFill/>
        </p:spPr>
        <p:txBody>
          <a:bodyPr wrap="square" rtlCol="0">
            <a:spAutoFit/>
          </a:bodyPr>
          <a:lstStyle/>
          <a:p>
            <a:pPr marL="285750" indent="-285750" algn="just">
              <a:buFont typeface="Wingdings" panose="05000000000000000000" pitchFamily="2" charset="2"/>
              <a:buChar char="q"/>
            </a:pPr>
            <a:r>
              <a:rPr lang="fr-FR" sz="1100"/>
              <a:t>Choix de la version (n° de version) sur laquelle lancer le pilote</a:t>
            </a:r>
          </a:p>
          <a:p>
            <a:pPr marL="285750" indent="-285750" algn="just">
              <a:buFont typeface="Wingdings" panose="05000000000000000000" pitchFamily="2" charset="2"/>
              <a:buChar char="q"/>
            </a:pPr>
            <a:r>
              <a:rPr lang="fr-FR" sz="1100"/>
              <a:t>Avoir zéro anomalie bloquante au lancement du pilote</a:t>
            </a:r>
          </a:p>
          <a:p>
            <a:pPr marL="285750" indent="-285750" algn="just">
              <a:buFont typeface="Wingdings" panose="05000000000000000000" pitchFamily="2" charset="2"/>
              <a:buChar char="q"/>
            </a:pPr>
            <a:r>
              <a:rPr lang="fr-FR" sz="1100" b="0" kern="1200">
                <a:solidFill>
                  <a:schemeClr val="tx1"/>
                </a:solidFill>
                <a:latin typeface="+mn-lt"/>
                <a:ea typeface="+mn-ea"/>
                <a:cs typeface="+mn-cs"/>
              </a:rPr>
              <a:t>Environnement de production à définir et date de mise à disposition</a:t>
            </a:r>
          </a:p>
          <a:p>
            <a:pPr marL="285750" indent="-285750" algn="just">
              <a:buFont typeface="Wingdings" panose="05000000000000000000" pitchFamily="2" charset="2"/>
              <a:buChar char="q"/>
            </a:pPr>
            <a:r>
              <a:rPr lang="fr-FR" sz="1100"/>
              <a:t>Créer les profils des collaborateurs dans l’outil + Vérifier que chaque personne a bien accès (NB : envisager / se projeter déjà dans l’industrialisation de cette étape)</a:t>
            </a:r>
          </a:p>
          <a:p>
            <a:pPr marL="285750" indent="-285750" algn="just">
              <a:buFont typeface="Wingdings" panose="05000000000000000000" pitchFamily="2" charset="2"/>
              <a:buChar char="q"/>
            </a:pPr>
            <a:r>
              <a:rPr lang="fr-FR" sz="1100"/>
              <a:t>Interfaçage OK : toutes les applis amont et aval doivent être connectés</a:t>
            </a:r>
          </a:p>
          <a:p>
            <a:pPr marL="285750" indent="-285750" algn="just">
              <a:buFont typeface="Wingdings" panose="05000000000000000000" pitchFamily="2" charset="2"/>
              <a:buChar char="q"/>
            </a:pPr>
            <a:r>
              <a:rPr lang="fr-FR" sz="1100"/>
              <a:t>Paramétrage optimal </a:t>
            </a:r>
            <a:r>
              <a:rPr lang="fr-FR" sz="1100" err="1"/>
              <a:t>pré-formation</a:t>
            </a:r>
            <a:r>
              <a:rPr lang="fr-FR" sz="1100"/>
              <a:t> (en Conception &amp; en Consultation-Réalisation)</a:t>
            </a:r>
          </a:p>
          <a:p>
            <a:pPr algn="just"/>
            <a:r>
              <a:rPr lang="fr-FR" sz="1100" err="1"/>
              <a:t>etc</a:t>
            </a:r>
            <a:endParaRPr lang="fr-FR" sz="1100"/>
          </a:p>
          <a:p>
            <a:pPr marL="285750" indent="-285750" algn="just">
              <a:buFont typeface="Wingdings" panose="05000000000000000000" pitchFamily="2" charset="2"/>
              <a:buChar char="q"/>
            </a:pPr>
            <a:endParaRPr kumimoji="0" lang="fr-FR" sz="1100" b="0" i="0" u="none" strike="noStrike" kern="1200" cap="none" spc="0" normalizeH="0" baseline="0" noProof="0">
              <a:ln>
                <a:noFill/>
              </a:ln>
              <a:solidFill>
                <a:srgbClr val="3C3732"/>
              </a:solidFill>
              <a:effectLst/>
              <a:uLnTx/>
              <a:uFillTx/>
              <a:latin typeface="+mn-lt"/>
              <a:ea typeface="+mn-ea"/>
              <a:cs typeface="+mn-cs"/>
            </a:endParaRPr>
          </a:p>
        </p:txBody>
      </p:sp>
    </p:spTree>
    <p:extLst>
      <p:ext uri="{BB962C8B-B14F-4D97-AF65-F5344CB8AC3E}">
        <p14:creationId xmlns:p14="http://schemas.microsoft.com/office/powerpoint/2010/main" val="2882122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2DF8D5C-51F7-17A0-6729-880D28BDAC81}"/>
              </a:ext>
            </a:extLst>
          </p:cNvPr>
          <p:cNvSpPr/>
          <p:nvPr/>
        </p:nvSpPr>
        <p:spPr>
          <a:xfrm>
            <a:off x="7818595" y="2198959"/>
            <a:ext cx="4030242" cy="2289792"/>
          </a:xfrm>
          <a:prstGeom prst="rect">
            <a:avLst/>
          </a:prstGeom>
          <a:solidFill>
            <a:srgbClr val="DBE7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D416CF6-A575-EC27-DB1C-F075B5D1B5DB}"/>
              </a:ext>
            </a:extLst>
          </p:cNvPr>
          <p:cNvSpPr/>
          <p:nvPr/>
        </p:nvSpPr>
        <p:spPr>
          <a:xfrm>
            <a:off x="4752742" y="5767609"/>
            <a:ext cx="7096095" cy="789672"/>
          </a:xfrm>
          <a:prstGeom prst="rect">
            <a:avLst/>
          </a:prstGeom>
          <a:solidFill>
            <a:srgbClr val="DBE7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fr-FR" sz="1100">
                <a:solidFill>
                  <a:schemeClr val="tx1">
                    <a:lumMod val="65000"/>
                    <a:lumOff val="35000"/>
                  </a:schemeClr>
                </a:solidFill>
                <a:ea typeface="+mn-ea"/>
                <a:cs typeface="+mn-cs"/>
              </a:rPr>
              <a:t>Communication globale sur la vision du projet pilote </a:t>
            </a:r>
          </a:p>
          <a:p>
            <a:pPr marL="171450" indent="-171450">
              <a:buFont typeface="Arial" panose="020B0604020202020204" pitchFamily="34" charset="0"/>
              <a:buChar char="•"/>
              <a:defRPr/>
            </a:pPr>
            <a:r>
              <a:rPr lang="fr-FR" sz="1100">
                <a:solidFill>
                  <a:schemeClr val="tx1">
                    <a:lumMod val="65000"/>
                    <a:lumOff val="35000"/>
                  </a:schemeClr>
                </a:solidFill>
                <a:ea typeface="+mn-ea"/>
                <a:cs typeface="+mn-cs"/>
              </a:rPr>
              <a:t>Communications à construire et lancer selon les phases set les étapes (ex : kick-off de lancement, formation, accompagnement) </a:t>
            </a:r>
          </a:p>
          <a:p>
            <a:pPr marL="171450" indent="-171450">
              <a:buFont typeface="Arial" panose="020B0604020202020204" pitchFamily="34" charset="0"/>
              <a:buChar char="•"/>
              <a:defRPr/>
            </a:pPr>
            <a:r>
              <a:rPr lang="fr-FR" sz="1100">
                <a:solidFill>
                  <a:schemeClr val="tx1">
                    <a:lumMod val="65000"/>
                    <a:lumOff val="35000"/>
                  </a:schemeClr>
                </a:solidFill>
              </a:rPr>
              <a:t>Communications </a:t>
            </a:r>
            <a:r>
              <a:rPr lang="fr-FR" sz="1100">
                <a:solidFill>
                  <a:schemeClr val="tx1">
                    <a:lumMod val="65000"/>
                    <a:lumOff val="35000"/>
                  </a:schemeClr>
                </a:solidFill>
                <a:ea typeface="+mn-ea"/>
                <a:cs typeface="+mn-cs"/>
              </a:rPr>
              <a:t>exceptionnelle (ex : anomalie, nouveau guide pour répondre à un besoin identifié, </a:t>
            </a:r>
            <a:r>
              <a:rPr lang="fr-FR" sz="1100" err="1">
                <a:solidFill>
                  <a:schemeClr val="tx1">
                    <a:lumMod val="65000"/>
                    <a:lumOff val="35000"/>
                  </a:schemeClr>
                </a:solidFill>
                <a:ea typeface="+mn-ea"/>
                <a:cs typeface="+mn-cs"/>
              </a:rPr>
              <a:t>etc</a:t>
            </a:r>
            <a:r>
              <a:rPr lang="fr-FR" sz="1100">
                <a:solidFill>
                  <a:schemeClr val="tx1">
                    <a:lumMod val="65000"/>
                    <a:lumOff val="35000"/>
                  </a:schemeClr>
                </a:solidFill>
                <a:ea typeface="+mn-ea"/>
                <a:cs typeface="+mn-cs"/>
              </a:rPr>
              <a:t>).</a:t>
            </a:r>
          </a:p>
        </p:txBody>
      </p:sp>
      <p:sp>
        <p:nvSpPr>
          <p:cNvPr id="36" name="Rectangle 35">
            <a:extLst>
              <a:ext uri="{FF2B5EF4-FFF2-40B4-BE49-F238E27FC236}">
                <a16:creationId xmlns:a16="http://schemas.microsoft.com/office/drawing/2014/main" id="{D1F3A319-41A0-E376-CE0B-3028AB41D596}"/>
              </a:ext>
            </a:extLst>
          </p:cNvPr>
          <p:cNvSpPr/>
          <p:nvPr/>
        </p:nvSpPr>
        <p:spPr>
          <a:xfrm>
            <a:off x="4727273" y="4881156"/>
            <a:ext cx="7121801" cy="439481"/>
          </a:xfrm>
          <a:prstGeom prst="rect">
            <a:avLst/>
          </a:prstGeom>
          <a:solidFill>
            <a:srgbClr val="DBE7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fr-FR" sz="1100">
                <a:solidFill>
                  <a:schemeClr val="tx1">
                    <a:lumMod val="65000"/>
                    <a:lumOff val="35000"/>
                  </a:schemeClr>
                </a:solidFill>
              </a:rPr>
              <a:t>Récupération régulière des retours outils.</a:t>
            </a:r>
          </a:p>
          <a:p>
            <a:pPr marL="171450" indent="-171450">
              <a:buFont typeface="Arial" panose="020B0604020202020204" pitchFamily="34" charset="0"/>
              <a:buChar char="•"/>
              <a:defRPr/>
            </a:pPr>
            <a:r>
              <a:rPr lang="fr-FR" sz="1100">
                <a:solidFill>
                  <a:schemeClr val="tx1">
                    <a:lumMod val="65000"/>
                    <a:lumOff val="35000"/>
                  </a:schemeClr>
                </a:solidFill>
              </a:rPr>
              <a:t>Demandes d’évolutions « non-négociables » et des irritants</a:t>
            </a:r>
          </a:p>
        </p:txBody>
      </p:sp>
      <p:sp>
        <p:nvSpPr>
          <p:cNvPr id="33" name="Rectangle 32">
            <a:extLst>
              <a:ext uri="{FF2B5EF4-FFF2-40B4-BE49-F238E27FC236}">
                <a16:creationId xmlns:a16="http://schemas.microsoft.com/office/drawing/2014/main" id="{A31C1060-25AC-0E17-ABCD-7075655D8D69}"/>
              </a:ext>
            </a:extLst>
          </p:cNvPr>
          <p:cNvSpPr/>
          <p:nvPr/>
        </p:nvSpPr>
        <p:spPr>
          <a:xfrm>
            <a:off x="4681221" y="2200363"/>
            <a:ext cx="3030538" cy="2153088"/>
          </a:xfrm>
          <a:prstGeom prst="rect">
            <a:avLst/>
          </a:prstGeom>
          <a:solidFill>
            <a:srgbClr val="DBE7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prstGeom prst="rect">
            <a:avLst/>
          </a:prstGeom>
        </p:spPr>
        <p:txBody>
          <a:bodyPr/>
          <a:lstStyle/>
          <a:p>
            <a:r>
              <a:rPr lang="fr-FR" sz="2400" b="1">
                <a:solidFill>
                  <a:schemeClr val="bg2"/>
                </a:solidFill>
                <a:latin typeface="Arial Black" panose="020B0A04020102020204" pitchFamily="34" charset="0"/>
              </a:rPr>
              <a:t>#3.2 – Déploiement au sein des agences</a:t>
            </a:r>
            <a:endParaRPr lang="fr-FR" sz="1800" b="1">
              <a:solidFill>
                <a:schemeClr val="bg2"/>
              </a:solidFill>
              <a:latin typeface="Arial Black" panose="020B0A04020102020204" pitchFamily="34" charset="0"/>
            </a:endParaRPr>
          </a:p>
        </p:txBody>
      </p:sp>
      <p:sp>
        <p:nvSpPr>
          <p:cNvPr id="5" name="Google Shape;1248;p11">
            <a:extLst>
              <a:ext uri="{FF2B5EF4-FFF2-40B4-BE49-F238E27FC236}">
                <a16:creationId xmlns:a16="http://schemas.microsoft.com/office/drawing/2014/main" id="{8AECF2F5-ED45-776E-424A-7806D642BF9A}"/>
              </a:ext>
            </a:extLst>
          </p:cNvPr>
          <p:cNvSpPr/>
          <p:nvPr/>
        </p:nvSpPr>
        <p:spPr>
          <a:xfrm>
            <a:off x="396655" y="5275376"/>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5" y="1119007"/>
            <a:ext cx="6914279"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66968" y="5120879"/>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81523" y="5214422"/>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371475" y="1496304"/>
            <a:ext cx="3960853" cy="3985706"/>
          </a:xfrm>
          <a:prstGeom prst="rect">
            <a:avLst/>
          </a:prstGeom>
          <a:noFill/>
        </p:spPr>
        <p:txBody>
          <a:bodyPr wrap="square" rtlCol="0">
            <a:spAutoFit/>
          </a:bodyPr>
          <a:lstStyle/>
          <a:p>
            <a:pPr marL="171450" indent="-171450" algn="just">
              <a:buClrTx/>
              <a:buFont typeface="Arial" panose="020B0604020202020204" pitchFamily="34" charset="0"/>
              <a:buChar char="•"/>
            </a:pPr>
            <a:r>
              <a:rPr lang="fr-FR" sz="1100" kern="1200">
                <a:ea typeface="+mn-ea"/>
                <a:cs typeface="+mn-cs"/>
                <a:sym typeface="Arial"/>
              </a:rPr>
              <a:t>Se positionner pendant tous les déploiements dans un </a:t>
            </a:r>
            <a:r>
              <a:rPr lang="fr-FR" sz="1100" b="1" kern="1200">
                <a:ea typeface="+mn-ea"/>
                <a:cs typeface="+mn-cs"/>
                <a:sym typeface="Arial"/>
              </a:rPr>
              <a:t>fonctionnement agile </a:t>
            </a:r>
            <a:r>
              <a:rPr lang="fr-FR" sz="1100" kern="1200">
                <a:ea typeface="+mn-ea"/>
                <a:cs typeface="+mn-cs"/>
                <a:sym typeface="Arial"/>
              </a:rPr>
              <a:t>:</a:t>
            </a:r>
          </a:p>
          <a:p>
            <a:pPr algn="just">
              <a:buClrTx/>
            </a:pPr>
            <a:endParaRPr lang="fr-FR" sz="1100" kern="1200">
              <a:ea typeface="+mn-ea"/>
              <a:cs typeface="+mn-cs"/>
              <a:sym typeface="Arial"/>
            </a:endParaRPr>
          </a:p>
          <a:p>
            <a:pPr marL="266700" lvl="1" indent="-177800" algn="just">
              <a:buClrTx/>
              <a:buFont typeface="+mj-lt"/>
              <a:buAutoNum type="alphaLcParenR"/>
            </a:pPr>
            <a:r>
              <a:rPr lang="fr-FR" sz="1100" kern="1200">
                <a:ea typeface="+mn-ea"/>
                <a:cs typeface="+mn-cs"/>
                <a:sym typeface="Arial"/>
              </a:rPr>
              <a:t>S’adapter en apprenant des premiers retours des pilotes et mettre à jour la formation, l’accompagnement et même l’outil si besoin en fonction de ceux-ci.</a:t>
            </a:r>
          </a:p>
          <a:p>
            <a:pPr marL="266700" lvl="1" indent="-177800" algn="just">
              <a:buClrTx/>
              <a:buFont typeface="+mj-lt"/>
              <a:buAutoNum type="alphaLcParenR"/>
            </a:pPr>
            <a:r>
              <a:rPr lang="fr-FR" sz="1100" kern="1200">
                <a:ea typeface="+mn-ea"/>
                <a:cs typeface="+mn-cs"/>
              </a:rPr>
              <a:t>Garder un contact de proximité avec l’agence par des </a:t>
            </a:r>
            <a:r>
              <a:rPr lang="fr-FR" sz="1100" b="1" kern="1200">
                <a:ea typeface="+mn-ea"/>
                <a:cs typeface="+mn-cs"/>
              </a:rPr>
              <a:t>communications régulières </a:t>
            </a:r>
            <a:r>
              <a:rPr lang="fr-FR" sz="1100" kern="1200">
                <a:ea typeface="+mn-ea"/>
                <a:cs typeface="+mn-cs"/>
              </a:rPr>
              <a:t>selon les situations rencontrées et l’étape de déploiement du pilote.</a:t>
            </a:r>
          </a:p>
          <a:p>
            <a:pPr marL="266700" lvl="1" indent="-177800" algn="just">
              <a:buClrTx/>
              <a:buFont typeface="+mj-lt"/>
              <a:buAutoNum type="alphaLcParenR"/>
            </a:pPr>
            <a:r>
              <a:rPr lang="fr-FR" sz="1100" kern="1200">
                <a:ea typeface="+mn-ea"/>
                <a:cs typeface="+mn-cs"/>
              </a:rPr>
              <a:t>Suivre la </a:t>
            </a:r>
            <a:r>
              <a:rPr lang="fr-FR" sz="1100" b="1" kern="1200">
                <a:ea typeface="+mn-ea"/>
                <a:cs typeface="+mn-cs"/>
              </a:rPr>
              <a:t>montée en compétence des opérationnels </a:t>
            </a:r>
            <a:r>
              <a:rPr lang="fr-FR" sz="1100" kern="1200">
                <a:ea typeface="+mn-ea"/>
                <a:cs typeface="+mn-cs"/>
              </a:rPr>
              <a:t>et adapter les supports et l’accompagnement en fonction des thématiques moins matures.</a:t>
            </a:r>
            <a:endParaRPr lang="fr-FR" sz="1100" kern="1200">
              <a:ea typeface="+mn-ea"/>
              <a:cs typeface="+mn-cs"/>
              <a:sym typeface="Arial"/>
            </a:endParaRPr>
          </a:p>
          <a:p>
            <a:pPr algn="just">
              <a:buClrTx/>
            </a:pPr>
            <a:endParaRPr lang="fr-FR" sz="1100" kern="1200">
              <a:ea typeface="+mn-ea"/>
              <a:cs typeface="+mn-cs"/>
              <a:sym typeface="Arial"/>
            </a:endParaRPr>
          </a:p>
          <a:p>
            <a:pPr marL="171450" indent="-171450" algn="just">
              <a:buClrTx/>
              <a:buFont typeface="Arial" panose="020B0604020202020204" pitchFamily="34" charset="0"/>
              <a:buChar char="•"/>
            </a:pPr>
            <a:r>
              <a:rPr kumimoji="0" lang="fr-FR" sz="1100" i="0" u="none" strike="noStrike" kern="1200" cap="none" spc="0" normalizeH="0" baseline="0" noProof="0">
                <a:ln>
                  <a:noFill/>
                </a:ln>
                <a:solidFill>
                  <a:srgbClr val="000000"/>
                </a:solidFill>
                <a:effectLst/>
                <a:uLnTx/>
                <a:uFillTx/>
                <a:latin typeface="Arial"/>
                <a:ea typeface="+mn-ea"/>
                <a:cs typeface="+mn-cs"/>
              </a:rPr>
              <a:t>Permettre </a:t>
            </a:r>
            <a:r>
              <a:rPr lang="fr-FR" sz="1100" kern="1200">
                <a:ea typeface="+mn-ea"/>
                <a:cs typeface="+mn-cs"/>
              </a:rPr>
              <a:t>la formation à la fois des populations de l’agence directement impactées, mais également des </a:t>
            </a:r>
            <a:r>
              <a:rPr lang="fr-FR" sz="1100" b="1" kern="1200">
                <a:ea typeface="+mn-ea"/>
                <a:cs typeface="+mn-cs"/>
              </a:rPr>
              <a:t>partenaires externes </a:t>
            </a:r>
            <a:r>
              <a:rPr lang="fr-FR" sz="1100" kern="1200">
                <a:ea typeface="+mn-ea"/>
                <a:cs typeface="+mn-cs"/>
              </a:rPr>
              <a:t>et ce malgré leur nombre élevé et leur localisation géographique moins centralisée.</a:t>
            </a:r>
          </a:p>
          <a:p>
            <a:pPr algn="just">
              <a:buClrTx/>
            </a:pPr>
            <a:endParaRPr lang="fr-FR" sz="1100" kern="1200">
              <a:ea typeface="+mn-ea"/>
              <a:cs typeface="+mn-cs"/>
            </a:endParaRPr>
          </a:p>
          <a:p>
            <a:pPr marL="171450" indent="-171450" algn="just">
              <a:buClrTx/>
              <a:buFont typeface="Arial" panose="020B0604020202020204" pitchFamily="34" charset="0"/>
              <a:buChar char="•"/>
            </a:pPr>
            <a:r>
              <a:rPr kumimoji="0" lang="fr-FR" sz="1100" b="0" i="0" u="none" strike="noStrike" kern="1200" cap="none" spc="0" normalizeH="0" baseline="0" noProof="0">
                <a:ln>
                  <a:noFill/>
                </a:ln>
                <a:solidFill>
                  <a:srgbClr val="000000"/>
                </a:solidFill>
                <a:effectLst/>
                <a:uLnTx/>
                <a:uFillTx/>
                <a:latin typeface="Arial"/>
                <a:ea typeface="+mn-ea"/>
                <a:cs typeface="+mn-cs"/>
                <a:sym typeface="Arial"/>
              </a:rPr>
              <a:t>Se projeter dans l’après formation</a:t>
            </a:r>
            <a:r>
              <a:rPr lang="fr-FR" sz="1100" kern="1200">
                <a:ea typeface="+mn-ea"/>
                <a:cs typeface="+mn-cs"/>
              </a:rPr>
              <a:t> en étant capable de </a:t>
            </a:r>
            <a:r>
              <a:rPr lang="fr-FR" sz="1100" b="1" kern="1200">
                <a:ea typeface="+mn-ea"/>
                <a:cs typeface="+mn-cs"/>
              </a:rPr>
              <a:t>répondre au plus vite </a:t>
            </a:r>
            <a:r>
              <a:rPr lang="fr-FR" sz="1100" kern="1200">
                <a:ea typeface="+mn-ea"/>
                <a:cs typeface="+mn-cs"/>
              </a:rPr>
              <a:t>aux demandes et besoins des opérationnels, pour ne pas retarder le travail quotidien.</a:t>
            </a:r>
          </a:p>
          <a:p>
            <a:pPr marL="171450" indent="-171450" algn="just">
              <a:buClrTx/>
              <a:buFont typeface="Arial" panose="020B0604020202020204" pitchFamily="34" charset="0"/>
              <a:buChar char="•"/>
            </a:pPr>
            <a:endParaRPr lang="fr-FR" sz="1100" kern="1200">
              <a:ea typeface="+mn-ea"/>
              <a:cs typeface="+mn-cs"/>
            </a:endParaRPr>
          </a:p>
          <a:p>
            <a:pPr marL="171450" indent="-171450" algn="just">
              <a:buClrTx/>
              <a:buFont typeface="Arial" panose="020B0604020202020204" pitchFamily="34" charset="0"/>
              <a:buChar char="•"/>
            </a:pPr>
            <a:endParaRPr kumimoji="0" lang="fr-FR" sz="11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3" name="ZoneTexte 22">
            <a:extLst>
              <a:ext uri="{FF2B5EF4-FFF2-40B4-BE49-F238E27FC236}">
                <a16:creationId xmlns:a16="http://schemas.microsoft.com/office/drawing/2014/main" id="{7934F7B2-ADED-52C6-FDC1-E0984D90903E}"/>
              </a:ext>
            </a:extLst>
          </p:cNvPr>
          <p:cNvSpPr txBox="1"/>
          <p:nvPr/>
        </p:nvSpPr>
        <p:spPr>
          <a:xfrm>
            <a:off x="4726453" y="2229793"/>
            <a:ext cx="2970024" cy="2092881"/>
          </a:xfrm>
          <a:prstGeom prst="rect">
            <a:avLst/>
          </a:prstGeom>
          <a:noFill/>
        </p:spPr>
        <p:txBody>
          <a:bodyPr wrap="square">
            <a:spAutoFit/>
          </a:bodyPr>
          <a:lstStyle/>
          <a:p>
            <a:pPr>
              <a:defRPr/>
            </a:pPr>
            <a:r>
              <a:rPr lang="fr-FR" sz="1100">
                <a:ea typeface="+mn-ea"/>
                <a:cs typeface="+mn-cs"/>
              </a:rPr>
              <a:t>Organisation des formations en modules, avec des sessions en commun pour les deux agences, à chaque phase (conception, consultation, réalisation) :</a:t>
            </a:r>
          </a:p>
          <a:p>
            <a:pPr>
              <a:defRPr/>
            </a:pPr>
            <a:endParaRPr lang="fr-FR" sz="1000">
              <a:ea typeface="+mn-ea"/>
              <a:cs typeface="+mn-cs"/>
            </a:endParaRPr>
          </a:p>
          <a:p>
            <a:pPr marL="171450" indent="-171450">
              <a:buFont typeface="Arial" panose="020B0604020202020204" pitchFamily="34" charset="0"/>
              <a:buChar char="•"/>
              <a:defRPr/>
            </a:pPr>
            <a:r>
              <a:rPr lang="fr-FR" sz="1100" b="1">
                <a:solidFill>
                  <a:schemeClr val="tx2"/>
                </a:solidFill>
                <a:ea typeface="+mn-ea"/>
                <a:cs typeface="+mn-cs"/>
              </a:rPr>
              <a:t>Formations</a:t>
            </a:r>
            <a:r>
              <a:rPr lang="fr-FR" sz="1100">
                <a:solidFill>
                  <a:schemeClr val="tx1"/>
                </a:solidFill>
                <a:ea typeface="+mn-ea"/>
                <a:cs typeface="+mn-cs"/>
              </a:rPr>
              <a:t> - en présentiel si possible - </a:t>
            </a:r>
            <a:r>
              <a:rPr lang="fr-FR" sz="1100" b="1">
                <a:solidFill>
                  <a:schemeClr val="tx2"/>
                </a:solidFill>
                <a:ea typeface="+mn-ea"/>
                <a:cs typeface="+mn-cs"/>
              </a:rPr>
              <a:t>des</a:t>
            </a:r>
            <a:r>
              <a:rPr lang="fr-FR" sz="1100" b="1">
                <a:solidFill>
                  <a:schemeClr val="accent1">
                    <a:lumMod val="50000"/>
                  </a:schemeClr>
                </a:solidFill>
                <a:ea typeface="+mn-ea"/>
                <a:cs typeface="+mn-cs"/>
              </a:rPr>
              <a:t> </a:t>
            </a:r>
            <a:r>
              <a:rPr lang="fr-FR" sz="1100" b="1">
                <a:solidFill>
                  <a:schemeClr val="tx2"/>
                </a:solidFill>
                <a:ea typeface="+mn-ea"/>
                <a:cs typeface="+mn-cs"/>
              </a:rPr>
              <a:t>populations des 2 agences </a:t>
            </a:r>
            <a:r>
              <a:rPr lang="fr-FR" sz="1100">
                <a:solidFill>
                  <a:schemeClr val="tx1"/>
                </a:solidFill>
                <a:ea typeface="+mn-ea"/>
                <a:cs typeface="+mn-cs"/>
              </a:rPr>
              <a:t>qui</a:t>
            </a:r>
            <a:r>
              <a:rPr lang="fr-FR" sz="1100" b="1">
                <a:solidFill>
                  <a:schemeClr val="tx1"/>
                </a:solidFill>
                <a:ea typeface="+mn-ea"/>
                <a:cs typeface="+mn-cs"/>
              </a:rPr>
              <a:t> </a:t>
            </a:r>
            <a:r>
              <a:rPr lang="fr-FR" sz="1100">
                <a:solidFill>
                  <a:schemeClr val="tx1"/>
                </a:solidFill>
                <a:ea typeface="+mn-ea"/>
                <a:cs typeface="+mn-cs"/>
              </a:rPr>
              <a:t>vont vivre le changement d’outil de production</a:t>
            </a:r>
          </a:p>
          <a:p>
            <a:pPr>
              <a:defRPr/>
            </a:pPr>
            <a:endParaRPr lang="fr-FR" sz="1000" b="1">
              <a:solidFill>
                <a:schemeClr val="accent1">
                  <a:lumMod val="50000"/>
                </a:schemeClr>
              </a:solidFill>
              <a:ea typeface="+mn-ea"/>
              <a:cs typeface="+mn-cs"/>
            </a:endParaRPr>
          </a:p>
          <a:p>
            <a:pPr marL="171450" indent="-171450">
              <a:buFont typeface="Arial" panose="020B0604020202020204" pitchFamily="34" charset="0"/>
              <a:buChar char="•"/>
              <a:defRPr/>
            </a:pPr>
            <a:r>
              <a:rPr lang="fr-FR" sz="1100" b="1">
                <a:solidFill>
                  <a:schemeClr val="tx2"/>
                </a:solidFill>
                <a:ea typeface="+mn-ea"/>
                <a:cs typeface="+mn-cs"/>
              </a:rPr>
              <a:t>Formation / information en distanciel des partenaires externes </a:t>
            </a:r>
            <a:r>
              <a:rPr lang="fr-FR" sz="1100">
                <a:solidFill>
                  <a:schemeClr val="tx1"/>
                </a:solidFill>
                <a:ea typeface="+mn-ea"/>
                <a:cs typeface="+mn-cs"/>
              </a:rPr>
              <a:t>impactés indirectement</a:t>
            </a:r>
          </a:p>
        </p:txBody>
      </p:sp>
      <p:sp>
        <p:nvSpPr>
          <p:cNvPr id="25" name="ZoneTexte 24">
            <a:extLst>
              <a:ext uri="{FF2B5EF4-FFF2-40B4-BE49-F238E27FC236}">
                <a16:creationId xmlns:a16="http://schemas.microsoft.com/office/drawing/2014/main" id="{799E4EE6-ED77-9EF6-6F84-C283C1CDBD0E}"/>
              </a:ext>
            </a:extLst>
          </p:cNvPr>
          <p:cNvSpPr txBox="1"/>
          <p:nvPr/>
        </p:nvSpPr>
        <p:spPr>
          <a:xfrm>
            <a:off x="8491139" y="2268205"/>
            <a:ext cx="3349867" cy="2262158"/>
          </a:xfrm>
          <a:prstGeom prst="rect">
            <a:avLst/>
          </a:prstGeom>
          <a:noFill/>
        </p:spPr>
        <p:txBody>
          <a:bodyPr wrap="square">
            <a:spAutoFit/>
          </a:bodyPr>
          <a:lstStyle/>
          <a:p>
            <a:pPr algn="just">
              <a:spcAft>
                <a:spcPts val="600"/>
              </a:spcAft>
              <a:defRPr/>
            </a:pPr>
            <a:r>
              <a:rPr lang="fr-FR" sz="1100">
                <a:ea typeface="+mn-ea"/>
                <a:cs typeface="+mn-cs"/>
              </a:rPr>
              <a:t>Création (avec mise à jour agile en fonction des retours) de </a:t>
            </a:r>
            <a:r>
              <a:rPr lang="fr-FR" sz="1100" b="1">
                <a:solidFill>
                  <a:schemeClr val="accent1">
                    <a:lumMod val="75000"/>
                  </a:schemeClr>
                </a:solidFill>
                <a:ea typeface="+mn-ea"/>
                <a:cs typeface="+mn-cs"/>
              </a:rPr>
              <a:t>supports complémentaires en ligne </a:t>
            </a:r>
            <a:r>
              <a:rPr lang="fr-FR" sz="1100">
                <a:ea typeface="+mn-ea"/>
                <a:cs typeface="+mn-cs"/>
              </a:rPr>
              <a:t>type FAQ / guides / pas-à-pas.</a:t>
            </a:r>
          </a:p>
          <a:p>
            <a:pPr algn="just">
              <a:spcAft>
                <a:spcPts val="600"/>
              </a:spcAft>
              <a:defRPr/>
            </a:pPr>
            <a:r>
              <a:rPr lang="fr-FR" sz="1100">
                <a:ea typeface="+mn-ea"/>
                <a:cs typeface="+mn-cs"/>
              </a:rPr>
              <a:t>Possibilité de se référer aux </a:t>
            </a:r>
            <a:r>
              <a:rPr lang="fr-FR" sz="1100" b="1">
                <a:solidFill>
                  <a:schemeClr val="accent1">
                    <a:lumMod val="75000"/>
                  </a:schemeClr>
                </a:solidFill>
                <a:ea typeface="+mn-ea"/>
                <a:cs typeface="+mn-cs"/>
              </a:rPr>
              <a:t>ambassadeurs</a:t>
            </a:r>
            <a:r>
              <a:rPr lang="fr-FR" sz="1100">
                <a:ea typeface="+mn-ea"/>
                <a:cs typeface="+mn-cs"/>
              </a:rPr>
              <a:t> via la </a:t>
            </a:r>
            <a:r>
              <a:rPr lang="fr-FR" sz="1100" b="1">
                <a:solidFill>
                  <a:schemeClr val="accent1">
                    <a:lumMod val="75000"/>
                  </a:schemeClr>
                </a:solidFill>
                <a:ea typeface="+mn-ea"/>
                <a:cs typeface="+mn-cs"/>
              </a:rPr>
              <a:t>communauté</a:t>
            </a:r>
            <a:r>
              <a:rPr lang="fr-FR" sz="1100">
                <a:ea typeface="+mn-ea"/>
                <a:cs typeface="+mn-cs"/>
              </a:rPr>
              <a:t> Teams inter-agences.</a:t>
            </a:r>
          </a:p>
          <a:p>
            <a:pPr algn="just">
              <a:spcAft>
                <a:spcPts val="600"/>
              </a:spcAft>
              <a:defRPr/>
            </a:pPr>
            <a:r>
              <a:rPr lang="fr-FR" sz="1100">
                <a:ea typeface="+mn-ea"/>
                <a:cs typeface="+mn-cs"/>
              </a:rPr>
              <a:t>Mise en place d’un </a:t>
            </a:r>
            <a:r>
              <a:rPr lang="fr-FR" sz="1100" b="1">
                <a:solidFill>
                  <a:schemeClr val="accent1">
                    <a:lumMod val="75000"/>
                  </a:schemeClr>
                </a:solidFill>
                <a:ea typeface="+mn-ea"/>
                <a:cs typeface="+mn-cs"/>
              </a:rPr>
              <a:t>contact d’assistance </a:t>
            </a:r>
            <a:r>
              <a:rPr lang="fr-FR" sz="1100">
                <a:ea typeface="+mn-ea"/>
                <a:cs typeface="+mn-cs"/>
              </a:rPr>
              <a:t>en cas de situation urgente de déblocage outil (support).</a:t>
            </a:r>
          </a:p>
          <a:p>
            <a:pPr algn="just">
              <a:spcAft>
                <a:spcPts val="600"/>
              </a:spcAft>
              <a:defRPr/>
            </a:pPr>
            <a:r>
              <a:rPr lang="fr-FR" sz="1100" b="1">
                <a:solidFill>
                  <a:schemeClr val="accent1">
                    <a:lumMod val="75000"/>
                  </a:schemeClr>
                </a:solidFill>
                <a:ea typeface="+mn-ea"/>
                <a:cs typeface="+mn-cs"/>
              </a:rPr>
              <a:t>Suivi régulier de la montée en compétence </a:t>
            </a:r>
            <a:r>
              <a:rPr lang="fr-FR" sz="1100">
                <a:ea typeface="+mn-ea"/>
                <a:cs typeface="+mn-cs"/>
              </a:rPr>
              <a:t>(ex : via un questionnaire d’auto-évaluation ou un quizz de connaissance, en janvier, mars puis juin).</a:t>
            </a:r>
          </a:p>
          <a:p>
            <a:pPr algn="just">
              <a:spcAft>
                <a:spcPts val="600"/>
              </a:spcAft>
              <a:defRPr/>
            </a:pPr>
            <a:r>
              <a:rPr lang="fr-FR" sz="1100">
                <a:ea typeface="+mn-ea"/>
                <a:cs typeface="+mn-cs"/>
              </a:rPr>
              <a:t>Session de partage par phase entre référents</a:t>
            </a:r>
          </a:p>
        </p:txBody>
      </p:sp>
      <p:sp>
        <p:nvSpPr>
          <p:cNvPr id="52" name="ZoneTexte 51">
            <a:extLst>
              <a:ext uri="{FF2B5EF4-FFF2-40B4-BE49-F238E27FC236}">
                <a16:creationId xmlns:a16="http://schemas.microsoft.com/office/drawing/2014/main" id="{7A148974-5D7A-4E34-4B70-4EE29CAECF46}"/>
              </a:ext>
            </a:extLst>
          </p:cNvPr>
          <p:cNvSpPr txBox="1"/>
          <p:nvPr/>
        </p:nvSpPr>
        <p:spPr>
          <a:xfrm>
            <a:off x="6098078" y="1787351"/>
            <a:ext cx="407784"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53" name="ZoneTexte 52">
            <a:extLst>
              <a:ext uri="{FF2B5EF4-FFF2-40B4-BE49-F238E27FC236}">
                <a16:creationId xmlns:a16="http://schemas.microsoft.com/office/drawing/2014/main" id="{330FE406-540B-CABA-E145-AAB6C175A062}"/>
              </a:ext>
            </a:extLst>
          </p:cNvPr>
          <p:cNvSpPr txBox="1"/>
          <p:nvPr/>
        </p:nvSpPr>
        <p:spPr>
          <a:xfrm>
            <a:off x="10271431" y="765439"/>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54" name="ZoneTexte 53">
            <a:extLst>
              <a:ext uri="{FF2B5EF4-FFF2-40B4-BE49-F238E27FC236}">
                <a16:creationId xmlns:a16="http://schemas.microsoft.com/office/drawing/2014/main" id="{18E87B53-F4B7-6F60-A07F-7FE60DE955E0}"/>
              </a:ext>
            </a:extLst>
          </p:cNvPr>
          <p:cNvSpPr txBox="1"/>
          <p:nvPr/>
        </p:nvSpPr>
        <p:spPr>
          <a:xfrm>
            <a:off x="10565978" y="789491"/>
            <a:ext cx="1447832" cy="246221"/>
          </a:xfrm>
          <a:prstGeom prst="rect">
            <a:avLst/>
          </a:prstGeom>
          <a:noFill/>
        </p:spPr>
        <p:txBody>
          <a:bodyPr wrap="none" rtlCol="0">
            <a:spAutoFit/>
          </a:bodyPr>
          <a:lstStyle/>
          <a:p>
            <a:r>
              <a:rPr lang="fr-FR" sz="1000">
                <a:solidFill>
                  <a:schemeClr val="bg1">
                    <a:lumMod val="50000"/>
                  </a:schemeClr>
                </a:solidFill>
              </a:rPr>
              <a:t>Zoom slides suivantes</a:t>
            </a:r>
          </a:p>
        </p:txBody>
      </p:sp>
      <p:sp>
        <p:nvSpPr>
          <p:cNvPr id="28" name="ZoneTexte 27">
            <a:extLst>
              <a:ext uri="{FF2B5EF4-FFF2-40B4-BE49-F238E27FC236}">
                <a16:creationId xmlns:a16="http://schemas.microsoft.com/office/drawing/2014/main" id="{F8AC7508-E601-061A-84A0-CC9F1422AC82}"/>
              </a:ext>
            </a:extLst>
          </p:cNvPr>
          <p:cNvSpPr txBox="1"/>
          <p:nvPr/>
        </p:nvSpPr>
        <p:spPr>
          <a:xfrm>
            <a:off x="5050369" y="1818481"/>
            <a:ext cx="1197771" cy="307777"/>
          </a:xfrm>
          <a:prstGeom prst="rect">
            <a:avLst/>
          </a:prstGeom>
          <a:noFill/>
        </p:spPr>
        <p:txBody>
          <a:bodyPr wrap="square">
            <a:spAutoFit/>
          </a:bodyPr>
          <a:lstStyle/>
          <a:p>
            <a:r>
              <a:rPr lang="fr-FR" b="1" cap="small">
                <a:solidFill>
                  <a:schemeClr val="accent1">
                    <a:lumMod val="75000"/>
                  </a:schemeClr>
                </a:solidFill>
              </a:rPr>
              <a:t>Formation</a:t>
            </a:r>
          </a:p>
        </p:txBody>
      </p:sp>
      <p:pic>
        <p:nvPicPr>
          <p:cNvPr id="30" name="Graphique 29" descr="Classe avec un remplissage uni">
            <a:extLst>
              <a:ext uri="{FF2B5EF4-FFF2-40B4-BE49-F238E27FC236}">
                <a16:creationId xmlns:a16="http://schemas.microsoft.com/office/drawing/2014/main" id="{B5B3E1A9-0E88-C28B-D251-1FB15A34FD3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48241" y="1783399"/>
            <a:ext cx="331449" cy="331449"/>
          </a:xfrm>
          <a:prstGeom prst="rect">
            <a:avLst/>
          </a:prstGeom>
        </p:spPr>
      </p:pic>
      <p:sp>
        <p:nvSpPr>
          <p:cNvPr id="32" name="ZoneTexte 31">
            <a:extLst>
              <a:ext uri="{FF2B5EF4-FFF2-40B4-BE49-F238E27FC236}">
                <a16:creationId xmlns:a16="http://schemas.microsoft.com/office/drawing/2014/main" id="{4EB5C941-810E-8844-E9C1-2A19B4A84882}"/>
              </a:ext>
            </a:extLst>
          </p:cNvPr>
          <p:cNvSpPr txBox="1"/>
          <p:nvPr/>
        </p:nvSpPr>
        <p:spPr>
          <a:xfrm>
            <a:off x="8320684" y="1815772"/>
            <a:ext cx="3319262" cy="523220"/>
          </a:xfrm>
          <a:prstGeom prst="rect">
            <a:avLst/>
          </a:prstGeom>
          <a:noFill/>
        </p:spPr>
        <p:txBody>
          <a:bodyPr wrap="square">
            <a:spAutoFit/>
          </a:bodyPr>
          <a:lstStyle/>
          <a:p>
            <a:pPr algn="ctr"/>
            <a:r>
              <a:rPr lang="fr-FR" b="1" cap="small">
                <a:solidFill>
                  <a:schemeClr val="accent1">
                    <a:lumMod val="75000"/>
                  </a:schemeClr>
                </a:solidFill>
              </a:rPr>
              <a:t>Accompagnement à la prise en main</a:t>
            </a:r>
          </a:p>
          <a:p>
            <a:pPr algn="ctr"/>
            <a:endParaRPr lang="fr-FR" b="1" cap="small">
              <a:solidFill>
                <a:schemeClr val="accent1">
                  <a:lumMod val="75000"/>
                </a:schemeClr>
              </a:solidFill>
            </a:endParaRPr>
          </a:p>
        </p:txBody>
      </p:sp>
      <p:sp>
        <p:nvSpPr>
          <p:cNvPr id="34" name="Flèche : droite 33">
            <a:extLst>
              <a:ext uri="{FF2B5EF4-FFF2-40B4-BE49-F238E27FC236}">
                <a16:creationId xmlns:a16="http://schemas.microsoft.com/office/drawing/2014/main" id="{9353EE62-9FA7-FCBB-C372-51C9C250D745}"/>
              </a:ext>
            </a:extLst>
          </p:cNvPr>
          <p:cNvSpPr/>
          <p:nvPr/>
        </p:nvSpPr>
        <p:spPr>
          <a:xfrm>
            <a:off x="4694849" y="2121799"/>
            <a:ext cx="2988000" cy="16766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lèche : droite 37">
            <a:extLst>
              <a:ext uri="{FF2B5EF4-FFF2-40B4-BE49-F238E27FC236}">
                <a16:creationId xmlns:a16="http://schemas.microsoft.com/office/drawing/2014/main" id="{7E38A002-6483-E60E-C738-BB847601F309}"/>
              </a:ext>
            </a:extLst>
          </p:cNvPr>
          <p:cNvSpPr/>
          <p:nvPr/>
        </p:nvSpPr>
        <p:spPr>
          <a:xfrm>
            <a:off x="7820413" y="2128042"/>
            <a:ext cx="4032000" cy="16766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ECD8CAAF-0D3A-6BAD-3DC8-E546A48D49A6}"/>
              </a:ext>
            </a:extLst>
          </p:cNvPr>
          <p:cNvSpPr txBox="1"/>
          <p:nvPr/>
        </p:nvSpPr>
        <p:spPr>
          <a:xfrm>
            <a:off x="5099655" y="4445461"/>
            <a:ext cx="3030538" cy="307777"/>
          </a:xfrm>
          <a:prstGeom prst="rect">
            <a:avLst/>
          </a:prstGeom>
          <a:noFill/>
        </p:spPr>
        <p:txBody>
          <a:bodyPr wrap="square">
            <a:spAutoFit/>
          </a:bodyPr>
          <a:lstStyle/>
          <a:p>
            <a:r>
              <a:rPr lang="fr-FR" b="1" cap="small">
                <a:solidFill>
                  <a:schemeClr val="accent1">
                    <a:lumMod val="75000"/>
                  </a:schemeClr>
                </a:solidFill>
              </a:rPr>
              <a:t>Recette et remontées terrains</a:t>
            </a:r>
          </a:p>
        </p:txBody>
      </p:sp>
      <p:sp>
        <p:nvSpPr>
          <p:cNvPr id="41" name="Flèche : droite 40">
            <a:extLst>
              <a:ext uri="{FF2B5EF4-FFF2-40B4-BE49-F238E27FC236}">
                <a16:creationId xmlns:a16="http://schemas.microsoft.com/office/drawing/2014/main" id="{65EBD4AF-04DF-38EF-C921-38310E1027D3}"/>
              </a:ext>
            </a:extLst>
          </p:cNvPr>
          <p:cNvSpPr/>
          <p:nvPr/>
        </p:nvSpPr>
        <p:spPr>
          <a:xfrm>
            <a:off x="4713245" y="4751834"/>
            <a:ext cx="7128000" cy="16766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Graphique 41" descr="Binaire avec un remplissage uni">
            <a:extLst>
              <a:ext uri="{FF2B5EF4-FFF2-40B4-BE49-F238E27FC236}">
                <a16:creationId xmlns:a16="http://schemas.microsoft.com/office/drawing/2014/main" id="{328DB7AC-510C-594F-7653-218DAC98674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93001" y="4455813"/>
            <a:ext cx="309424" cy="309424"/>
          </a:xfrm>
          <a:prstGeom prst="rect">
            <a:avLst/>
          </a:prstGeom>
        </p:spPr>
      </p:pic>
      <p:sp>
        <p:nvSpPr>
          <p:cNvPr id="43" name="ZoneTexte 42">
            <a:extLst>
              <a:ext uri="{FF2B5EF4-FFF2-40B4-BE49-F238E27FC236}">
                <a16:creationId xmlns:a16="http://schemas.microsoft.com/office/drawing/2014/main" id="{B66C79DF-7826-E3B4-BD1A-849CF9D170CA}"/>
              </a:ext>
            </a:extLst>
          </p:cNvPr>
          <p:cNvSpPr txBox="1"/>
          <p:nvPr/>
        </p:nvSpPr>
        <p:spPr>
          <a:xfrm>
            <a:off x="5146973" y="5374648"/>
            <a:ext cx="6254750" cy="307777"/>
          </a:xfrm>
          <a:prstGeom prst="rect">
            <a:avLst/>
          </a:prstGeom>
          <a:noFill/>
        </p:spPr>
        <p:txBody>
          <a:bodyPr wrap="square">
            <a:spAutoFit/>
          </a:bodyPr>
          <a:lstStyle/>
          <a:p>
            <a:r>
              <a:rPr lang="fr-FR" b="1" cap="small">
                <a:solidFill>
                  <a:schemeClr val="accent1">
                    <a:lumMod val="75000"/>
                  </a:schemeClr>
                </a:solidFill>
              </a:rPr>
              <a:t>Communications au sein des agences</a:t>
            </a:r>
          </a:p>
        </p:txBody>
      </p:sp>
      <p:sp>
        <p:nvSpPr>
          <p:cNvPr id="44" name="Flèche : droite 43">
            <a:extLst>
              <a:ext uri="{FF2B5EF4-FFF2-40B4-BE49-F238E27FC236}">
                <a16:creationId xmlns:a16="http://schemas.microsoft.com/office/drawing/2014/main" id="{9D8833C1-E92E-25C8-F195-DBEE45F98E4D}"/>
              </a:ext>
            </a:extLst>
          </p:cNvPr>
          <p:cNvSpPr/>
          <p:nvPr/>
        </p:nvSpPr>
        <p:spPr>
          <a:xfrm>
            <a:off x="4754641" y="5670074"/>
            <a:ext cx="7128000" cy="167660"/>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Graphique 44" descr="Mégaphone1 avec un remplissage uni">
            <a:extLst>
              <a:ext uri="{FF2B5EF4-FFF2-40B4-BE49-F238E27FC236}">
                <a16:creationId xmlns:a16="http://schemas.microsoft.com/office/drawing/2014/main" id="{52D5CA9E-840F-58D8-F4C6-73123D1807B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04030" y="5353319"/>
            <a:ext cx="358820" cy="358820"/>
          </a:xfrm>
          <a:prstGeom prst="rect">
            <a:avLst/>
          </a:prstGeom>
        </p:spPr>
      </p:pic>
      <p:pic>
        <p:nvPicPr>
          <p:cNvPr id="31" name="Graphique 30" descr="Poignée de main avec un remplissage uni">
            <a:extLst>
              <a:ext uri="{FF2B5EF4-FFF2-40B4-BE49-F238E27FC236}">
                <a16:creationId xmlns:a16="http://schemas.microsoft.com/office/drawing/2014/main" id="{45A47196-55D8-A1D1-FB89-CF411F71FEC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002039" y="1763397"/>
            <a:ext cx="411936" cy="411936"/>
          </a:xfrm>
          <a:prstGeom prst="rect">
            <a:avLst/>
          </a:prstGeom>
        </p:spPr>
      </p:pic>
      <p:grpSp>
        <p:nvGrpSpPr>
          <p:cNvPr id="4" name="Groupe 3">
            <a:extLst>
              <a:ext uri="{FF2B5EF4-FFF2-40B4-BE49-F238E27FC236}">
                <a16:creationId xmlns:a16="http://schemas.microsoft.com/office/drawing/2014/main" id="{5E1ED17F-8A52-251C-5110-EEDA2BEE2BC1}"/>
              </a:ext>
            </a:extLst>
          </p:cNvPr>
          <p:cNvGrpSpPr/>
          <p:nvPr/>
        </p:nvGrpSpPr>
        <p:grpSpPr>
          <a:xfrm>
            <a:off x="7989725" y="2415863"/>
            <a:ext cx="328677" cy="1650025"/>
            <a:chOff x="7992246" y="2016807"/>
            <a:chExt cx="432000" cy="2121643"/>
          </a:xfrm>
        </p:grpSpPr>
        <p:sp>
          <p:nvSpPr>
            <p:cNvPr id="46" name="Ellipse 45">
              <a:extLst>
                <a:ext uri="{FF2B5EF4-FFF2-40B4-BE49-F238E27FC236}">
                  <a16:creationId xmlns:a16="http://schemas.microsoft.com/office/drawing/2014/main" id="{F797ED34-4826-6A7C-8A3C-047861C7C596}"/>
                </a:ext>
              </a:extLst>
            </p:cNvPr>
            <p:cNvSpPr/>
            <p:nvPr/>
          </p:nvSpPr>
          <p:spPr>
            <a:xfrm>
              <a:off x="7992246" y="2016807"/>
              <a:ext cx="432000" cy="432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70D12190-2D38-3291-3555-728BC2BD21FA}"/>
                </a:ext>
              </a:extLst>
            </p:cNvPr>
            <p:cNvSpPr/>
            <p:nvPr/>
          </p:nvSpPr>
          <p:spPr>
            <a:xfrm>
              <a:off x="7992246" y="2625304"/>
              <a:ext cx="432000" cy="432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AF42CC59-E570-FED0-0FEC-DCF685351110}"/>
                </a:ext>
              </a:extLst>
            </p:cNvPr>
            <p:cNvSpPr/>
            <p:nvPr/>
          </p:nvSpPr>
          <p:spPr>
            <a:xfrm>
              <a:off x="7992246" y="3145478"/>
              <a:ext cx="432000" cy="432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A2A0440B-59A4-199A-9F70-24E761D76EDB}"/>
                </a:ext>
              </a:extLst>
            </p:cNvPr>
            <p:cNvSpPr/>
            <p:nvPr/>
          </p:nvSpPr>
          <p:spPr>
            <a:xfrm>
              <a:off x="7992246" y="3706450"/>
              <a:ext cx="432000" cy="432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Graphique 56" descr="Livres sur une étagère avec un remplissage uni">
              <a:extLst>
                <a:ext uri="{FF2B5EF4-FFF2-40B4-BE49-F238E27FC236}">
                  <a16:creationId xmlns:a16="http://schemas.microsoft.com/office/drawing/2014/main" id="{2C2D6C19-F43E-C933-FD17-3A3011C9029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040185" y="2058796"/>
              <a:ext cx="336123" cy="336123"/>
            </a:xfrm>
            <a:prstGeom prst="rect">
              <a:avLst/>
            </a:prstGeom>
          </p:spPr>
        </p:pic>
        <p:pic>
          <p:nvPicPr>
            <p:cNvPr id="59" name="Graphique 58" descr="Groupe avec un remplissage uni">
              <a:extLst>
                <a:ext uri="{FF2B5EF4-FFF2-40B4-BE49-F238E27FC236}">
                  <a16:creationId xmlns:a16="http://schemas.microsoft.com/office/drawing/2014/main" id="{228DBA41-15EE-41AE-0248-C7071DF57AD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032792" y="2656154"/>
              <a:ext cx="350909" cy="350909"/>
            </a:xfrm>
            <a:prstGeom prst="rect">
              <a:avLst/>
            </a:prstGeom>
          </p:spPr>
        </p:pic>
        <p:pic>
          <p:nvPicPr>
            <p:cNvPr id="61" name="Graphique 60" descr="Centre d’appels avec un remplissage uni">
              <a:extLst>
                <a:ext uri="{FF2B5EF4-FFF2-40B4-BE49-F238E27FC236}">
                  <a16:creationId xmlns:a16="http://schemas.microsoft.com/office/drawing/2014/main" id="{28F0BC89-4ADB-7FAA-8764-0DB548F73689}"/>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50463" y="3187764"/>
              <a:ext cx="315566" cy="315566"/>
            </a:xfrm>
            <a:prstGeom prst="rect">
              <a:avLst/>
            </a:prstGeom>
          </p:spPr>
        </p:pic>
        <p:pic>
          <p:nvPicPr>
            <p:cNvPr id="65" name="Graphique 64" descr="Statistiques avec un remplissage uni">
              <a:extLst>
                <a:ext uri="{FF2B5EF4-FFF2-40B4-BE49-F238E27FC236}">
                  <a16:creationId xmlns:a16="http://schemas.microsoft.com/office/drawing/2014/main" id="{BCA18D84-9AAD-A8F0-79B2-BDC0C89E550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047170" y="3773972"/>
              <a:ext cx="322153" cy="322153"/>
            </a:xfrm>
            <a:prstGeom prst="rect">
              <a:avLst/>
            </a:prstGeom>
          </p:spPr>
        </p:pic>
      </p:grpSp>
      <p:sp>
        <p:nvSpPr>
          <p:cNvPr id="58" name="ZoneTexte 57">
            <a:extLst>
              <a:ext uri="{FF2B5EF4-FFF2-40B4-BE49-F238E27FC236}">
                <a16:creationId xmlns:a16="http://schemas.microsoft.com/office/drawing/2014/main" id="{8764AAD3-5A83-0E1B-88D6-89EF630AEAD2}"/>
              </a:ext>
            </a:extLst>
          </p:cNvPr>
          <p:cNvSpPr txBox="1"/>
          <p:nvPr/>
        </p:nvSpPr>
        <p:spPr>
          <a:xfrm>
            <a:off x="380619" y="5903684"/>
            <a:ext cx="3923468" cy="43088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100"/>
              <a:t>Supports de formation et d’accompagnement mis à jour suite aux premiers retours</a:t>
            </a:r>
          </a:p>
        </p:txBody>
      </p:sp>
      <p:sp>
        <p:nvSpPr>
          <p:cNvPr id="64" name="ZoneTexte 63">
            <a:extLst>
              <a:ext uri="{FF2B5EF4-FFF2-40B4-BE49-F238E27FC236}">
                <a16:creationId xmlns:a16="http://schemas.microsoft.com/office/drawing/2014/main" id="{9CA0A479-A9A7-FE1A-E313-B93EF63DF644}"/>
              </a:ext>
            </a:extLst>
          </p:cNvPr>
          <p:cNvSpPr txBox="1"/>
          <p:nvPr/>
        </p:nvSpPr>
        <p:spPr>
          <a:xfrm>
            <a:off x="380619" y="5612421"/>
            <a:ext cx="2864987" cy="2616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100" err="1"/>
              <a:t>Backlog</a:t>
            </a:r>
            <a:r>
              <a:rPr lang="fr-FR" sz="1100"/>
              <a:t> d’évolutions outil</a:t>
            </a:r>
          </a:p>
        </p:txBody>
      </p:sp>
      <p:sp>
        <p:nvSpPr>
          <p:cNvPr id="69" name="ZoneTexte 68">
            <a:extLst>
              <a:ext uri="{FF2B5EF4-FFF2-40B4-BE49-F238E27FC236}">
                <a16:creationId xmlns:a16="http://schemas.microsoft.com/office/drawing/2014/main" id="{617B7E3F-752E-E7A1-320B-333C319AD37A}"/>
              </a:ext>
            </a:extLst>
          </p:cNvPr>
          <p:cNvSpPr txBox="1"/>
          <p:nvPr/>
        </p:nvSpPr>
        <p:spPr>
          <a:xfrm>
            <a:off x="380619" y="6364224"/>
            <a:ext cx="3175883" cy="2616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1100"/>
              <a:t>Communications pour les agences</a:t>
            </a:r>
          </a:p>
        </p:txBody>
      </p:sp>
      <p:sp>
        <p:nvSpPr>
          <p:cNvPr id="72" name="ZoneTexte 71">
            <a:extLst>
              <a:ext uri="{FF2B5EF4-FFF2-40B4-BE49-F238E27FC236}">
                <a16:creationId xmlns:a16="http://schemas.microsoft.com/office/drawing/2014/main" id="{C575DEA2-C842-CFAE-11EE-263CCB0F2CC2}"/>
              </a:ext>
            </a:extLst>
          </p:cNvPr>
          <p:cNvSpPr txBox="1"/>
          <p:nvPr/>
        </p:nvSpPr>
        <p:spPr>
          <a:xfrm>
            <a:off x="7836292" y="4461295"/>
            <a:ext cx="407784"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76" name="Rectangle 75">
            <a:extLst>
              <a:ext uri="{FF2B5EF4-FFF2-40B4-BE49-F238E27FC236}">
                <a16:creationId xmlns:a16="http://schemas.microsoft.com/office/drawing/2014/main" id="{F5D3449B-E0DF-BD1D-A0FC-814DE6652865}"/>
              </a:ext>
            </a:extLst>
          </p:cNvPr>
          <p:cNvSpPr/>
          <p:nvPr/>
        </p:nvSpPr>
        <p:spPr>
          <a:xfrm>
            <a:off x="4726454" y="1373938"/>
            <a:ext cx="7084187" cy="402654"/>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2"/>
                </a:solidFill>
              </a:rPr>
              <a:t>Ces actions seront à challenger selon les analyses d’impacts réalisées pour chacune des phases (conception, captation, réalisation)</a:t>
            </a:r>
          </a:p>
        </p:txBody>
      </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559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Ellipse 1">
            <a:extLst>
              <a:ext uri="{FF2B5EF4-FFF2-40B4-BE49-F238E27FC236}">
                <a16:creationId xmlns:a16="http://schemas.microsoft.com/office/drawing/2014/main" id="{C096770C-8F2B-E280-568A-A8904A62531B}"/>
              </a:ext>
            </a:extLst>
          </p:cNvPr>
          <p:cNvSpPr/>
          <p:nvPr/>
        </p:nvSpPr>
        <p:spPr>
          <a:xfrm>
            <a:off x="7972854" y="4176406"/>
            <a:ext cx="328677" cy="335971"/>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Graphique 17" descr="Bulle de discussion avec un remplissage uni">
            <a:extLst>
              <a:ext uri="{FF2B5EF4-FFF2-40B4-BE49-F238E27FC236}">
                <a16:creationId xmlns:a16="http://schemas.microsoft.com/office/drawing/2014/main" id="{0F342F63-C890-33CC-DE78-2781E34B21C9}"/>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002039" y="4247022"/>
            <a:ext cx="256586" cy="256586"/>
          </a:xfrm>
          <a:prstGeom prst="rect">
            <a:avLst/>
          </a:prstGeom>
        </p:spPr>
      </p:pic>
    </p:spTree>
    <p:extLst>
      <p:ext uri="{BB962C8B-B14F-4D97-AF65-F5344CB8AC3E}">
        <p14:creationId xmlns:p14="http://schemas.microsoft.com/office/powerpoint/2010/main" val="1712265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2">
            <a:extLst>
              <a:ext uri="{FF2B5EF4-FFF2-40B4-BE49-F238E27FC236}">
                <a16:creationId xmlns:a16="http://schemas.microsoft.com/office/drawing/2014/main" id="{8207B90B-6FFC-6923-41A3-766ED30C1EF1}"/>
              </a:ext>
            </a:extLst>
          </p:cNvPr>
          <p:cNvSpPr txBox="1">
            <a:spLocks/>
          </p:cNvSpPr>
          <p:nvPr/>
        </p:nvSpPr>
        <p:spPr>
          <a:xfrm>
            <a:off x="0" y="365125"/>
            <a:ext cx="11963400" cy="13255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a:p>
        </p:txBody>
      </p:sp>
      <p:sp>
        <p:nvSpPr>
          <p:cNvPr id="3" name="Google Shape;201;g62decd456d_2_291">
            <a:extLst>
              <a:ext uri="{FF2B5EF4-FFF2-40B4-BE49-F238E27FC236}">
                <a16:creationId xmlns:a16="http://schemas.microsoft.com/office/drawing/2014/main" id="{DE652891-333C-2BBF-63C3-BA21D03DF683}"/>
              </a:ext>
            </a:extLst>
          </p:cNvPr>
          <p:cNvSpPr txBox="1"/>
          <p:nvPr/>
        </p:nvSpPr>
        <p:spPr>
          <a:xfrm>
            <a:off x="476394" y="1544138"/>
            <a:ext cx="3855933" cy="2559365"/>
          </a:xfrm>
          <a:prstGeom prst="rect">
            <a:avLst/>
          </a:prstGeom>
          <a:noFill/>
          <a:ln>
            <a:noFill/>
          </a:ln>
        </p:spPr>
        <p:txBody>
          <a:bodyPr spcFirstLastPara="1" wrap="square" lIns="91425" tIns="91425" rIns="91425" bIns="91425" anchor="t" anchorCtr="0">
            <a:noAutofit/>
          </a:bodyPr>
          <a:lstStyle/>
          <a:p>
            <a:pPr marL="171450" indent="-171450" eaLnBrk="1" latinLnBrk="0" hangingPunct="1">
              <a:buClrTx/>
              <a:buSzPts val="1100"/>
              <a:buFont typeface="Arial" panose="020B0604020202020204" pitchFamily="34" charset="0"/>
              <a:buChar char="•"/>
              <a:defRPr/>
            </a:pPr>
            <a:r>
              <a:rPr lang="fr-FR" sz="1100" kern="1200">
                <a:ea typeface="+mn-ea"/>
                <a:cs typeface="+mn-cs"/>
                <a:sym typeface="Montserrat"/>
              </a:rPr>
              <a:t>Prendre en compte les spécificités de chaque phase projet et chaque métier pour avoir une formation qui colle au plus près des besoins de chaque profil sur l’outil. Cela se fera notamment par la séparation de la formation en </a:t>
            </a:r>
            <a:r>
              <a:rPr lang="fr-FR" sz="1100" b="1" kern="1200">
                <a:ea typeface="+mn-ea"/>
                <a:cs typeface="+mn-cs"/>
                <a:sym typeface="Montserrat"/>
              </a:rPr>
              <a:t>modules</a:t>
            </a:r>
            <a:r>
              <a:rPr lang="fr-FR" sz="1100" kern="1200">
                <a:ea typeface="+mn-ea"/>
                <a:cs typeface="+mn-cs"/>
                <a:sym typeface="Montserrat"/>
              </a:rPr>
              <a:t> de formation.</a:t>
            </a:r>
          </a:p>
          <a:p>
            <a:pPr eaLnBrk="1" latinLnBrk="0" hangingPunct="1">
              <a:buClrTx/>
              <a:buSzPts val="1100"/>
              <a:defRPr/>
            </a:pPr>
            <a:endParaRPr lang="fr-FR" sz="1100" kern="1200">
              <a:ea typeface="+mn-ea"/>
              <a:cs typeface="+mn-cs"/>
              <a:sym typeface="Montserrat"/>
            </a:endParaRPr>
          </a:p>
          <a:p>
            <a:pPr marL="171450" indent="-171450" eaLnBrk="1" latinLnBrk="0" hangingPunct="1">
              <a:buClrTx/>
              <a:buSzPts val="1100"/>
              <a:buFont typeface="Arial" panose="020B0604020202020204" pitchFamily="34" charset="0"/>
              <a:buChar char="•"/>
              <a:defRPr/>
            </a:pPr>
            <a:r>
              <a:rPr lang="fr-FR" sz="1100" kern="1200">
                <a:ea typeface="+mn-ea"/>
                <a:cs typeface="+mn-cs"/>
                <a:sym typeface="Montserrat"/>
              </a:rPr>
              <a:t>Construire un fonctionnement </a:t>
            </a:r>
            <a:r>
              <a:rPr lang="fr-FR" sz="1100" b="1" kern="1200">
                <a:ea typeface="+mn-ea"/>
                <a:cs typeface="+mn-cs"/>
                <a:sym typeface="Montserrat"/>
              </a:rPr>
              <a:t>agile</a:t>
            </a:r>
            <a:r>
              <a:rPr lang="fr-FR" sz="1100" kern="1200">
                <a:ea typeface="+mn-ea"/>
                <a:cs typeface="+mn-cs"/>
                <a:sym typeface="Montserrat"/>
              </a:rPr>
              <a:t> qui permet une amélioration continue des formations dispensées. L’objectif est d’avoir un contenu de formation évolutif et à l’écoute des remontées terrains.</a:t>
            </a:r>
          </a:p>
          <a:p>
            <a:pPr marL="171450" indent="-171450" eaLnBrk="1" latinLnBrk="0" hangingPunct="1">
              <a:buClrTx/>
              <a:buSzPts val="1100"/>
              <a:buFont typeface="Arial" panose="020B0604020202020204" pitchFamily="34" charset="0"/>
              <a:buChar char="•"/>
              <a:defRPr/>
            </a:pPr>
            <a:endParaRPr lang="fr-FR" sz="1100" kern="1200">
              <a:ea typeface="+mn-ea"/>
              <a:cs typeface="+mn-cs"/>
              <a:sym typeface="Montserrat"/>
            </a:endParaRPr>
          </a:p>
          <a:p>
            <a:pPr marL="171450" indent="-171450" eaLnBrk="1" latinLnBrk="0" hangingPunct="1">
              <a:buClrTx/>
              <a:buSzPts val="1100"/>
              <a:buFont typeface="Arial" panose="020B0604020202020204" pitchFamily="34" charset="0"/>
              <a:buChar char="•"/>
              <a:defRPr/>
            </a:pPr>
            <a:r>
              <a:rPr lang="fr-FR" sz="1100" kern="1200">
                <a:ea typeface="+mn-ea"/>
                <a:cs typeface="+mn-cs"/>
                <a:sym typeface="Montserrat"/>
              </a:rPr>
              <a:t>Faciliter les </a:t>
            </a:r>
            <a:r>
              <a:rPr lang="fr-FR" sz="1100" b="1" kern="1200">
                <a:ea typeface="+mn-ea"/>
                <a:cs typeface="+mn-cs"/>
                <a:sym typeface="Montserrat"/>
              </a:rPr>
              <a:t>échanges métiers </a:t>
            </a:r>
            <a:r>
              <a:rPr lang="fr-FR" sz="1100" kern="1200">
                <a:ea typeface="+mn-ea"/>
                <a:cs typeface="+mn-cs"/>
                <a:sym typeface="Montserrat"/>
              </a:rPr>
              <a:t>lors des formations : il ne doit pas s’agir que d’un apprentissage outil, l’outil est le support à la réalisation des gestes métiers.</a:t>
            </a:r>
          </a:p>
          <a:p>
            <a:pPr marL="171450" indent="-171450" eaLnBrk="1" latinLnBrk="0" hangingPunct="1">
              <a:buClrTx/>
              <a:buSzPts val="1100"/>
              <a:buFont typeface="Arial" panose="020B0604020202020204" pitchFamily="34" charset="0"/>
              <a:buChar char="•"/>
              <a:defRPr/>
            </a:pPr>
            <a:endParaRPr lang="fr-FR" sz="1100" kern="1200">
              <a:ea typeface="+mn-ea"/>
              <a:cs typeface="+mn-cs"/>
              <a:sym typeface="Montserrat"/>
            </a:endParaRPr>
          </a:p>
        </p:txBody>
      </p:sp>
      <p:sp>
        <p:nvSpPr>
          <p:cNvPr id="18" name="Rectangle 17">
            <a:extLst>
              <a:ext uri="{FF2B5EF4-FFF2-40B4-BE49-F238E27FC236}">
                <a16:creationId xmlns:a16="http://schemas.microsoft.com/office/drawing/2014/main" id="{F2912992-7D80-205A-B210-5B669A3D3E12}"/>
              </a:ext>
            </a:extLst>
          </p:cNvPr>
          <p:cNvSpPr/>
          <p:nvPr/>
        </p:nvSpPr>
        <p:spPr>
          <a:xfrm>
            <a:off x="4579314" y="1797184"/>
            <a:ext cx="3528965" cy="3977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600" b="1" i="0" u="none" strike="noStrike" kern="0" cap="none" spc="0" normalizeH="0" baseline="0" noProof="0">
              <a:ln>
                <a:noFill/>
              </a:ln>
              <a:solidFill>
                <a:srgbClr val="000000">
                  <a:lumMod val="50000"/>
                  <a:lumOff val="50000"/>
                </a:srgbClr>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chemeClr val="bg2"/>
                </a:solidFill>
                <a:effectLst/>
                <a:uLnTx/>
                <a:uFillTx/>
                <a:latin typeface="Arial"/>
                <a:ea typeface="+mn-ea"/>
                <a:cs typeface="+mn-cs"/>
                <a:sym typeface="Arial"/>
              </a:rPr>
              <a:t>Phase de préparation des formations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chemeClr val="bg2"/>
                </a:solidFill>
                <a:effectLst/>
                <a:uLnTx/>
                <a:uFillTx/>
                <a:latin typeface="Arial"/>
                <a:ea typeface="+mn-ea"/>
                <a:cs typeface="+mn-cs"/>
                <a:sym typeface="Arial"/>
              </a:rPr>
              <a:t>(avec  prise en compte des retours de l’analyse d’impact par projet / domaines)</a:t>
            </a:r>
          </a:p>
        </p:txBody>
      </p:sp>
      <p:sp>
        <p:nvSpPr>
          <p:cNvPr id="25" name="Flèche : bas 24">
            <a:extLst>
              <a:ext uri="{FF2B5EF4-FFF2-40B4-BE49-F238E27FC236}">
                <a16:creationId xmlns:a16="http://schemas.microsoft.com/office/drawing/2014/main" id="{F58EA1BC-D195-64FE-9A9B-B57343C53DBD}"/>
              </a:ext>
            </a:extLst>
          </p:cNvPr>
          <p:cNvSpPr/>
          <p:nvPr/>
        </p:nvSpPr>
        <p:spPr>
          <a:xfrm rot="16200000">
            <a:off x="6816035" y="3783161"/>
            <a:ext cx="1044000" cy="1224000"/>
          </a:xfrm>
          <a:prstGeom prst="downArrow">
            <a:avLst>
              <a:gd name="adj1" fmla="val 50000"/>
              <a:gd name="adj2" fmla="val 31841"/>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Flèche : bas 25">
            <a:extLst>
              <a:ext uri="{FF2B5EF4-FFF2-40B4-BE49-F238E27FC236}">
                <a16:creationId xmlns:a16="http://schemas.microsoft.com/office/drawing/2014/main" id="{B52D03A5-D1BB-8055-A186-B1F3D5D524B9}"/>
              </a:ext>
            </a:extLst>
          </p:cNvPr>
          <p:cNvSpPr/>
          <p:nvPr/>
        </p:nvSpPr>
        <p:spPr>
          <a:xfrm rot="16200000">
            <a:off x="5883816" y="3760035"/>
            <a:ext cx="1044000" cy="1224000"/>
          </a:xfrm>
          <a:prstGeom prst="downArrow">
            <a:avLst>
              <a:gd name="adj1" fmla="val 50000"/>
              <a:gd name="adj2" fmla="val 31841"/>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Flèche : bas 26">
            <a:extLst>
              <a:ext uri="{FF2B5EF4-FFF2-40B4-BE49-F238E27FC236}">
                <a16:creationId xmlns:a16="http://schemas.microsoft.com/office/drawing/2014/main" id="{53760256-1A87-F25C-2649-C1F0761A83D1}"/>
              </a:ext>
            </a:extLst>
          </p:cNvPr>
          <p:cNvSpPr/>
          <p:nvPr/>
        </p:nvSpPr>
        <p:spPr>
          <a:xfrm rot="16200000">
            <a:off x="4832232" y="3750734"/>
            <a:ext cx="1044000" cy="1224000"/>
          </a:xfrm>
          <a:prstGeom prst="downArrow">
            <a:avLst>
              <a:gd name="adj1" fmla="val 50000"/>
              <a:gd name="adj2" fmla="val 31841"/>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TextBox 55">
            <a:extLst>
              <a:ext uri="{FF2B5EF4-FFF2-40B4-BE49-F238E27FC236}">
                <a16:creationId xmlns:a16="http://schemas.microsoft.com/office/drawing/2014/main" id="{C99C8E41-0780-1FFF-CC82-E19971C35009}"/>
              </a:ext>
            </a:extLst>
          </p:cNvPr>
          <p:cNvSpPr txBox="1"/>
          <p:nvPr/>
        </p:nvSpPr>
        <p:spPr>
          <a:xfrm>
            <a:off x="6751061" y="3122801"/>
            <a:ext cx="1090922" cy="577081"/>
          </a:xfrm>
          <a:prstGeom prst="rect">
            <a:avLst/>
          </a:prstGeom>
          <a:noFill/>
        </p:spPr>
        <p:txBody>
          <a:bodyPr wrap="square" rtlCol="0" anchor="b">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000000"/>
                </a:solidFill>
                <a:effectLst/>
                <a:uLnTx/>
                <a:uFillTx/>
                <a:latin typeface="Arial"/>
                <a:cs typeface="Arial"/>
                <a:sym typeface="Arial"/>
              </a:rPr>
              <a:t>Création des contenus des formations</a:t>
            </a:r>
          </a:p>
        </p:txBody>
      </p:sp>
      <p:sp>
        <p:nvSpPr>
          <p:cNvPr id="29" name="TextBox 57">
            <a:extLst>
              <a:ext uri="{FF2B5EF4-FFF2-40B4-BE49-F238E27FC236}">
                <a16:creationId xmlns:a16="http://schemas.microsoft.com/office/drawing/2014/main" id="{6F28F37E-E4C5-C776-C01F-E6C0FE3BFA7F}"/>
              </a:ext>
            </a:extLst>
          </p:cNvPr>
          <p:cNvSpPr txBox="1"/>
          <p:nvPr/>
        </p:nvSpPr>
        <p:spPr>
          <a:xfrm>
            <a:off x="5227286" y="4955519"/>
            <a:ext cx="2238256" cy="738664"/>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i="0" strike="noStrike" kern="0" cap="none" spc="0" normalizeH="0" baseline="0" noProof="0">
                <a:ln>
                  <a:noFill/>
                </a:ln>
                <a:solidFill>
                  <a:srgbClr val="000000"/>
                </a:solidFill>
                <a:effectLst/>
                <a:uLnTx/>
                <a:uFillTx/>
                <a:latin typeface="Arial"/>
                <a:cs typeface="Arial"/>
                <a:sym typeface="Arial"/>
              </a:rPr>
              <a:t>Différentiation des modules de formation à créer</a:t>
            </a:r>
            <a:r>
              <a:rPr lang="fr-FR" sz="1050"/>
              <a:t> </a:t>
            </a:r>
            <a:r>
              <a:rPr kumimoji="0" lang="fr-FR" sz="1050" i="0" strike="noStrike" kern="0" cap="none" spc="0" normalizeH="0" baseline="0" noProof="0">
                <a:ln>
                  <a:noFill/>
                </a:ln>
                <a:solidFill>
                  <a:srgbClr val="000000"/>
                </a:solidFill>
                <a:effectLst/>
                <a:uLnTx/>
                <a:uFillTx/>
                <a:latin typeface="Arial"/>
                <a:cs typeface="Arial"/>
                <a:sym typeface="Arial"/>
              </a:rPr>
              <a:t>par métier et besoin (selon les cas d’usages et personae identifiés)</a:t>
            </a:r>
          </a:p>
        </p:txBody>
      </p:sp>
      <p:sp>
        <p:nvSpPr>
          <p:cNvPr id="31" name="TextBox 55">
            <a:extLst>
              <a:ext uri="{FF2B5EF4-FFF2-40B4-BE49-F238E27FC236}">
                <a16:creationId xmlns:a16="http://schemas.microsoft.com/office/drawing/2014/main" id="{21471BC7-7937-10CF-7509-28D1D5183572}"/>
              </a:ext>
            </a:extLst>
          </p:cNvPr>
          <p:cNvSpPr txBox="1"/>
          <p:nvPr/>
        </p:nvSpPr>
        <p:spPr>
          <a:xfrm>
            <a:off x="4645129" y="2926662"/>
            <a:ext cx="1695369" cy="900246"/>
          </a:xfrm>
          <a:prstGeom prst="rect">
            <a:avLst/>
          </a:prstGeom>
          <a:noFill/>
        </p:spPr>
        <p:txBody>
          <a:bodyPr wrap="square" rtlCol="0">
            <a:spAutoFit/>
          </a:bodyPr>
          <a:lstStyle/>
          <a:p>
            <a:pPr algn="just">
              <a:defRPr/>
            </a:pPr>
            <a:r>
              <a:rPr lang="fr-FR" sz="1050"/>
              <a:t>Découverte </a:t>
            </a:r>
            <a:r>
              <a:rPr kumimoji="0" lang="fr-FR" sz="1050" i="0" strike="noStrike" kern="0" cap="none" spc="0" normalizeH="0" baseline="0" noProof="0">
                <a:ln>
                  <a:noFill/>
                </a:ln>
                <a:solidFill>
                  <a:srgbClr val="000000"/>
                </a:solidFill>
                <a:effectLst/>
                <a:uLnTx/>
                <a:uFillTx/>
                <a:latin typeface="Arial"/>
                <a:cs typeface="Arial"/>
                <a:sym typeface="Arial"/>
              </a:rPr>
              <a:t>des phases projet et des métiers, du périmètre de formation par population et des volumétries concernées</a:t>
            </a:r>
          </a:p>
        </p:txBody>
      </p:sp>
      <p:cxnSp>
        <p:nvCxnSpPr>
          <p:cNvPr id="40" name="Connecteur droit 39">
            <a:extLst>
              <a:ext uri="{FF2B5EF4-FFF2-40B4-BE49-F238E27FC236}">
                <a16:creationId xmlns:a16="http://schemas.microsoft.com/office/drawing/2014/main" id="{5A59D23A-5CD8-B1EC-8165-BCF2B0FA65CF}"/>
              </a:ext>
            </a:extLst>
          </p:cNvPr>
          <p:cNvCxnSpPr>
            <a:cxnSpLocks/>
          </p:cNvCxnSpPr>
          <p:nvPr/>
        </p:nvCxnSpPr>
        <p:spPr>
          <a:xfrm flipV="1">
            <a:off x="5255158" y="3791314"/>
            <a:ext cx="0" cy="386598"/>
          </a:xfrm>
          <a:prstGeom prst="line">
            <a:avLst/>
          </a:prstGeom>
          <a:ln w="19050"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BDF7573B-34B5-B0E5-5A7E-907CDFA85148}"/>
              </a:ext>
            </a:extLst>
          </p:cNvPr>
          <p:cNvCxnSpPr>
            <a:cxnSpLocks/>
          </p:cNvCxnSpPr>
          <p:nvPr/>
        </p:nvCxnSpPr>
        <p:spPr>
          <a:xfrm flipV="1">
            <a:off x="7245947" y="3753121"/>
            <a:ext cx="0" cy="386598"/>
          </a:xfrm>
          <a:prstGeom prst="line">
            <a:avLst/>
          </a:prstGeom>
          <a:ln w="19050" cap="rnd">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40EC523-9535-5570-5EEE-5877A9D61FCC}"/>
              </a:ext>
            </a:extLst>
          </p:cNvPr>
          <p:cNvCxnSpPr>
            <a:cxnSpLocks/>
          </p:cNvCxnSpPr>
          <p:nvPr/>
        </p:nvCxnSpPr>
        <p:spPr>
          <a:xfrm flipH="1">
            <a:off x="6372936" y="4630399"/>
            <a:ext cx="0" cy="386598"/>
          </a:xfrm>
          <a:prstGeom prst="line">
            <a:avLst/>
          </a:prstGeom>
          <a:ln w="19050"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109" name="Google Shape;202;g62decd456d_2_291">
            <a:extLst>
              <a:ext uri="{FF2B5EF4-FFF2-40B4-BE49-F238E27FC236}">
                <a16:creationId xmlns:a16="http://schemas.microsoft.com/office/drawing/2014/main" id="{F9131D8A-A55F-BE0B-CDAB-B86E9B0E205B}"/>
              </a:ext>
            </a:extLst>
          </p:cNvPr>
          <p:cNvSpPr txBox="1"/>
          <p:nvPr/>
        </p:nvSpPr>
        <p:spPr>
          <a:xfrm>
            <a:off x="464834" y="4726141"/>
            <a:ext cx="4056056" cy="1618999"/>
          </a:xfrm>
          <a:prstGeom prst="rect">
            <a:avLst/>
          </a:prstGeom>
          <a:noFill/>
          <a:ln>
            <a:noFill/>
          </a:ln>
        </p:spPr>
        <p:txBody>
          <a:bodyPr spcFirstLastPara="1" wrap="square" lIns="91425" tIns="91425" rIns="91425" bIns="91425" anchor="t" anchorCtr="0">
            <a:noAutofit/>
          </a:bodyPr>
          <a:lstStyle/>
          <a:p>
            <a:pPr marL="87313" lvl="0" indent="-87313" defTabSz="914400" fontAlgn="auto">
              <a:buClrTx/>
              <a:buSzPts val="1100"/>
              <a:buFont typeface="Arial" panose="020B0604020202020204" pitchFamily="34" charset="0"/>
              <a:buChar char="•"/>
              <a:tabLst/>
              <a:defRPr/>
            </a:pPr>
            <a:r>
              <a:rPr lang="fr-FR" sz="1100" kern="1200">
                <a:ea typeface="+mn-ea"/>
                <a:cs typeface="+mn-cs"/>
                <a:sym typeface="Montserrat"/>
              </a:rPr>
              <a:t>Support de formation en présentiel et à distance (</a:t>
            </a:r>
            <a:r>
              <a:rPr lang="fr-FR" sz="1100" kern="1200" err="1">
                <a:ea typeface="+mn-ea"/>
                <a:cs typeface="+mn-cs"/>
                <a:sym typeface="Montserrat"/>
              </a:rPr>
              <a:t>cf</a:t>
            </a:r>
            <a:r>
              <a:rPr lang="fr-FR" sz="1100" kern="1200">
                <a:ea typeface="+mn-ea"/>
                <a:cs typeface="+mn-cs"/>
                <a:sym typeface="Montserrat"/>
              </a:rPr>
              <a:t> focus tutoriels ou guide pour les externes en digital)</a:t>
            </a:r>
          </a:p>
          <a:p>
            <a:pPr marL="87313" lvl="0" indent="-87313" defTabSz="914400" fontAlgn="auto">
              <a:buClrTx/>
              <a:buSzPts val="1100"/>
              <a:buFont typeface="Arial" panose="020B0604020202020204" pitchFamily="34" charset="0"/>
              <a:buChar char="•"/>
              <a:tabLst/>
              <a:defRPr/>
            </a:pPr>
            <a:endParaRPr lang="fr-FR" sz="1100" kern="1200">
              <a:ea typeface="+mn-ea"/>
              <a:cs typeface="+mn-cs"/>
              <a:sym typeface="Montserrat"/>
            </a:endParaRPr>
          </a:p>
          <a:p>
            <a:pPr marL="87313" lvl="0" indent="-87313" defTabSz="914400" fontAlgn="auto">
              <a:buClrTx/>
              <a:buSzPts val="1100"/>
              <a:buFont typeface="Arial" panose="020B0604020202020204" pitchFamily="34" charset="0"/>
              <a:buChar char="•"/>
              <a:tabLst/>
              <a:defRPr/>
            </a:pPr>
            <a:r>
              <a:rPr lang="fr-FR" sz="1100" kern="1200">
                <a:ea typeface="+mn-ea"/>
                <a:cs typeface="+mn-cs"/>
                <a:sym typeface="Montserrat"/>
              </a:rPr>
              <a:t>Feuilles d’émargement des stagiaires (pour suivre l’état d’avancement des formations présentielles dans les agences et le reste à faire.</a:t>
            </a:r>
          </a:p>
          <a:p>
            <a:pPr lvl="0" defTabSz="914400" fontAlgn="auto">
              <a:buClrTx/>
              <a:buSzPts val="1100"/>
              <a:tabLst/>
              <a:defRPr/>
            </a:pPr>
            <a:endParaRPr lang="fr-FR" sz="1100" kern="1200">
              <a:ea typeface="+mn-ea"/>
              <a:cs typeface="+mn-cs"/>
              <a:sym typeface="Montserrat"/>
            </a:endParaRPr>
          </a:p>
          <a:p>
            <a:pPr marL="87313" lvl="0" indent="-87313" defTabSz="914400" fontAlgn="auto">
              <a:buClrTx/>
              <a:buSzPts val="1100"/>
              <a:buFont typeface="Arial" panose="020B0604020202020204" pitchFamily="34" charset="0"/>
              <a:buChar char="•"/>
              <a:tabLst/>
              <a:defRPr/>
            </a:pPr>
            <a:r>
              <a:rPr lang="fr-FR" sz="1100" kern="1200">
                <a:ea typeface="+mn-ea"/>
                <a:cs typeface="+mn-cs"/>
                <a:sym typeface="Montserrat"/>
              </a:rPr>
              <a:t>Questionnaires d’auto-évaluation et sondage de satisfaction de fin de formation pour prise en compte des retours.</a:t>
            </a:r>
          </a:p>
        </p:txBody>
      </p:sp>
      <p:sp>
        <p:nvSpPr>
          <p:cNvPr id="110" name="Google Shape;1248;p11">
            <a:extLst>
              <a:ext uri="{FF2B5EF4-FFF2-40B4-BE49-F238E27FC236}">
                <a16:creationId xmlns:a16="http://schemas.microsoft.com/office/drawing/2014/main" id="{2FE87949-63A2-33BF-2097-BAF4F0A72A54}"/>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111" name="Groupe 110">
            <a:extLst>
              <a:ext uri="{FF2B5EF4-FFF2-40B4-BE49-F238E27FC236}">
                <a16:creationId xmlns:a16="http://schemas.microsoft.com/office/drawing/2014/main" id="{0F843DE9-2FA0-8244-FC4C-2F0C8529F234}"/>
              </a:ext>
            </a:extLst>
          </p:cNvPr>
          <p:cNvGrpSpPr/>
          <p:nvPr/>
        </p:nvGrpSpPr>
        <p:grpSpPr>
          <a:xfrm>
            <a:off x="379173" y="960928"/>
            <a:ext cx="540000" cy="540000"/>
            <a:chOff x="491311" y="1027408"/>
            <a:chExt cx="540000" cy="540000"/>
          </a:xfrm>
        </p:grpSpPr>
        <p:sp>
          <p:nvSpPr>
            <p:cNvPr id="112" name="Google Shape;1250;p11">
              <a:extLst>
                <a:ext uri="{FF2B5EF4-FFF2-40B4-BE49-F238E27FC236}">
                  <a16:creationId xmlns:a16="http://schemas.microsoft.com/office/drawing/2014/main" id="{2575B9EB-3639-A9F3-793D-BA5FD5823C06}"/>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13" name="Google Shape;1251;p11">
              <a:extLst>
                <a:ext uri="{FF2B5EF4-FFF2-40B4-BE49-F238E27FC236}">
                  <a16:creationId xmlns:a16="http://schemas.microsoft.com/office/drawing/2014/main" id="{CB88A0DF-0ECD-F7FA-FAA5-5F8C6A3371AA}"/>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14" name="Google Shape;1248;p11">
            <a:extLst>
              <a:ext uri="{FF2B5EF4-FFF2-40B4-BE49-F238E27FC236}">
                <a16:creationId xmlns:a16="http://schemas.microsoft.com/office/drawing/2014/main" id="{4FB122D9-89D0-978A-4378-C91C44EAE321}"/>
              </a:ext>
            </a:extLst>
          </p:cNvPr>
          <p:cNvSpPr/>
          <p:nvPr/>
        </p:nvSpPr>
        <p:spPr>
          <a:xfrm>
            <a:off x="397299" y="4262522"/>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115" name="Google Shape;1258;p11">
            <a:extLst>
              <a:ext uri="{FF2B5EF4-FFF2-40B4-BE49-F238E27FC236}">
                <a16:creationId xmlns:a16="http://schemas.microsoft.com/office/drawing/2014/main" id="{EA608B2B-C182-D21A-2702-5E20B0D80378}"/>
              </a:ext>
            </a:extLst>
          </p:cNvPr>
          <p:cNvSpPr/>
          <p:nvPr/>
        </p:nvSpPr>
        <p:spPr>
          <a:xfrm>
            <a:off x="367612" y="4108025"/>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16" name="Google Shape;1263;p11">
            <a:extLst>
              <a:ext uri="{FF2B5EF4-FFF2-40B4-BE49-F238E27FC236}">
                <a16:creationId xmlns:a16="http://schemas.microsoft.com/office/drawing/2014/main" id="{717E275F-CE29-1F6F-14D0-ACB891BA4CE7}"/>
              </a:ext>
            </a:extLst>
          </p:cNvPr>
          <p:cNvSpPr/>
          <p:nvPr/>
        </p:nvSpPr>
        <p:spPr>
          <a:xfrm>
            <a:off x="482167" y="4201568"/>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17" name="Google Shape;1249;p11">
            <a:extLst>
              <a:ext uri="{FF2B5EF4-FFF2-40B4-BE49-F238E27FC236}">
                <a16:creationId xmlns:a16="http://schemas.microsoft.com/office/drawing/2014/main" id="{41B70B54-A1D0-ED62-8EDA-43ACEFCD49A8}"/>
              </a:ext>
            </a:extLst>
          </p:cNvPr>
          <p:cNvSpPr/>
          <p:nvPr/>
        </p:nvSpPr>
        <p:spPr>
          <a:xfrm>
            <a:off x="4906245" y="1119007"/>
            <a:ext cx="6950793"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4" name="Titre 3">
            <a:extLst>
              <a:ext uri="{FF2B5EF4-FFF2-40B4-BE49-F238E27FC236}">
                <a16:creationId xmlns:a16="http://schemas.microsoft.com/office/drawing/2014/main" id="{866A734F-E3F8-050F-FDC9-D1EE0BD604D6}"/>
              </a:ext>
            </a:extLst>
          </p:cNvPr>
          <p:cNvSpPr>
            <a:spLocks noGrp="1"/>
          </p:cNvSpPr>
          <p:nvPr>
            <p:ph type="title"/>
          </p:nvPr>
        </p:nvSpPr>
        <p:spPr/>
        <p:txBody>
          <a:bodyPr/>
          <a:lstStyle/>
          <a:p>
            <a:r>
              <a:rPr lang="fr-FR" sz="2400" b="1">
                <a:latin typeface="Arial Black" panose="020B0A04020102020204" pitchFamily="34" charset="0"/>
              </a:rPr>
              <a:t>Z🔎OM | Formation </a:t>
            </a:r>
            <a:r>
              <a:rPr lang="fr-FR" sz="2400">
                <a:latin typeface="Arial Black" panose="020B0A04020102020204" pitchFamily="34" charset="0"/>
              </a:rPr>
              <a:t>– Population au sein des agences (1/2)</a:t>
            </a:r>
            <a:endParaRPr lang="fr-FR">
              <a:latin typeface="Arial Black" panose="020B0A04020102020204" pitchFamily="34" charset="0"/>
            </a:endParaRPr>
          </a:p>
        </p:txBody>
      </p:sp>
      <p:pic>
        <p:nvPicPr>
          <p:cNvPr id="8" name="Graphique 7" descr="Pièces de puzzle avec un remplissage uni">
            <a:extLst>
              <a:ext uri="{FF2B5EF4-FFF2-40B4-BE49-F238E27FC236}">
                <a16:creationId xmlns:a16="http://schemas.microsoft.com/office/drawing/2014/main" id="{831C64F6-E520-797B-71C4-C2F3F7D41C8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31979" y="4083289"/>
            <a:ext cx="558888" cy="558888"/>
          </a:xfrm>
          <a:prstGeom prst="rect">
            <a:avLst/>
          </a:prstGeom>
        </p:spPr>
      </p:pic>
      <p:pic>
        <p:nvPicPr>
          <p:cNvPr id="12" name="Graphique 11" descr="Groupe d’hommes avec un remplissage uni">
            <a:extLst>
              <a:ext uri="{FF2B5EF4-FFF2-40B4-BE49-F238E27FC236}">
                <a16:creationId xmlns:a16="http://schemas.microsoft.com/office/drawing/2014/main" id="{44E31D6C-8880-A0B8-A571-A32C141926F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16410" y="4103954"/>
            <a:ext cx="499211" cy="499211"/>
          </a:xfrm>
          <a:prstGeom prst="rect">
            <a:avLst/>
          </a:prstGeom>
        </p:spPr>
      </p:pic>
      <p:pic>
        <p:nvPicPr>
          <p:cNvPr id="57" name="Graphique 56" descr="Stylo de calligraphie avec un remplissage uni">
            <a:extLst>
              <a:ext uri="{FF2B5EF4-FFF2-40B4-BE49-F238E27FC236}">
                <a16:creationId xmlns:a16="http://schemas.microsoft.com/office/drawing/2014/main" id="{27C5F5C2-826D-15E6-0FA6-AAAB6083BA0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68625" y="4141011"/>
            <a:ext cx="418486" cy="418486"/>
          </a:xfrm>
          <a:prstGeom prst="rect">
            <a:avLst/>
          </a:prstGeom>
        </p:spPr>
      </p:pic>
      <p:sp>
        <p:nvSpPr>
          <p:cNvPr id="59" name="Rectangle 58">
            <a:extLst>
              <a:ext uri="{FF2B5EF4-FFF2-40B4-BE49-F238E27FC236}">
                <a16:creationId xmlns:a16="http://schemas.microsoft.com/office/drawing/2014/main" id="{1D9F7B56-48B6-3EB3-9F60-7171BF82D89E}"/>
              </a:ext>
            </a:extLst>
          </p:cNvPr>
          <p:cNvSpPr/>
          <p:nvPr/>
        </p:nvSpPr>
        <p:spPr>
          <a:xfrm>
            <a:off x="8225812" y="1788463"/>
            <a:ext cx="3631226" cy="39858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600" b="1" i="0" u="none" strike="noStrike" kern="0" cap="none" spc="0" normalizeH="0" baseline="0" noProof="0">
              <a:ln>
                <a:noFill/>
              </a:ln>
              <a:solidFill>
                <a:srgbClr val="44398A"/>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44398A"/>
                </a:solidFill>
                <a:effectLst/>
                <a:uLnTx/>
                <a:uFillTx/>
                <a:latin typeface="Arial"/>
                <a:ea typeface="+mn-ea"/>
                <a:cs typeface="+mn-cs"/>
                <a:sym typeface="Arial"/>
              </a:rPr>
              <a:t>Déroulé des formations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44398A"/>
                </a:solidFill>
                <a:effectLst/>
                <a:uLnTx/>
                <a:uFillTx/>
                <a:latin typeface="Arial"/>
                <a:ea typeface="+mn-ea"/>
                <a:cs typeface="+mn-cs"/>
                <a:sym typeface="Arial"/>
              </a:rPr>
              <a:t>(fonctionnement agile)</a:t>
            </a:r>
          </a:p>
        </p:txBody>
      </p:sp>
      <p:sp>
        <p:nvSpPr>
          <p:cNvPr id="65" name="TextBox 59">
            <a:extLst>
              <a:ext uri="{FF2B5EF4-FFF2-40B4-BE49-F238E27FC236}">
                <a16:creationId xmlns:a16="http://schemas.microsoft.com/office/drawing/2014/main" id="{9EE56E68-2FF9-0C73-2F03-9DC2D7B136E1}"/>
              </a:ext>
            </a:extLst>
          </p:cNvPr>
          <p:cNvSpPr txBox="1"/>
          <p:nvPr/>
        </p:nvSpPr>
        <p:spPr>
          <a:xfrm>
            <a:off x="10503642" y="5030384"/>
            <a:ext cx="1183071"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i="0" strike="noStrike" kern="0" cap="none" spc="0" normalizeH="0" baseline="0" noProof="0">
                <a:ln>
                  <a:noFill/>
                </a:ln>
                <a:solidFill>
                  <a:schemeClr val="tx1"/>
                </a:solidFill>
                <a:effectLst/>
                <a:uLnTx/>
                <a:uFillTx/>
                <a:latin typeface="Arial"/>
                <a:cs typeface="Arial"/>
                <a:sym typeface="Arial"/>
              </a:rPr>
              <a:t>Organisation et animation des formations</a:t>
            </a:r>
          </a:p>
        </p:txBody>
      </p:sp>
      <p:sp>
        <p:nvSpPr>
          <p:cNvPr id="66" name="TextBox 60">
            <a:extLst>
              <a:ext uri="{FF2B5EF4-FFF2-40B4-BE49-F238E27FC236}">
                <a16:creationId xmlns:a16="http://schemas.microsoft.com/office/drawing/2014/main" id="{891E3E8E-82FF-D4FD-B75D-9E3D3C76EC7D}"/>
              </a:ext>
            </a:extLst>
          </p:cNvPr>
          <p:cNvSpPr txBox="1"/>
          <p:nvPr/>
        </p:nvSpPr>
        <p:spPr>
          <a:xfrm>
            <a:off x="8386426" y="5030264"/>
            <a:ext cx="1861528" cy="719034"/>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000000"/>
                </a:solidFill>
                <a:effectLst/>
                <a:uLnTx/>
                <a:uFillTx/>
                <a:latin typeface="Arial"/>
                <a:cs typeface="Arial"/>
                <a:sym typeface="Arial"/>
              </a:rPr>
              <a:t>Demander des retours : questionnaires de fin de formation (à chaud et à froid) et suivi régulier de l’acquisition</a:t>
            </a:r>
          </a:p>
        </p:txBody>
      </p:sp>
      <p:sp>
        <p:nvSpPr>
          <p:cNvPr id="67" name="TextBox 59">
            <a:extLst>
              <a:ext uri="{FF2B5EF4-FFF2-40B4-BE49-F238E27FC236}">
                <a16:creationId xmlns:a16="http://schemas.microsoft.com/office/drawing/2014/main" id="{C9B856F3-B71B-30BD-5161-D99E11089BEA}"/>
              </a:ext>
            </a:extLst>
          </p:cNvPr>
          <p:cNvSpPr txBox="1"/>
          <p:nvPr/>
        </p:nvSpPr>
        <p:spPr>
          <a:xfrm>
            <a:off x="10120413" y="2517193"/>
            <a:ext cx="1629569" cy="719034"/>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a:solidFill>
                  <a:srgbClr val="000000"/>
                </a:solidFill>
              </a:rPr>
              <a:t>A</a:t>
            </a:r>
            <a:r>
              <a:rPr kumimoji="0" lang="fr-FR" sz="1050" b="0" i="0" u="none" strike="noStrike" kern="0" cap="none" spc="0" normalizeH="0" baseline="0" noProof="0">
                <a:ln>
                  <a:noFill/>
                </a:ln>
                <a:solidFill>
                  <a:srgbClr val="000000"/>
                </a:solidFill>
                <a:effectLst/>
                <a:uLnTx/>
                <a:uFillTx/>
                <a:latin typeface="Arial"/>
                <a:cs typeface="Arial"/>
                <a:sym typeface="Arial"/>
              </a:rPr>
              <a:t>mélioration des supports</a:t>
            </a:r>
            <a:r>
              <a:rPr lang="fr-FR" sz="1050">
                <a:solidFill>
                  <a:srgbClr val="000000"/>
                </a:solidFill>
              </a:rPr>
              <a:t> de </a:t>
            </a:r>
            <a:r>
              <a:rPr kumimoji="0" lang="fr-FR" sz="1050" b="0" i="0" u="none" strike="noStrike" kern="0" cap="none" spc="0" normalizeH="0" baseline="0" noProof="0">
                <a:ln>
                  <a:noFill/>
                </a:ln>
                <a:solidFill>
                  <a:srgbClr val="000000"/>
                </a:solidFill>
                <a:effectLst/>
                <a:uLnTx/>
                <a:uFillTx/>
                <a:latin typeface="Arial"/>
                <a:cs typeface="Arial"/>
                <a:sym typeface="Arial"/>
              </a:rPr>
              <a:t>formation et des supports complémentaires en ligne</a:t>
            </a:r>
          </a:p>
        </p:txBody>
      </p:sp>
      <p:sp>
        <p:nvSpPr>
          <p:cNvPr id="68" name="TextBox 59">
            <a:extLst>
              <a:ext uri="{FF2B5EF4-FFF2-40B4-BE49-F238E27FC236}">
                <a16:creationId xmlns:a16="http://schemas.microsoft.com/office/drawing/2014/main" id="{D738FAB1-BD2C-1CEB-C033-02E1EA229424}"/>
              </a:ext>
            </a:extLst>
          </p:cNvPr>
          <p:cNvSpPr txBox="1"/>
          <p:nvPr/>
        </p:nvSpPr>
        <p:spPr>
          <a:xfrm>
            <a:off x="8449524" y="2510675"/>
            <a:ext cx="1360674"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a:solidFill>
                  <a:srgbClr val="000000"/>
                </a:solidFill>
              </a:rPr>
              <a:t>Analyse pour prise</a:t>
            </a:r>
            <a:r>
              <a:rPr kumimoji="0" lang="fr-FR" sz="1050" b="0" i="0" u="none" strike="noStrike" kern="0" cap="none" spc="0" normalizeH="0" baseline="0" noProof="0">
                <a:ln>
                  <a:noFill/>
                </a:ln>
                <a:solidFill>
                  <a:srgbClr val="000000"/>
                </a:solidFill>
                <a:effectLst/>
                <a:uLnTx/>
                <a:uFillTx/>
                <a:latin typeface="Arial"/>
                <a:cs typeface="Arial"/>
                <a:sym typeface="Arial"/>
              </a:rPr>
              <a:t> en compte des retours des formations</a:t>
            </a:r>
          </a:p>
        </p:txBody>
      </p:sp>
      <p:grpSp>
        <p:nvGrpSpPr>
          <p:cNvPr id="6" name="Groupe 5">
            <a:extLst>
              <a:ext uri="{FF2B5EF4-FFF2-40B4-BE49-F238E27FC236}">
                <a16:creationId xmlns:a16="http://schemas.microsoft.com/office/drawing/2014/main" id="{E7C55C73-A9DB-48E0-0FE1-80B318C82E0E}"/>
              </a:ext>
            </a:extLst>
          </p:cNvPr>
          <p:cNvGrpSpPr/>
          <p:nvPr/>
        </p:nvGrpSpPr>
        <p:grpSpPr>
          <a:xfrm>
            <a:off x="9121702" y="3308271"/>
            <a:ext cx="1688310" cy="1679288"/>
            <a:chOff x="8950536" y="3328249"/>
            <a:chExt cx="2099030" cy="2116671"/>
          </a:xfrm>
        </p:grpSpPr>
        <p:grpSp>
          <p:nvGrpSpPr>
            <p:cNvPr id="60" name="Groupe 59">
              <a:extLst>
                <a:ext uri="{FF2B5EF4-FFF2-40B4-BE49-F238E27FC236}">
                  <a16:creationId xmlns:a16="http://schemas.microsoft.com/office/drawing/2014/main" id="{11B126B0-E303-350E-F629-8DA54076125C}"/>
                </a:ext>
              </a:extLst>
            </p:cNvPr>
            <p:cNvGrpSpPr/>
            <p:nvPr/>
          </p:nvGrpSpPr>
          <p:grpSpPr>
            <a:xfrm rot="3415149">
              <a:off x="9040334" y="3384948"/>
              <a:ext cx="2000353" cy="2017700"/>
              <a:chOff x="3143711" y="1896225"/>
              <a:chExt cx="2803337" cy="2827649"/>
            </a:xfrm>
          </p:grpSpPr>
          <p:sp>
            <p:nvSpPr>
              <p:cNvPr id="61" name="Google Shape;741;p28">
                <a:extLst>
                  <a:ext uri="{FF2B5EF4-FFF2-40B4-BE49-F238E27FC236}">
                    <a16:creationId xmlns:a16="http://schemas.microsoft.com/office/drawing/2014/main" id="{02C28D63-5F59-77C4-802A-3CF85931CE97}"/>
                  </a:ext>
                </a:extLst>
              </p:cNvPr>
              <p:cNvSpPr/>
              <p:nvPr/>
            </p:nvSpPr>
            <p:spPr>
              <a:xfrm rot="-411518">
                <a:off x="4628351" y="1923190"/>
                <a:ext cx="1318697" cy="1839614"/>
              </a:xfrm>
              <a:custGeom>
                <a:avLst/>
                <a:gdLst/>
                <a:ahLst/>
                <a:cxnLst/>
                <a:rect l="l" t="t" r="r" b="b"/>
                <a:pathLst>
                  <a:path w="9645" h="13455" extrusionOk="0">
                    <a:moveTo>
                      <a:pt x="250" y="0"/>
                    </a:moveTo>
                    <a:lnTo>
                      <a:pt x="3024" y="2762"/>
                    </a:lnTo>
                    <a:lnTo>
                      <a:pt x="0" y="5787"/>
                    </a:lnTo>
                    <a:cubicBezTo>
                      <a:pt x="1643" y="6203"/>
                      <a:pt x="2846" y="7692"/>
                      <a:pt x="2846" y="9466"/>
                    </a:cubicBezTo>
                    <a:lnTo>
                      <a:pt x="1667" y="9466"/>
                    </a:lnTo>
                    <a:lnTo>
                      <a:pt x="2691" y="10490"/>
                    </a:lnTo>
                    <a:lnTo>
                      <a:pt x="5656" y="13454"/>
                    </a:lnTo>
                    <a:lnTo>
                      <a:pt x="8501" y="10609"/>
                    </a:lnTo>
                    <a:lnTo>
                      <a:pt x="9644" y="9466"/>
                    </a:lnTo>
                    <a:lnTo>
                      <a:pt x="8573" y="9466"/>
                    </a:lnTo>
                    <a:cubicBezTo>
                      <a:pt x="8573" y="4608"/>
                      <a:pt x="4941" y="607"/>
                      <a:pt x="250" y="0"/>
                    </a:cubicBezTo>
                    <a:close/>
                  </a:path>
                </a:pathLst>
              </a:custGeom>
              <a:solidFill>
                <a:schemeClr val="bg2"/>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742;p28">
                <a:extLst>
                  <a:ext uri="{FF2B5EF4-FFF2-40B4-BE49-F238E27FC236}">
                    <a16:creationId xmlns:a16="http://schemas.microsoft.com/office/drawing/2014/main" id="{A6D67234-0F8B-FD5D-A32F-60DAC3B5E370}"/>
                  </a:ext>
                </a:extLst>
              </p:cNvPr>
              <p:cNvSpPr/>
              <p:nvPr/>
            </p:nvSpPr>
            <p:spPr>
              <a:xfrm rot="-411518">
                <a:off x="4093039" y="3398614"/>
                <a:ext cx="1842895" cy="1325260"/>
              </a:xfrm>
              <a:custGeom>
                <a:avLst/>
                <a:gdLst/>
                <a:ahLst/>
                <a:cxnLst/>
                <a:rect l="l" t="t" r="r" b="b"/>
                <a:pathLst>
                  <a:path w="13479" h="9693" extrusionOk="0">
                    <a:moveTo>
                      <a:pt x="7644" y="1"/>
                    </a:moveTo>
                    <a:cubicBezTo>
                      <a:pt x="7203" y="1608"/>
                      <a:pt x="5727" y="2787"/>
                      <a:pt x="3989" y="2787"/>
                    </a:cubicBezTo>
                    <a:lnTo>
                      <a:pt x="3989" y="1703"/>
                    </a:lnTo>
                    <a:lnTo>
                      <a:pt x="3012" y="2668"/>
                    </a:lnTo>
                    <a:lnTo>
                      <a:pt x="0" y="5692"/>
                    </a:lnTo>
                    <a:lnTo>
                      <a:pt x="2762" y="8454"/>
                    </a:lnTo>
                    <a:lnTo>
                      <a:pt x="4001" y="9692"/>
                    </a:lnTo>
                    <a:lnTo>
                      <a:pt x="4001" y="8537"/>
                    </a:lnTo>
                    <a:cubicBezTo>
                      <a:pt x="8882" y="8537"/>
                      <a:pt x="12918" y="4858"/>
                      <a:pt x="13478" y="120"/>
                    </a:cubicBezTo>
                    <a:lnTo>
                      <a:pt x="13478" y="120"/>
                    </a:lnTo>
                    <a:lnTo>
                      <a:pt x="10609" y="2965"/>
                    </a:lnTo>
                    <a:lnTo>
                      <a:pt x="7644" y="1"/>
                    </a:lnTo>
                    <a:close/>
                  </a:path>
                </a:pathLst>
              </a:custGeom>
              <a:solidFill>
                <a:schemeClr val="bg2">
                  <a:lumMod val="75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743;p28">
                <a:extLst>
                  <a:ext uri="{FF2B5EF4-FFF2-40B4-BE49-F238E27FC236}">
                    <a16:creationId xmlns:a16="http://schemas.microsoft.com/office/drawing/2014/main" id="{2F765928-53A1-7722-259E-49F13FF26BAF}"/>
                  </a:ext>
                </a:extLst>
              </p:cNvPr>
              <p:cNvSpPr/>
              <p:nvPr/>
            </p:nvSpPr>
            <p:spPr>
              <a:xfrm rot="-411518">
                <a:off x="3143711" y="2857296"/>
                <a:ext cx="1321979" cy="1839614"/>
              </a:xfrm>
              <a:custGeom>
                <a:avLst/>
                <a:gdLst/>
                <a:ahLst/>
                <a:cxnLst/>
                <a:rect l="l" t="t" r="r" b="b"/>
                <a:pathLst>
                  <a:path w="9669" h="13455" extrusionOk="0">
                    <a:moveTo>
                      <a:pt x="3989" y="1"/>
                    </a:moveTo>
                    <a:lnTo>
                      <a:pt x="1132" y="2858"/>
                    </a:lnTo>
                    <a:lnTo>
                      <a:pt x="0" y="3990"/>
                    </a:lnTo>
                    <a:lnTo>
                      <a:pt x="1072" y="3990"/>
                    </a:lnTo>
                    <a:cubicBezTo>
                      <a:pt x="1072" y="8847"/>
                      <a:pt x="4703" y="12848"/>
                      <a:pt x="9394" y="13455"/>
                    </a:cubicBezTo>
                    <a:lnTo>
                      <a:pt x="6632" y="10693"/>
                    </a:lnTo>
                    <a:lnTo>
                      <a:pt x="9668" y="7680"/>
                    </a:lnTo>
                    <a:cubicBezTo>
                      <a:pt x="8025" y="7264"/>
                      <a:pt x="6823" y="5775"/>
                      <a:pt x="6823" y="4001"/>
                    </a:cubicBezTo>
                    <a:lnTo>
                      <a:pt x="8001" y="4001"/>
                    </a:lnTo>
                    <a:lnTo>
                      <a:pt x="6954" y="2966"/>
                    </a:lnTo>
                    <a:lnTo>
                      <a:pt x="3989" y="1"/>
                    </a:lnTo>
                    <a:close/>
                  </a:path>
                </a:pathLst>
              </a:custGeom>
              <a:solidFill>
                <a:schemeClr val="bg2">
                  <a:lumMod val="40000"/>
                  <a:lumOff val="60000"/>
                </a:schemeClr>
              </a:solidFill>
              <a:ln w="12700">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744;p28">
                <a:extLst>
                  <a:ext uri="{FF2B5EF4-FFF2-40B4-BE49-F238E27FC236}">
                    <a16:creationId xmlns:a16="http://schemas.microsoft.com/office/drawing/2014/main" id="{97DFD20E-9C42-8EA7-8BFC-3D4A7EA73896}"/>
                  </a:ext>
                </a:extLst>
              </p:cNvPr>
              <p:cNvSpPr/>
              <p:nvPr/>
            </p:nvSpPr>
            <p:spPr>
              <a:xfrm rot="-411518">
                <a:off x="3156365" y="1896225"/>
                <a:ext cx="1842895" cy="1323619"/>
              </a:xfrm>
              <a:custGeom>
                <a:avLst/>
                <a:gdLst/>
                <a:ahLst/>
                <a:cxnLst/>
                <a:rect l="l" t="t" r="r" b="b"/>
                <a:pathLst>
                  <a:path w="13479" h="9681" extrusionOk="0">
                    <a:moveTo>
                      <a:pt x="9490" y="1"/>
                    </a:moveTo>
                    <a:lnTo>
                      <a:pt x="9490" y="1168"/>
                    </a:lnTo>
                    <a:cubicBezTo>
                      <a:pt x="4608" y="1168"/>
                      <a:pt x="572" y="4847"/>
                      <a:pt x="0" y="9574"/>
                    </a:cubicBezTo>
                    <a:lnTo>
                      <a:pt x="2870" y="6716"/>
                    </a:lnTo>
                    <a:lnTo>
                      <a:pt x="5823" y="9681"/>
                    </a:lnTo>
                    <a:cubicBezTo>
                      <a:pt x="6275" y="8085"/>
                      <a:pt x="7739" y="6907"/>
                      <a:pt x="9490" y="6907"/>
                    </a:cubicBezTo>
                    <a:lnTo>
                      <a:pt x="9490" y="8002"/>
                    </a:lnTo>
                    <a:lnTo>
                      <a:pt x="10454" y="7026"/>
                    </a:lnTo>
                    <a:lnTo>
                      <a:pt x="13478" y="4013"/>
                    </a:lnTo>
                    <a:lnTo>
                      <a:pt x="10716" y="1239"/>
                    </a:lnTo>
                    <a:lnTo>
                      <a:pt x="9490" y="1"/>
                    </a:lnTo>
                    <a:close/>
                  </a:path>
                </a:pathLst>
              </a:custGeom>
              <a:solidFill>
                <a:schemeClr val="bg2">
                  <a:lumMod val="60000"/>
                  <a:lumOff val="40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70" name="Connecteur : en angle 69">
              <a:extLst>
                <a:ext uri="{FF2B5EF4-FFF2-40B4-BE49-F238E27FC236}">
                  <a16:creationId xmlns:a16="http://schemas.microsoft.com/office/drawing/2014/main" id="{7F695FC6-041C-5E22-E9FD-468E22385D42}"/>
                </a:ext>
              </a:extLst>
            </p:cNvPr>
            <p:cNvCxnSpPr>
              <a:cxnSpLocks/>
            </p:cNvCxnSpPr>
            <p:nvPr/>
          </p:nvCxnSpPr>
          <p:spPr>
            <a:xfrm rot="16200000" flipV="1">
              <a:off x="8898238" y="3380547"/>
              <a:ext cx="483647" cy="379051"/>
            </a:xfrm>
            <a:prstGeom prst="bentConnector3">
              <a:avLst>
                <a:gd name="adj1" fmla="val 69902"/>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Connecteur : en angle 70">
              <a:extLst>
                <a:ext uri="{FF2B5EF4-FFF2-40B4-BE49-F238E27FC236}">
                  <a16:creationId xmlns:a16="http://schemas.microsoft.com/office/drawing/2014/main" id="{7285A044-885E-696B-C831-1DA59D185BB0}"/>
                </a:ext>
              </a:extLst>
            </p:cNvPr>
            <p:cNvCxnSpPr>
              <a:cxnSpLocks/>
            </p:cNvCxnSpPr>
            <p:nvPr/>
          </p:nvCxnSpPr>
          <p:spPr>
            <a:xfrm rot="5400000">
              <a:off x="10618217" y="3430666"/>
              <a:ext cx="483647" cy="379051"/>
            </a:xfrm>
            <a:prstGeom prst="bentConnector3">
              <a:avLst>
                <a:gd name="adj1" fmla="val 3208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399DBEC9-4189-EF1C-319C-419533CF9FEA}"/>
                </a:ext>
              </a:extLst>
            </p:cNvPr>
            <p:cNvCxnSpPr>
              <a:cxnSpLocks/>
            </p:cNvCxnSpPr>
            <p:nvPr/>
          </p:nvCxnSpPr>
          <p:spPr>
            <a:xfrm rot="5400000" flipH="1" flipV="1">
              <a:off x="8984784" y="4987300"/>
              <a:ext cx="483647" cy="379051"/>
            </a:xfrm>
            <a:prstGeom prst="bentConnector3">
              <a:avLst>
                <a:gd name="adj1" fmla="val 34079"/>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Connecteur : en angle 72">
              <a:extLst>
                <a:ext uri="{FF2B5EF4-FFF2-40B4-BE49-F238E27FC236}">
                  <a16:creationId xmlns:a16="http://schemas.microsoft.com/office/drawing/2014/main" id="{8675C92D-AD85-4EC8-319E-6FD633374D3D}"/>
                </a:ext>
              </a:extLst>
            </p:cNvPr>
            <p:cNvCxnSpPr>
              <a:cxnSpLocks/>
            </p:cNvCxnSpPr>
            <p:nvPr/>
          </p:nvCxnSpPr>
          <p:spPr>
            <a:xfrm rot="16200000" flipV="1">
              <a:off x="10555081" y="5013571"/>
              <a:ext cx="483647" cy="379051"/>
            </a:xfrm>
            <a:prstGeom prst="bentConnector3">
              <a:avLst>
                <a:gd name="adj1" fmla="val 3407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4" name="Graphique 73" descr="Croissance de l'activité avec un remplissage uni">
              <a:extLst>
                <a:ext uri="{FF2B5EF4-FFF2-40B4-BE49-F238E27FC236}">
                  <a16:creationId xmlns:a16="http://schemas.microsoft.com/office/drawing/2014/main" id="{DD293243-2690-821E-A25C-B543C66B89A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26344" y="3600984"/>
              <a:ext cx="421824" cy="421824"/>
            </a:xfrm>
            <a:prstGeom prst="rect">
              <a:avLst/>
            </a:prstGeom>
          </p:spPr>
        </p:pic>
        <p:pic>
          <p:nvPicPr>
            <p:cNvPr id="75" name="Graphique 74" descr="Début avec un remplissage uni">
              <a:extLst>
                <a:ext uri="{FF2B5EF4-FFF2-40B4-BE49-F238E27FC236}">
                  <a16:creationId xmlns:a16="http://schemas.microsoft.com/office/drawing/2014/main" id="{F32520BE-077C-B671-BCFA-E6BE9012967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37387" y="3874575"/>
              <a:ext cx="421824" cy="421824"/>
            </a:xfrm>
            <a:prstGeom prst="rect">
              <a:avLst/>
            </a:prstGeom>
          </p:spPr>
        </p:pic>
        <p:pic>
          <p:nvPicPr>
            <p:cNvPr id="76" name="Graphique 75" descr="Classe avec un remplissage uni">
              <a:extLst>
                <a:ext uri="{FF2B5EF4-FFF2-40B4-BE49-F238E27FC236}">
                  <a16:creationId xmlns:a16="http://schemas.microsoft.com/office/drawing/2014/main" id="{B078D11C-7C2E-8752-E285-DF2A07E7CAD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96467" y="4431909"/>
              <a:ext cx="421824" cy="421824"/>
            </a:xfrm>
            <a:prstGeom prst="rect">
              <a:avLst/>
            </a:prstGeom>
          </p:spPr>
        </p:pic>
        <p:pic>
          <p:nvPicPr>
            <p:cNvPr id="77" name="Graphique 76" descr="Commentaire, J’aime avec un remplissage uni">
              <a:extLst>
                <a:ext uri="{FF2B5EF4-FFF2-40B4-BE49-F238E27FC236}">
                  <a16:creationId xmlns:a16="http://schemas.microsoft.com/office/drawing/2014/main" id="{51B3326B-6C3A-4D74-6F54-78FDD78BF2F9}"/>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7588" y="4768272"/>
              <a:ext cx="460295" cy="460295"/>
            </a:xfrm>
            <a:prstGeom prst="rect">
              <a:avLst/>
            </a:prstGeom>
          </p:spPr>
        </p:pic>
      </p:grpSp>
      <p:sp>
        <p:nvSpPr>
          <p:cNvPr id="93" name="Rectangle 92">
            <a:extLst>
              <a:ext uri="{FF2B5EF4-FFF2-40B4-BE49-F238E27FC236}">
                <a16:creationId xmlns:a16="http://schemas.microsoft.com/office/drawing/2014/main" id="{3E8D613D-3958-A177-1172-F7F17BE68A2B}"/>
              </a:ext>
            </a:extLst>
          </p:cNvPr>
          <p:cNvSpPr/>
          <p:nvPr/>
        </p:nvSpPr>
        <p:spPr>
          <a:xfrm>
            <a:off x="4558897" y="6059013"/>
            <a:ext cx="7261627" cy="506833"/>
          </a:xfrm>
          <a:prstGeom prst="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lumMod val="65000"/>
                    <a:lumOff val="35000"/>
                  </a:schemeClr>
                </a:solidFill>
              </a:rPr>
              <a:t>Cette approche permettra à l’ensemble de l’équipe d’assurer une montée en compétence adaptée aux besoins mais aussi de capter des informations nécessaires à anticiper pour en vue  d’une généralisation</a:t>
            </a:r>
          </a:p>
        </p:txBody>
      </p:sp>
      <p:sp>
        <p:nvSpPr>
          <p:cNvPr id="7" name="Triangle isocèle 6">
            <a:extLst>
              <a:ext uri="{FF2B5EF4-FFF2-40B4-BE49-F238E27FC236}">
                <a16:creationId xmlns:a16="http://schemas.microsoft.com/office/drawing/2014/main" id="{26AE911A-6DE1-5085-FED4-18E43A747BA6}"/>
              </a:ext>
            </a:extLst>
          </p:cNvPr>
          <p:cNvSpPr/>
          <p:nvPr/>
        </p:nvSpPr>
        <p:spPr>
          <a:xfrm rot="10800000">
            <a:off x="7433710" y="5823949"/>
            <a:ext cx="1512000" cy="222336"/>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a:extLst>
              <a:ext uri="{FF2B5EF4-FFF2-40B4-BE49-F238E27FC236}">
                <a16:creationId xmlns:a16="http://schemas.microsoft.com/office/drawing/2014/main" id="{E2AF0867-E85C-88D7-0D26-94267FC96089}"/>
              </a:ext>
            </a:extLst>
          </p:cNvPr>
          <p:cNvSpPr/>
          <p:nvPr/>
        </p:nvSpPr>
        <p:spPr>
          <a:xfrm>
            <a:off x="8225812" y="1437790"/>
            <a:ext cx="3631226" cy="516665"/>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solidFill>
                  <a:schemeClr val="bg2"/>
                </a:solidFill>
              </a:rPr>
              <a:t>3 vagues de formation (séances communes aux 2 agences) : </a:t>
            </a:r>
            <a:r>
              <a:rPr lang="fr-FR" sz="1050" b="1">
                <a:solidFill>
                  <a:schemeClr val="bg2"/>
                </a:solidFill>
              </a:rPr>
              <a:t>Conception + Consultation + Réalisation</a:t>
            </a:r>
          </a:p>
        </p:txBody>
      </p:sp>
      <p:grpSp>
        <p:nvGrpSpPr>
          <p:cNvPr id="118" name="Google Shape;1252;p11">
            <a:extLst>
              <a:ext uri="{FF2B5EF4-FFF2-40B4-BE49-F238E27FC236}">
                <a16:creationId xmlns:a16="http://schemas.microsoft.com/office/drawing/2014/main" id="{E4CCD0EB-BDF8-7600-661B-D5E17CCC0418}"/>
              </a:ext>
            </a:extLst>
          </p:cNvPr>
          <p:cNvGrpSpPr/>
          <p:nvPr/>
        </p:nvGrpSpPr>
        <p:grpSpPr>
          <a:xfrm>
            <a:off x="4775656" y="960928"/>
            <a:ext cx="540000" cy="540000"/>
            <a:chOff x="4748213" y="959016"/>
            <a:chExt cx="405000" cy="405000"/>
          </a:xfrm>
        </p:grpSpPr>
        <p:sp>
          <p:nvSpPr>
            <p:cNvPr id="119" name="Google Shape;1253;p11">
              <a:extLst>
                <a:ext uri="{FF2B5EF4-FFF2-40B4-BE49-F238E27FC236}">
                  <a16:creationId xmlns:a16="http://schemas.microsoft.com/office/drawing/2014/main" id="{99E2C77E-B7E0-6388-07A6-600CDBEB2B22}"/>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20" name="Google Shape;1254;p11">
              <a:extLst>
                <a:ext uri="{FF2B5EF4-FFF2-40B4-BE49-F238E27FC236}">
                  <a16:creationId xmlns:a16="http://schemas.microsoft.com/office/drawing/2014/main" id="{AC0F8CAF-3459-571C-3A5A-D156D4C82D4D}"/>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25146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26;p36">
            <a:extLst>
              <a:ext uri="{FF2B5EF4-FFF2-40B4-BE49-F238E27FC236}">
                <a16:creationId xmlns:a16="http://schemas.microsoft.com/office/drawing/2014/main" id="{6447CF55-229E-0C45-ABF3-0F37C3FB0EC3}"/>
              </a:ext>
            </a:extLst>
          </p:cNvPr>
          <p:cNvCxnSpPr>
            <a:cxnSpLocks/>
          </p:cNvCxnSpPr>
          <p:nvPr/>
        </p:nvCxnSpPr>
        <p:spPr>
          <a:xfrm>
            <a:off x="2227347" y="1549969"/>
            <a:ext cx="0" cy="3780000"/>
          </a:xfrm>
          <a:prstGeom prst="straightConnector1">
            <a:avLst/>
          </a:prstGeom>
          <a:noFill/>
          <a:ln w="9525" cap="flat" cmpd="sng">
            <a:solidFill>
              <a:srgbClr val="FFFFFF"/>
            </a:solidFill>
            <a:prstDash val="solid"/>
            <a:round/>
            <a:headEnd type="none" w="sm" len="sm"/>
            <a:tailEnd type="none" w="sm" len="sm"/>
          </a:ln>
        </p:spPr>
      </p:cxnSp>
      <p:sp>
        <p:nvSpPr>
          <p:cNvPr id="7" name="Espace réservé du texte 1">
            <a:extLst>
              <a:ext uri="{FF2B5EF4-FFF2-40B4-BE49-F238E27FC236}">
                <a16:creationId xmlns:a16="http://schemas.microsoft.com/office/drawing/2014/main" id="{89216047-F8CE-7B4E-A1DF-CB27403A9A6E}"/>
              </a:ext>
            </a:extLst>
          </p:cNvPr>
          <p:cNvSpPr>
            <a:spLocks noGrp="1"/>
          </p:cNvSpPr>
          <p:nvPr>
            <p:ph type="body" idx="1"/>
          </p:nvPr>
        </p:nvSpPr>
        <p:spPr>
          <a:xfrm>
            <a:off x="2063750" y="1549969"/>
            <a:ext cx="8124303" cy="4458400"/>
          </a:xfrm>
        </p:spPr>
        <p:txBody>
          <a:bodyPr anchor="t"/>
          <a:lstStyle/>
          <a:p>
            <a:pPr marL="357505" indent="-348615"/>
            <a:r>
              <a:rPr lang="fr-FR" sz="2000" b="0">
                <a:solidFill>
                  <a:schemeClr val="bg1"/>
                </a:solidFill>
                <a:latin typeface="Arial"/>
                <a:cs typeface="Arial"/>
              </a:rPr>
              <a:t>Notre compréhension de votre contexte, enjeux et objectifs</a:t>
            </a:r>
            <a:endParaRPr lang="fr-FR" sz="2000" b="0">
              <a:solidFill>
                <a:schemeClr val="bg1"/>
              </a:solidFill>
            </a:endParaRPr>
          </a:p>
          <a:p>
            <a:pPr marL="357505" indent="-348615"/>
            <a:r>
              <a:rPr lang="fr-FR" sz="2000" b="0">
                <a:solidFill>
                  <a:schemeClr val="bg1"/>
                </a:solidFill>
                <a:latin typeface="Arial"/>
                <a:cs typeface="Arial"/>
              </a:rPr>
              <a:t>Nos grands principes de démarche</a:t>
            </a:r>
          </a:p>
          <a:p>
            <a:pPr marL="357505" indent="-348615"/>
            <a:r>
              <a:rPr lang="fr-FR" sz="2000" b="0">
                <a:solidFill>
                  <a:schemeClr val="bg1"/>
                </a:solidFill>
                <a:latin typeface="Arial"/>
                <a:cs typeface="Arial"/>
              </a:rPr>
              <a:t>Notre proposition de démarche pour vous accompagner</a:t>
            </a:r>
          </a:p>
          <a:p>
            <a:pPr marL="357505" indent="-348615"/>
            <a:r>
              <a:rPr lang="fr-FR" sz="2000" b="0">
                <a:solidFill>
                  <a:schemeClr val="bg1"/>
                </a:solidFill>
                <a:latin typeface="Arial"/>
                <a:cs typeface="Arial"/>
              </a:rPr>
              <a:t>Notre dispositif et proposition financière</a:t>
            </a:r>
          </a:p>
          <a:p>
            <a:pPr marL="357505" indent="-348615"/>
            <a:r>
              <a:rPr lang="fr-FR" sz="2000" b="0">
                <a:solidFill>
                  <a:schemeClr val="bg1"/>
                </a:solidFill>
                <a:latin typeface="Arial"/>
                <a:cs typeface="Arial"/>
              </a:rPr>
              <a:t>Nos références pertinentes</a:t>
            </a:r>
          </a:p>
          <a:p>
            <a:pPr marL="357505" indent="-348615"/>
            <a:r>
              <a:rPr lang="fr-FR" sz="2000" b="0">
                <a:solidFill>
                  <a:schemeClr val="bg1"/>
                </a:solidFill>
                <a:latin typeface="Arial"/>
                <a:cs typeface="Arial"/>
              </a:rPr>
              <a:t>Annexes</a:t>
            </a:r>
          </a:p>
        </p:txBody>
      </p:sp>
      <p:sp>
        <p:nvSpPr>
          <p:cNvPr id="2" name="Espace réservé du texte 1">
            <a:extLst>
              <a:ext uri="{FF2B5EF4-FFF2-40B4-BE49-F238E27FC236}">
                <a16:creationId xmlns:a16="http://schemas.microsoft.com/office/drawing/2014/main" id="{391B6543-6246-1E58-FC90-C55C258FBAB8}"/>
              </a:ext>
            </a:extLst>
          </p:cNvPr>
          <p:cNvSpPr txBox="1">
            <a:spLocks/>
          </p:cNvSpPr>
          <p:nvPr/>
        </p:nvSpPr>
        <p:spPr>
          <a:xfrm>
            <a:off x="271344" y="317393"/>
            <a:ext cx="8124303" cy="938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57708" marR="0" lvl="0" indent="-349242" algn="l" rtl="0" eaLnBrk="1" hangingPunct="1">
              <a:lnSpc>
                <a:spcPct val="200000"/>
              </a:lnSpc>
              <a:spcBef>
                <a:spcPts val="0"/>
              </a:spcBef>
              <a:spcAft>
                <a:spcPts val="0"/>
              </a:spcAft>
              <a:buClr>
                <a:srgbClr val="FFFFFF"/>
              </a:buClr>
              <a:buSzPct val="100000"/>
              <a:buFont typeface="Montserrat"/>
              <a:buChar char="●"/>
              <a:tabLst/>
              <a:defRPr sz="16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2pPr>
            <a:lvl3pPr marL="1828754" marR="0" lvl="2"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3pPr>
            <a:lvl4pPr marL="2438339" marR="0" lvl="3"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4pPr>
            <a:lvl5pPr marL="3047924" marR="0" lvl="4"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5pPr>
            <a:lvl6pPr marL="3657509" marR="0" lvl="5"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6pPr>
            <a:lvl7pPr marL="4267093" marR="0" lvl="6"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7pPr>
            <a:lvl8pPr marL="4876678" marR="0" lvl="7"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8pPr>
            <a:lvl9pPr marL="5486263" marR="0" lvl="8" indent="-423323" algn="r" rtl="0" eaLnBrk="1" hangingPunct="1">
              <a:lnSpc>
                <a:spcPct val="150000"/>
              </a:lnSpc>
              <a:spcBef>
                <a:spcPts val="0"/>
              </a:spcBef>
              <a:spcAft>
                <a:spcPts val="0"/>
              </a:spcAft>
              <a:buClr>
                <a:srgbClr val="FFFFFF"/>
              </a:buClr>
              <a:buSzPts val="1400"/>
              <a:buFont typeface="Montserrat"/>
              <a:buChar char="■"/>
              <a:defRPr sz="1867" b="0" i="0" u="none" strike="noStrike" cap="none">
                <a:solidFill>
                  <a:srgbClr val="FFFFFF"/>
                </a:solidFill>
                <a:latin typeface="Montserrat"/>
                <a:ea typeface="Montserrat"/>
                <a:cs typeface="Montserrat"/>
                <a:sym typeface="Montserrat"/>
              </a:defRPr>
            </a:lvl9pPr>
          </a:lstStyle>
          <a:p>
            <a:pPr marL="8890" indent="0">
              <a:buNone/>
            </a:pPr>
            <a:r>
              <a:rPr lang="fr-FR" sz="2000">
                <a:solidFill>
                  <a:schemeClr val="bg1"/>
                </a:solidFill>
                <a:latin typeface="Arial"/>
                <a:cs typeface="Arial"/>
              </a:rPr>
              <a:t>Sommaire du document :</a:t>
            </a:r>
            <a:endParaRPr lang="fr-FR" sz="2000">
              <a:solidFill>
                <a:schemeClr val="bg1"/>
              </a:solidFill>
            </a:endParaRPr>
          </a:p>
        </p:txBody>
      </p:sp>
    </p:spTree>
    <p:extLst>
      <p:ext uri="{BB962C8B-B14F-4D97-AF65-F5344CB8AC3E}">
        <p14:creationId xmlns:p14="http://schemas.microsoft.com/office/powerpoint/2010/main" val="221065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 coins arrondis 4">
            <a:extLst>
              <a:ext uri="{FF2B5EF4-FFF2-40B4-BE49-F238E27FC236}">
                <a16:creationId xmlns:a16="http://schemas.microsoft.com/office/drawing/2014/main" id="{D7595020-3855-819F-7E2C-F788CD698F44}"/>
              </a:ext>
            </a:extLst>
          </p:cNvPr>
          <p:cNvSpPr/>
          <p:nvPr/>
        </p:nvSpPr>
        <p:spPr>
          <a:xfrm>
            <a:off x="3088215" y="838241"/>
            <a:ext cx="8820000" cy="2808000"/>
          </a:xfrm>
          <a:prstGeom prst="roundRect">
            <a:avLst>
              <a:gd name="adj" fmla="val 49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50" b="0" i="1"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Rectangle : coins arrondis 86">
            <a:extLst>
              <a:ext uri="{FF2B5EF4-FFF2-40B4-BE49-F238E27FC236}">
                <a16:creationId xmlns:a16="http://schemas.microsoft.com/office/drawing/2014/main" id="{2EA3F2BB-ACBD-C3AF-1413-4C26D9AD3767}"/>
              </a:ext>
            </a:extLst>
          </p:cNvPr>
          <p:cNvSpPr/>
          <p:nvPr/>
        </p:nvSpPr>
        <p:spPr>
          <a:xfrm>
            <a:off x="3088214" y="3887438"/>
            <a:ext cx="8820000" cy="2715859"/>
          </a:xfrm>
          <a:prstGeom prst="roundRect">
            <a:avLst>
              <a:gd name="adj" fmla="val 49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50" b="0" i="1"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 name="Titre 2">
            <a:extLst>
              <a:ext uri="{FF2B5EF4-FFF2-40B4-BE49-F238E27FC236}">
                <a16:creationId xmlns:a16="http://schemas.microsoft.com/office/drawing/2014/main" id="{8207B90B-6FFC-6923-41A3-766ED30C1EF1}"/>
              </a:ext>
            </a:extLst>
          </p:cNvPr>
          <p:cNvSpPr txBox="1">
            <a:spLocks/>
          </p:cNvSpPr>
          <p:nvPr/>
        </p:nvSpPr>
        <p:spPr>
          <a:xfrm>
            <a:off x="0" y="365125"/>
            <a:ext cx="11963400" cy="13255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a:p>
        </p:txBody>
      </p:sp>
      <p:sp>
        <p:nvSpPr>
          <p:cNvPr id="4" name="Titre 3">
            <a:extLst>
              <a:ext uri="{FF2B5EF4-FFF2-40B4-BE49-F238E27FC236}">
                <a16:creationId xmlns:a16="http://schemas.microsoft.com/office/drawing/2014/main" id="{866A734F-E3F8-050F-FDC9-D1EE0BD604D6}"/>
              </a:ext>
            </a:extLst>
          </p:cNvPr>
          <p:cNvSpPr>
            <a:spLocks noGrp="1"/>
          </p:cNvSpPr>
          <p:nvPr>
            <p:ph type="title"/>
          </p:nvPr>
        </p:nvSpPr>
        <p:spPr/>
        <p:txBody>
          <a:bodyPr/>
          <a:lstStyle/>
          <a:p>
            <a:r>
              <a:rPr lang="fr-FR" sz="2400" b="1">
                <a:latin typeface="Arial Black" panose="020B0A04020102020204" pitchFamily="34" charset="0"/>
              </a:rPr>
              <a:t>Z🔎OM | Formation </a:t>
            </a:r>
            <a:r>
              <a:rPr lang="fr-FR" sz="2400">
                <a:latin typeface="Arial Black" panose="020B0A04020102020204" pitchFamily="34" charset="0"/>
              </a:rPr>
              <a:t>– Population au sein des agences (2/2)</a:t>
            </a:r>
            <a:endParaRPr lang="fr-FR">
              <a:latin typeface="Arial Black" panose="020B0A04020102020204" pitchFamily="34" charset="0"/>
            </a:endParaRPr>
          </a:p>
        </p:txBody>
      </p:sp>
      <p:sp>
        <p:nvSpPr>
          <p:cNvPr id="68" name="Google Shape;195;g62decd456d_2_291">
            <a:extLst>
              <a:ext uri="{FF2B5EF4-FFF2-40B4-BE49-F238E27FC236}">
                <a16:creationId xmlns:a16="http://schemas.microsoft.com/office/drawing/2014/main" id="{76C041B9-4583-2779-1020-9342E141265A}"/>
              </a:ext>
            </a:extLst>
          </p:cNvPr>
          <p:cNvSpPr txBox="1"/>
          <p:nvPr/>
        </p:nvSpPr>
        <p:spPr>
          <a:xfrm>
            <a:off x="3157641" y="4433418"/>
            <a:ext cx="2321380" cy="43140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767171"/>
                </a:solidFill>
                <a:effectLst/>
                <a:uLnTx/>
                <a:uFillTx/>
                <a:latin typeface="Arial"/>
                <a:ea typeface="Montserrat"/>
                <a:cs typeface="Montserrat"/>
                <a:sym typeface="Montserrat"/>
              </a:rPr>
              <a:t>Bénéfices pour les stagiaires</a:t>
            </a:r>
            <a:endParaRPr kumimoji="0" sz="1200"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69" name="Rectangle 68">
            <a:extLst>
              <a:ext uri="{FF2B5EF4-FFF2-40B4-BE49-F238E27FC236}">
                <a16:creationId xmlns:a16="http://schemas.microsoft.com/office/drawing/2014/main" id="{FEEFF9D0-4CA1-11B4-56E3-F9D09C68B838}"/>
              </a:ext>
            </a:extLst>
          </p:cNvPr>
          <p:cNvSpPr/>
          <p:nvPr/>
        </p:nvSpPr>
        <p:spPr>
          <a:xfrm>
            <a:off x="4374192" y="973881"/>
            <a:ext cx="7442531" cy="43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Qualification des perceptions et attentes vis-à-vis de la formation</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Analyse des gaps de compétences pour identifier les niveaux de maturité digitale et processus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Identifier les prérequis pour suivre la formation (notamment les prérequis outils et métiers)</a:t>
            </a:r>
          </a:p>
        </p:txBody>
      </p:sp>
      <p:sp>
        <p:nvSpPr>
          <p:cNvPr id="70" name="Rectangle 69">
            <a:extLst>
              <a:ext uri="{FF2B5EF4-FFF2-40B4-BE49-F238E27FC236}">
                <a16:creationId xmlns:a16="http://schemas.microsoft.com/office/drawing/2014/main" id="{7991E46C-9920-AE50-B4CD-3F3EC64DE27A}"/>
              </a:ext>
            </a:extLst>
          </p:cNvPr>
          <p:cNvSpPr/>
          <p:nvPr/>
        </p:nvSpPr>
        <p:spPr>
          <a:xfrm>
            <a:off x="4889554" y="1470207"/>
            <a:ext cx="6496923" cy="7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Dresser une liste des savoir-faire et des connaissances à acquérir par population (vision personae dans l’analyse d’impact)</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Ecrire les objectifs pédagogiques spécifiques aux différents modules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Mettre en évidence les liens entre les gestes métiers et outils afin de couvrir l'ensemble des besoins fonctionnels (l’outil va servir le geste métier, on doit toujours partir des besoins métiers)</a:t>
            </a:r>
          </a:p>
        </p:txBody>
      </p:sp>
      <p:sp>
        <p:nvSpPr>
          <p:cNvPr id="71" name="Rectangle 70">
            <a:extLst>
              <a:ext uri="{FF2B5EF4-FFF2-40B4-BE49-F238E27FC236}">
                <a16:creationId xmlns:a16="http://schemas.microsoft.com/office/drawing/2014/main" id="{5E94FDC6-CF9B-8721-A9FC-364D037E42B1}"/>
              </a:ext>
            </a:extLst>
          </p:cNvPr>
          <p:cNvSpPr/>
          <p:nvPr/>
        </p:nvSpPr>
        <p:spPr>
          <a:xfrm>
            <a:off x="5533292" y="2162823"/>
            <a:ext cx="6146323" cy="62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Choisir les méthodes et techniques pédagogiques en prenant en compte leurs contraintes métiers</a:t>
            </a:r>
            <a:endParaRPr kumimoji="0" lang="fr-FR" sz="800" b="0" i="0" u="none" strike="noStrike" kern="0" cap="none" spc="0" normalizeH="0" baseline="0" noProof="0">
              <a:ln>
                <a:noFill/>
              </a:ln>
              <a:solidFill>
                <a:srgbClr val="FFFFFF"/>
              </a:solidFill>
              <a:effectLst/>
              <a:uLnTx/>
              <a:uFillTx/>
              <a:latin typeface="Arial"/>
              <a:ea typeface="+mn-ea"/>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800">
                <a:solidFill>
                  <a:srgbClr val="253B49"/>
                </a:solidFill>
                <a:latin typeface="Arial"/>
                <a:cs typeface="Arial"/>
              </a:rPr>
              <a:t>C</a:t>
            </a:r>
            <a:r>
              <a:rPr kumimoji="0" lang="fr-FR" sz="800" b="0" i="0" u="none" strike="noStrike" kern="0" cap="none" spc="0" normalizeH="0" baseline="0" noProof="0" err="1">
                <a:ln>
                  <a:noFill/>
                </a:ln>
                <a:solidFill>
                  <a:srgbClr val="253B49"/>
                </a:solidFill>
                <a:effectLst/>
                <a:uLnTx/>
                <a:uFillTx/>
                <a:latin typeface="Arial"/>
                <a:ea typeface="+mn-ea"/>
                <a:cs typeface="Arial"/>
                <a:sym typeface="Arial"/>
              </a:rPr>
              <a:t>ommuniquer</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 aux managers pour organiser le bon suivi du programme et remonter d'éventuels ajustements.</a:t>
            </a:r>
          </a:p>
        </p:txBody>
      </p:sp>
      <p:sp>
        <p:nvSpPr>
          <p:cNvPr id="72" name="Rectangle 71">
            <a:extLst>
              <a:ext uri="{FF2B5EF4-FFF2-40B4-BE49-F238E27FC236}">
                <a16:creationId xmlns:a16="http://schemas.microsoft.com/office/drawing/2014/main" id="{15232C2D-791A-BDED-4C7D-35A5744BA00E}"/>
              </a:ext>
            </a:extLst>
          </p:cNvPr>
          <p:cNvSpPr/>
          <p:nvPr/>
        </p:nvSpPr>
        <p:spPr>
          <a:xfrm>
            <a:off x="6623247" y="3937495"/>
            <a:ext cx="4763230" cy="61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Informer les apprenants et les managers sur le planning des sessions </a:t>
            </a:r>
            <a:r>
              <a:rPr lang="fr-FR" sz="800">
                <a:solidFill>
                  <a:srgbClr val="253B49"/>
                </a:solidFill>
                <a:latin typeface="Arial"/>
                <a:cs typeface="Arial"/>
              </a:rPr>
              <a:t>(si formation présentielles), des contacts pour l’assistance utilisateur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et les étapes clés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800">
                <a:solidFill>
                  <a:srgbClr val="253B49"/>
                </a:solidFill>
                <a:latin typeface="Arial"/>
                <a:cs typeface="Arial"/>
              </a:rPr>
              <a:t>Identifier et contacter les stagiaires concernés</a:t>
            </a:r>
            <a:endParaRPr kumimoji="0" lang="fr-FR" sz="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3" name="Rectangle 72">
            <a:extLst>
              <a:ext uri="{FF2B5EF4-FFF2-40B4-BE49-F238E27FC236}">
                <a16:creationId xmlns:a16="http://schemas.microsoft.com/office/drawing/2014/main" id="{DCD303B9-A63E-2334-C36B-A74092552F70}"/>
              </a:ext>
            </a:extLst>
          </p:cNvPr>
          <p:cNvSpPr/>
          <p:nvPr/>
        </p:nvSpPr>
        <p:spPr>
          <a:xfrm>
            <a:off x="7515955" y="4649119"/>
            <a:ext cx="4020579" cy="70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Mettre en place des évaluations à froid auprès des stagiaires et des managers (les retours à chauds en fin de session </a:t>
            </a:r>
            <a:r>
              <a:rPr lang="fr-FR" sz="800">
                <a:solidFill>
                  <a:srgbClr val="253B49"/>
                </a:solidFill>
                <a:latin typeface="Arial"/>
                <a:cs typeface="Arial"/>
              </a:rPr>
              <a:t>peuvent parfois être trop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positifs, des retours à froid, par exemple quelques jours après, permettent une meilleure objectivité des stagiaires)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Analyser les retours et en faire une restitution éclairée </a:t>
            </a:r>
          </a:p>
        </p:txBody>
      </p:sp>
      <p:sp>
        <p:nvSpPr>
          <p:cNvPr id="74" name="Rectangle 73">
            <a:extLst>
              <a:ext uri="{FF2B5EF4-FFF2-40B4-BE49-F238E27FC236}">
                <a16:creationId xmlns:a16="http://schemas.microsoft.com/office/drawing/2014/main" id="{1FCC0130-B04F-8A50-B220-82682AF66E29}"/>
              </a:ext>
            </a:extLst>
          </p:cNvPr>
          <p:cNvSpPr/>
          <p:nvPr/>
        </p:nvSpPr>
        <p:spPr>
          <a:xfrm>
            <a:off x="8352778" y="5610085"/>
            <a:ext cx="3356906" cy="63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Dans une logique agile, mettre à jour après chaque Rex le plan de formation. Cela comprend notamment l</a:t>
            </a:r>
            <a:r>
              <a:rPr lang="fr-FR" sz="800">
                <a:solidFill>
                  <a:srgbClr val="253B49"/>
                </a:solidFill>
                <a:latin typeface="Arial"/>
                <a:cs typeface="Arial"/>
              </a:rPr>
              <a:t>es supports de formation mais également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les supports d’accompagnement en fonction des besoins restants</a:t>
            </a:r>
          </a:p>
        </p:txBody>
      </p:sp>
      <p:sp>
        <p:nvSpPr>
          <p:cNvPr id="75" name="Google Shape;201;g62decd456d_2_291">
            <a:extLst>
              <a:ext uri="{FF2B5EF4-FFF2-40B4-BE49-F238E27FC236}">
                <a16:creationId xmlns:a16="http://schemas.microsoft.com/office/drawing/2014/main" id="{C1C53873-D858-D474-B46B-192911BA027E}"/>
              </a:ext>
            </a:extLst>
          </p:cNvPr>
          <p:cNvSpPr txBox="1"/>
          <p:nvPr/>
        </p:nvSpPr>
        <p:spPr>
          <a:xfrm>
            <a:off x="3144127" y="4852612"/>
            <a:ext cx="2498177" cy="1108592"/>
          </a:xfrm>
          <a:prstGeom prst="rect">
            <a:avLst/>
          </a:prstGeom>
          <a:noFill/>
          <a:ln>
            <a:noFill/>
          </a:ln>
        </p:spPr>
        <p:txBody>
          <a:bodyPr spcFirstLastPara="1" wrap="square" lIns="91425" tIns="91425" rIns="91425" bIns="91425" anchor="t" anchorCtr="0">
            <a:noAutofit/>
          </a:bodyPr>
          <a:lstStyle/>
          <a:p>
            <a:pPr marL="171450" marR="0" lvl="0" indent="-165100" algn="l" defTabSz="914400" rtl="0" eaLnBrk="1" fontAlgn="auto" latinLnBrk="0" hangingPunct="1">
              <a:lnSpc>
                <a:spcPct val="100000"/>
              </a:lnSpc>
              <a:spcBef>
                <a:spcPts val="0"/>
              </a:spcBef>
              <a:spcAft>
                <a:spcPts val="300"/>
              </a:spcAft>
              <a:buClr>
                <a:srgbClr val="44398A"/>
              </a:buClr>
              <a:buSzPts val="1100"/>
              <a:buFont typeface="Arial"/>
              <a:buChar char="•"/>
              <a:tabLst/>
              <a:defRPr/>
            </a:pPr>
            <a:r>
              <a:rPr kumimoji="0" lang="fr-FR" sz="900" b="0" i="0" u="none" strike="noStrike" kern="0" cap="none" spc="0" normalizeH="0" baseline="0" noProof="0">
                <a:ln>
                  <a:noFill/>
                </a:ln>
                <a:solidFill>
                  <a:srgbClr val="757070"/>
                </a:solidFill>
                <a:effectLst/>
                <a:uLnTx/>
                <a:uFillTx/>
                <a:latin typeface="Arial"/>
                <a:ea typeface="Montserrat"/>
                <a:cs typeface="Montserrat"/>
                <a:sym typeface="Arial"/>
              </a:rPr>
              <a:t>Des contenus adaptés à leurs besoins métiers </a:t>
            </a:r>
          </a:p>
          <a:p>
            <a:pPr marL="171450" marR="0" lvl="0" indent="-165100" algn="l" defTabSz="914400" rtl="0" eaLnBrk="1" fontAlgn="auto" latinLnBrk="0" hangingPunct="1">
              <a:lnSpc>
                <a:spcPct val="100000"/>
              </a:lnSpc>
              <a:spcBef>
                <a:spcPts val="0"/>
              </a:spcBef>
              <a:spcAft>
                <a:spcPts val="300"/>
              </a:spcAft>
              <a:buClr>
                <a:srgbClr val="44398A"/>
              </a:buClr>
              <a:buSzPts val="1100"/>
              <a:buFont typeface="Arial"/>
              <a:buChar char="•"/>
              <a:tabLst/>
              <a:defRPr/>
            </a:pPr>
            <a:r>
              <a:rPr kumimoji="0" lang="fr-FR" sz="900" b="0" i="0" u="none" strike="noStrike" kern="0" cap="none" spc="0" normalizeH="0" baseline="0" noProof="0">
                <a:ln>
                  <a:noFill/>
                </a:ln>
                <a:solidFill>
                  <a:srgbClr val="757070"/>
                </a:solidFill>
                <a:effectLst/>
                <a:uLnTx/>
                <a:uFillTx/>
                <a:latin typeface="Arial"/>
                <a:ea typeface="Montserrat"/>
                <a:cs typeface="Montserrat"/>
                <a:sym typeface="Montserrat"/>
              </a:rPr>
              <a:t>Une valorisation des compétences et de l'autonomie individuelle</a:t>
            </a:r>
            <a:endParaRPr kumimoji="0" lang="fr-FR" sz="900" b="0" i="0" u="none" strike="noStrike" kern="0" cap="none" spc="0" normalizeH="0" baseline="0" noProof="0">
              <a:ln>
                <a:noFill/>
              </a:ln>
              <a:solidFill>
                <a:srgbClr val="757070"/>
              </a:solidFill>
              <a:effectLst/>
              <a:uLnTx/>
              <a:uFillTx/>
              <a:latin typeface="Arial"/>
              <a:ea typeface="Montserrat"/>
              <a:cs typeface="Montserrat"/>
              <a:sym typeface="Arial"/>
            </a:endParaRPr>
          </a:p>
          <a:p>
            <a:pPr marL="171450" marR="0" lvl="0" indent="-165100" algn="l" defTabSz="914400" rtl="0" eaLnBrk="1" fontAlgn="auto" latinLnBrk="0" hangingPunct="1">
              <a:lnSpc>
                <a:spcPct val="100000"/>
              </a:lnSpc>
              <a:spcBef>
                <a:spcPts val="0"/>
              </a:spcBef>
              <a:spcAft>
                <a:spcPts val="300"/>
              </a:spcAft>
              <a:buClr>
                <a:srgbClr val="44398A"/>
              </a:buClr>
              <a:buSzPts val="1100"/>
              <a:buFont typeface="Arial"/>
              <a:buChar char="•"/>
              <a:tabLst/>
              <a:defRPr/>
            </a:pPr>
            <a:r>
              <a:rPr kumimoji="0" lang="fr-FR" sz="900" b="0" i="0" u="none" strike="noStrike" kern="0" cap="none" spc="0" normalizeH="0" baseline="0" noProof="0">
                <a:ln>
                  <a:noFill/>
                </a:ln>
                <a:solidFill>
                  <a:srgbClr val="757070"/>
                </a:solidFill>
                <a:effectLst/>
                <a:uLnTx/>
                <a:uFillTx/>
                <a:latin typeface="Arial"/>
                <a:ea typeface="Montserrat"/>
                <a:cs typeface="Montserrat"/>
                <a:sym typeface="Arial"/>
              </a:rPr>
              <a:t>Des échanges simples entre les apprenants et les formateurs</a:t>
            </a:r>
          </a:p>
          <a:p>
            <a:pPr marL="171450" marR="0" lvl="0" indent="-165100" algn="l" defTabSz="914400" rtl="0" eaLnBrk="1" fontAlgn="auto" latinLnBrk="0" hangingPunct="1">
              <a:lnSpc>
                <a:spcPct val="100000"/>
              </a:lnSpc>
              <a:spcBef>
                <a:spcPts val="0"/>
              </a:spcBef>
              <a:spcAft>
                <a:spcPts val="300"/>
              </a:spcAft>
              <a:buClr>
                <a:srgbClr val="44398A"/>
              </a:buClr>
              <a:buSzPts val="1100"/>
              <a:buFont typeface="Arial"/>
              <a:buChar char="•"/>
              <a:tabLst/>
              <a:defRPr/>
            </a:pPr>
            <a:r>
              <a:rPr kumimoji="0" lang="fr-FR" sz="900" b="0" i="0" u="none" strike="noStrike" kern="0" cap="none" spc="0" normalizeH="0" baseline="0" noProof="0">
                <a:ln>
                  <a:noFill/>
                </a:ln>
                <a:solidFill>
                  <a:srgbClr val="757070"/>
                </a:solidFill>
                <a:effectLst/>
                <a:uLnTx/>
                <a:uFillTx/>
                <a:latin typeface="Arial"/>
                <a:ea typeface="Montserrat"/>
                <a:cs typeface="Montserrat"/>
                <a:sym typeface="Montserrat"/>
              </a:rPr>
              <a:t>Une expérimentation en petits groupes</a:t>
            </a:r>
            <a:endParaRPr kumimoji="0" lang="fr-FR" sz="900" b="0" i="0" u="none" strike="noStrike" kern="0" cap="none" spc="0" normalizeH="0" baseline="0" noProof="0">
              <a:ln>
                <a:noFill/>
              </a:ln>
              <a:solidFill>
                <a:srgbClr val="757070"/>
              </a:solidFill>
              <a:effectLst/>
              <a:uLnTx/>
              <a:uFillTx/>
              <a:latin typeface="Arial"/>
              <a:ea typeface="Montserrat"/>
              <a:cs typeface="Montserrat"/>
              <a:sym typeface="Arial"/>
            </a:endParaRPr>
          </a:p>
          <a:p>
            <a:pPr marL="171450" marR="0" lvl="0" indent="-165100" algn="l" defTabSz="914400" rtl="0" eaLnBrk="1" fontAlgn="auto" latinLnBrk="0" hangingPunct="1">
              <a:lnSpc>
                <a:spcPct val="100000"/>
              </a:lnSpc>
              <a:spcBef>
                <a:spcPts val="0"/>
              </a:spcBef>
              <a:spcAft>
                <a:spcPts val="300"/>
              </a:spcAft>
              <a:buClr>
                <a:srgbClr val="44398A"/>
              </a:buClr>
              <a:buSzPts val="1100"/>
              <a:buFont typeface="Arial"/>
              <a:buChar char="•"/>
              <a:tabLst/>
              <a:defRPr/>
            </a:pPr>
            <a:r>
              <a:rPr kumimoji="0" lang="fr-FR" sz="900" b="0" i="0" u="none" strike="noStrike" kern="0" cap="none" spc="0" normalizeH="0" baseline="0" noProof="0">
                <a:ln>
                  <a:noFill/>
                </a:ln>
                <a:solidFill>
                  <a:srgbClr val="757070"/>
                </a:solidFill>
                <a:effectLst/>
                <a:uLnTx/>
                <a:uFillTx/>
                <a:latin typeface="Arial"/>
                <a:ea typeface="Montserrat"/>
                <a:cs typeface="Montserrat"/>
                <a:sym typeface="Montserrat"/>
              </a:rPr>
              <a:t>Un contact humain privilégié avec un travail interactif des formateurs</a:t>
            </a:r>
            <a:endParaRPr kumimoji="0" lang="fr-FR" sz="900" b="0" i="0" u="none" strike="noStrike" kern="0" cap="none" spc="0" normalizeH="0" baseline="0" noProof="0">
              <a:ln>
                <a:noFill/>
              </a:ln>
              <a:solidFill>
                <a:srgbClr val="757070"/>
              </a:solidFill>
              <a:effectLst/>
              <a:uLnTx/>
              <a:uFillTx/>
              <a:latin typeface="Arial"/>
              <a:ea typeface="Montserrat"/>
              <a:cs typeface="Montserrat"/>
              <a:sym typeface="Arial"/>
            </a:endParaRPr>
          </a:p>
        </p:txBody>
      </p:sp>
      <p:grpSp>
        <p:nvGrpSpPr>
          <p:cNvPr id="57" name="Groupe 56">
            <a:extLst>
              <a:ext uri="{FF2B5EF4-FFF2-40B4-BE49-F238E27FC236}">
                <a16:creationId xmlns:a16="http://schemas.microsoft.com/office/drawing/2014/main" id="{C53EC490-9CDA-568B-0B52-64EDFAAB6883}"/>
              </a:ext>
            </a:extLst>
          </p:cNvPr>
          <p:cNvGrpSpPr/>
          <p:nvPr/>
        </p:nvGrpSpPr>
        <p:grpSpPr>
          <a:xfrm>
            <a:off x="327411" y="1096808"/>
            <a:ext cx="2376000" cy="2645480"/>
            <a:chOff x="4579314" y="1657484"/>
            <a:chExt cx="3528965" cy="3977085"/>
          </a:xfrm>
        </p:grpSpPr>
        <p:sp>
          <p:nvSpPr>
            <p:cNvPr id="43" name="Rectangle 42">
              <a:extLst>
                <a:ext uri="{FF2B5EF4-FFF2-40B4-BE49-F238E27FC236}">
                  <a16:creationId xmlns:a16="http://schemas.microsoft.com/office/drawing/2014/main" id="{2CDF1550-78C9-1948-8B46-479181A1642E}"/>
                </a:ext>
              </a:extLst>
            </p:cNvPr>
            <p:cNvSpPr/>
            <p:nvPr/>
          </p:nvSpPr>
          <p:spPr>
            <a:xfrm>
              <a:off x="4579314" y="1657484"/>
              <a:ext cx="3528965" cy="3977085"/>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200" b="1" i="0" u="none" strike="noStrike" kern="0" cap="none" spc="0" normalizeH="0" baseline="0" noProof="0">
                <a:ln>
                  <a:noFill/>
                </a:ln>
                <a:solidFill>
                  <a:srgbClr val="000000">
                    <a:lumMod val="50000"/>
                    <a:lumOff val="50000"/>
                  </a:srgbClr>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1" i="0" u="none" strike="noStrike" kern="0" cap="none" spc="0" normalizeH="0" baseline="0" noProof="0">
                  <a:ln>
                    <a:noFill/>
                  </a:ln>
                  <a:solidFill>
                    <a:schemeClr val="bg2"/>
                  </a:solidFill>
                  <a:effectLst/>
                  <a:uLnTx/>
                  <a:uFillTx/>
                  <a:latin typeface="Arial"/>
                  <a:ea typeface="+mn-ea"/>
                  <a:cs typeface="+mn-cs"/>
                  <a:sym typeface="Arial"/>
                </a:rPr>
                <a:t>Phase de préparation des formations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1" i="0" u="none" strike="noStrike" kern="0" cap="none" spc="0" normalizeH="0" baseline="0" noProof="0">
                  <a:ln>
                    <a:noFill/>
                  </a:ln>
                  <a:solidFill>
                    <a:schemeClr val="bg2"/>
                  </a:solidFill>
                  <a:effectLst/>
                  <a:uLnTx/>
                  <a:uFillTx/>
                  <a:latin typeface="Arial"/>
                  <a:ea typeface="+mn-ea"/>
                  <a:cs typeface="+mn-cs"/>
                  <a:sym typeface="Arial"/>
                </a:rPr>
                <a:t>(avec  prise en compte des retours de l’analyse d’impact par projet / domaines)</a:t>
              </a:r>
            </a:p>
          </p:txBody>
        </p:sp>
        <p:sp>
          <p:nvSpPr>
            <p:cNvPr id="44" name="Flèche : bas 43">
              <a:extLst>
                <a:ext uri="{FF2B5EF4-FFF2-40B4-BE49-F238E27FC236}">
                  <a16:creationId xmlns:a16="http://schemas.microsoft.com/office/drawing/2014/main" id="{A95DACE9-9541-938A-B8B1-B24B2BFCF052}"/>
                </a:ext>
              </a:extLst>
            </p:cNvPr>
            <p:cNvSpPr/>
            <p:nvPr/>
          </p:nvSpPr>
          <p:spPr>
            <a:xfrm rot="16200000">
              <a:off x="6816035" y="3643461"/>
              <a:ext cx="1044000" cy="1224000"/>
            </a:xfrm>
            <a:prstGeom prst="downArrow">
              <a:avLst>
                <a:gd name="adj1" fmla="val 50000"/>
                <a:gd name="adj2" fmla="val 31841"/>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Flèche : bas 44">
              <a:extLst>
                <a:ext uri="{FF2B5EF4-FFF2-40B4-BE49-F238E27FC236}">
                  <a16:creationId xmlns:a16="http://schemas.microsoft.com/office/drawing/2014/main" id="{8E5699BD-740D-0E10-D9CC-2AE23C418C83}"/>
                </a:ext>
              </a:extLst>
            </p:cNvPr>
            <p:cNvSpPr/>
            <p:nvPr/>
          </p:nvSpPr>
          <p:spPr>
            <a:xfrm rot="16200000">
              <a:off x="5883816" y="3620335"/>
              <a:ext cx="1044000" cy="1224000"/>
            </a:xfrm>
            <a:prstGeom prst="downArrow">
              <a:avLst>
                <a:gd name="adj1" fmla="val 50000"/>
                <a:gd name="adj2" fmla="val 31841"/>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Flèche : bas 45">
              <a:extLst>
                <a:ext uri="{FF2B5EF4-FFF2-40B4-BE49-F238E27FC236}">
                  <a16:creationId xmlns:a16="http://schemas.microsoft.com/office/drawing/2014/main" id="{FDFB5418-0D10-06F4-1622-EB1A3D28D49E}"/>
                </a:ext>
              </a:extLst>
            </p:cNvPr>
            <p:cNvSpPr/>
            <p:nvPr/>
          </p:nvSpPr>
          <p:spPr>
            <a:xfrm rot="16200000">
              <a:off x="4832232" y="3611034"/>
              <a:ext cx="1044000" cy="1224000"/>
            </a:xfrm>
            <a:prstGeom prst="downArrow">
              <a:avLst>
                <a:gd name="adj1" fmla="val 50000"/>
                <a:gd name="adj2" fmla="val 31841"/>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TextBox 55">
              <a:extLst>
                <a:ext uri="{FF2B5EF4-FFF2-40B4-BE49-F238E27FC236}">
                  <a16:creationId xmlns:a16="http://schemas.microsoft.com/office/drawing/2014/main" id="{D75C812F-012A-2D97-6F36-187EDCAEFF9A}"/>
                </a:ext>
              </a:extLst>
            </p:cNvPr>
            <p:cNvSpPr txBox="1"/>
            <p:nvPr/>
          </p:nvSpPr>
          <p:spPr>
            <a:xfrm>
              <a:off x="6751061" y="3252405"/>
              <a:ext cx="1090922" cy="307777"/>
            </a:xfrm>
            <a:prstGeom prst="rect">
              <a:avLst/>
            </a:prstGeom>
            <a:noFill/>
          </p:spPr>
          <p:txBody>
            <a:bodyPr wrap="square" rtlCol="0" anchor="b">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0" i="0" u="none" strike="noStrike" kern="0" cap="none" spc="0" normalizeH="0" baseline="0" noProof="0">
                  <a:ln>
                    <a:noFill/>
                  </a:ln>
                  <a:solidFill>
                    <a:srgbClr val="000000"/>
                  </a:solidFill>
                  <a:effectLst/>
                  <a:uLnTx/>
                  <a:uFillTx/>
                  <a:latin typeface="Arial"/>
                  <a:cs typeface="Arial"/>
                  <a:sym typeface="Arial"/>
                </a:rPr>
                <a:t>Création des contenus des formations</a:t>
              </a:r>
            </a:p>
          </p:txBody>
        </p:sp>
        <p:sp>
          <p:nvSpPr>
            <p:cNvPr id="48" name="TextBox 57">
              <a:extLst>
                <a:ext uri="{FF2B5EF4-FFF2-40B4-BE49-F238E27FC236}">
                  <a16:creationId xmlns:a16="http://schemas.microsoft.com/office/drawing/2014/main" id="{58BE9A10-9917-A9CE-6C08-158EB9D19B0E}"/>
                </a:ext>
              </a:extLst>
            </p:cNvPr>
            <p:cNvSpPr txBox="1"/>
            <p:nvPr/>
          </p:nvSpPr>
          <p:spPr>
            <a:xfrm>
              <a:off x="5227286" y="5138985"/>
              <a:ext cx="2238256" cy="415498"/>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i="0" strike="noStrike" kern="0" cap="none" spc="0" normalizeH="0" baseline="0" noProof="0">
                  <a:ln>
                    <a:noFill/>
                  </a:ln>
                  <a:solidFill>
                    <a:srgbClr val="000000"/>
                  </a:solidFill>
                  <a:effectLst/>
                  <a:uLnTx/>
                  <a:uFillTx/>
                  <a:latin typeface="Arial"/>
                  <a:cs typeface="Arial"/>
                  <a:sym typeface="Arial"/>
                </a:rPr>
                <a:t>Différentiation des modules de formation à créer</a:t>
              </a:r>
              <a:r>
                <a:rPr lang="fr-FR" sz="700"/>
                <a:t> </a:t>
              </a:r>
              <a:r>
                <a:rPr kumimoji="0" lang="fr-FR" sz="700" i="0" strike="noStrike" kern="0" cap="none" spc="0" normalizeH="0" baseline="0" noProof="0">
                  <a:ln>
                    <a:noFill/>
                  </a:ln>
                  <a:solidFill>
                    <a:srgbClr val="000000"/>
                  </a:solidFill>
                  <a:effectLst/>
                  <a:uLnTx/>
                  <a:uFillTx/>
                  <a:latin typeface="Arial"/>
                  <a:cs typeface="Arial"/>
                  <a:sym typeface="Arial"/>
                </a:rPr>
                <a:t>par métier et besoin (selon les cas d’usages et personae identifiés)</a:t>
              </a:r>
            </a:p>
          </p:txBody>
        </p:sp>
        <p:sp>
          <p:nvSpPr>
            <p:cNvPr id="49" name="TextBox 55">
              <a:extLst>
                <a:ext uri="{FF2B5EF4-FFF2-40B4-BE49-F238E27FC236}">
                  <a16:creationId xmlns:a16="http://schemas.microsoft.com/office/drawing/2014/main" id="{524A643E-45E6-31F5-7804-15F71FF71CBC}"/>
                </a:ext>
              </a:extLst>
            </p:cNvPr>
            <p:cNvSpPr txBox="1"/>
            <p:nvPr/>
          </p:nvSpPr>
          <p:spPr>
            <a:xfrm>
              <a:off x="4645129" y="2786962"/>
              <a:ext cx="1695369" cy="523220"/>
            </a:xfrm>
            <a:prstGeom prst="rect">
              <a:avLst/>
            </a:prstGeom>
            <a:noFill/>
          </p:spPr>
          <p:txBody>
            <a:bodyPr wrap="square" rtlCol="0">
              <a:spAutoFit/>
            </a:bodyPr>
            <a:lstStyle/>
            <a:p>
              <a:pPr algn="just">
                <a:defRPr/>
              </a:pPr>
              <a:r>
                <a:rPr lang="fr-FR" sz="700"/>
                <a:t>Découverte </a:t>
              </a:r>
              <a:r>
                <a:rPr kumimoji="0" lang="fr-FR" sz="700" i="0" strike="noStrike" kern="0" cap="none" spc="0" normalizeH="0" baseline="0" noProof="0">
                  <a:ln>
                    <a:noFill/>
                  </a:ln>
                  <a:solidFill>
                    <a:srgbClr val="000000"/>
                  </a:solidFill>
                  <a:effectLst/>
                  <a:uLnTx/>
                  <a:uFillTx/>
                  <a:latin typeface="Arial"/>
                  <a:cs typeface="Arial"/>
                  <a:sym typeface="Arial"/>
                </a:rPr>
                <a:t>des phases projet et des métiers, du périmètre de formation par population et des volumétries concernées</a:t>
              </a:r>
            </a:p>
          </p:txBody>
        </p:sp>
        <p:cxnSp>
          <p:nvCxnSpPr>
            <p:cNvPr id="51" name="Connecteur droit 50">
              <a:extLst>
                <a:ext uri="{FF2B5EF4-FFF2-40B4-BE49-F238E27FC236}">
                  <a16:creationId xmlns:a16="http://schemas.microsoft.com/office/drawing/2014/main" id="{AEB17798-FA3A-37EE-09C1-FB0DD63494D4}"/>
                </a:ext>
              </a:extLst>
            </p:cNvPr>
            <p:cNvCxnSpPr>
              <a:cxnSpLocks/>
            </p:cNvCxnSpPr>
            <p:nvPr/>
          </p:nvCxnSpPr>
          <p:spPr>
            <a:xfrm flipV="1">
              <a:off x="5255158" y="3651614"/>
              <a:ext cx="0" cy="386598"/>
            </a:xfrm>
            <a:prstGeom prst="line">
              <a:avLst/>
            </a:prstGeom>
            <a:ln w="19050"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D5401E52-58AF-F328-96FB-E64F2FD3EE0D}"/>
                </a:ext>
              </a:extLst>
            </p:cNvPr>
            <p:cNvCxnSpPr>
              <a:cxnSpLocks/>
            </p:cNvCxnSpPr>
            <p:nvPr/>
          </p:nvCxnSpPr>
          <p:spPr>
            <a:xfrm flipV="1">
              <a:off x="7245947" y="3613421"/>
              <a:ext cx="0" cy="386598"/>
            </a:xfrm>
            <a:prstGeom prst="line">
              <a:avLst/>
            </a:prstGeom>
            <a:ln w="19050" cap="rnd">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94F29B13-66BF-8782-8CBD-F91E5AD7639C}"/>
                </a:ext>
              </a:extLst>
            </p:cNvPr>
            <p:cNvCxnSpPr>
              <a:cxnSpLocks/>
            </p:cNvCxnSpPr>
            <p:nvPr/>
          </p:nvCxnSpPr>
          <p:spPr>
            <a:xfrm flipH="1">
              <a:off x="6372936" y="4490699"/>
              <a:ext cx="0" cy="386598"/>
            </a:xfrm>
            <a:prstGeom prst="line">
              <a:avLst/>
            </a:prstGeom>
            <a:ln w="19050"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cxnSp>
        <p:pic>
          <p:nvPicPr>
            <p:cNvPr id="54" name="Graphique 53" descr="Pièces de puzzle avec un remplissage uni">
              <a:extLst>
                <a:ext uri="{FF2B5EF4-FFF2-40B4-BE49-F238E27FC236}">
                  <a16:creationId xmlns:a16="http://schemas.microsoft.com/office/drawing/2014/main" id="{BDA512DC-9EF2-C132-8790-9087B5080E1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31979" y="3943589"/>
              <a:ext cx="558888" cy="558888"/>
            </a:xfrm>
            <a:prstGeom prst="rect">
              <a:avLst/>
            </a:prstGeom>
          </p:spPr>
        </p:pic>
        <p:pic>
          <p:nvPicPr>
            <p:cNvPr id="55" name="Graphique 54" descr="Groupe d’hommes avec un remplissage uni">
              <a:extLst>
                <a:ext uri="{FF2B5EF4-FFF2-40B4-BE49-F238E27FC236}">
                  <a16:creationId xmlns:a16="http://schemas.microsoft.com/office/drawing/2014/main" id="{5D33FC46-7800-CC64-F98A-D393037A6B0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16410" y="3964254"/>
              <a:ext cx="499211" cy="499211"/>
            </a:xfrm>
            <a:prstGeom prst="rect">
              <a:avLst/>
            </a:prstGeom>
          </p:spPr>
        </p:pic>
        <p:pic>
          <p:nvPicPr>
            <p:cNvPr id="56" name="Graphique 55" descr="Stylo de calligraphie avec un remplissage uni">
              <a:extLst>
                <a:ext uri="{FF2B5EF4-FFF2-40B4-BE49-F238E27FC236}">
                  <a16:creationId xmlns:a16="http://schemas.microsoft.com/office/drawing/2014/main" id="{7001AFCE-4B33-995F-4CEE-294B54C7768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68625" y="4001311"/>
              <a:ext cx="418486" cy="418486"/>
            </a:xfrm>
            <a:prstGeom prst="rect">
              <a:avLst/>
            </a:prstGeom>
          </p:spPr>
        </p:pic>
      </p:grpSp>
      <p:grpSp>
        <p:nvGrpSpPr>
          <p:cNvPr id="86" name="Groupe 85">
            <a:extLst>
              <a:ext uri="{FF2B5EF4-FFF2-40B4-BE49-F238E27FC236}">
                <a16:creationId xmlns:a16="http://schemas.microsoft.com/office/drawing/2014/main" id="{15433F73-1D80-41BF-1C66-512E8E7EFA7F}"/>
              </a:ext>
            </a:extLst>
          </p:cNvPr>
          <p:cNvGrpSpPr/>
          <p:nvPr/>
        </p:nvGrpSpPr>
        <p:grpSpPr>
          <a:xfrm>
            <a:off x="327410" y="3950966"/>
            <a:ext cx="2376000" cy="2645912"/>
            <a:chOff x="8225812" y="1648763"/>
            <a:chExt cx="3631226" cy="3985806"/>
          </a:xfrm>
        </p:grpSpPr>
        <p:sp>
          <p:nvSpPr>
            <p:cNvPr id="58" name="Rectangle 57">
              <a:extLst>
                <a:ext uri="{FF2B5EF4-FFF2-40B4-BE49-F238E27FC236}">
                  <a16:creationId xmlns:a16="http://schemas.microsoft.com/office/drawing/2014/main" id="{35768574-819B-D96B-24A6-62D3EB92CFA8}"/>
                </a:ext>
              </a:extLst>
            </p:cNvPr>
            <p:cNvSpPr/>
            <p:nvPr/>
          </p:nvSpPr>
          <p:spPr>
            <a:xfrm>
              <a:off x="8225812" y="1648763"/>
              <a:ext cx="3631226" cy="3985806"/>
            </a:xfrm>
            <a:prstGeom prst="rect">
              <a:avLst/>
            </a:prstGeom>
            <a:solidFill>
              <a:schemeClr val="bg1">
                <a:lumMod val="95000"/>
              </a:scheme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200" b="1" i="0" u="none" strike="noStrike" kern="0" cap="none" spc="0" normalizeH="0" baseline="0" noProof="0">
                <a:ln>
                  <a:noFill/>
                </a:ln>
                <a:solidFill>
                  <a:srgbClr val="44398A"/>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1" i="0" u="none" strike="noStrike" kern="0" cap="none" spc="0" normalizeH="0" baseline="0" noProof="0">
                  <a:ln>
                    <a:noFill/>
                  </a:ln>
                  <a:solidFill>
                    <a:srgbClr val="44398A"/>
                  </a:solidFill>
                  <a:effectLst/>
                  <a:uLnTx/>
                  <a:uFillTx/>
                  <a:latin typeface="Arial"/>
                  <a:ea typeface="+mn-ea"/>
                  <a:cs typeface="+mn-cs"/>
                  <a:sym typeface="Arial"/>
                </a:rPr>
                <a:t>Déroulé des formations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1" i="0" u="none" strike="noStrike" kern="0" cap="none" spc="0" normalizeH="0" baseline="0" noProof="0">
                  <a:ln>
                    <a:noFill/>
                  </a:ln>
                  <a:solidFill>
                    <a:srgbClr val="44398A"/>
                  </a:solidFill>
                  <a:effectLst/>
                  <a:uLnTx/>
                  <a:uFillTx/>
                  <a:latin typeface="Arial"/>
                  <a:ea typeface="+mn-ea"/>
                  <a:cs typeface="+mn-cs"/>
                  <a:sym typeface="Arial"/>
                </a:rPr>
                <a:t>(fonctionnement agile)</a:t>
              </a:r>
            </a:p>
          </p:txBody>
        </p:sp>
        <p:sp>
          <p:nvSpPr>
            <p:cNvPr id="59" name="TextBox 59">
              <a:extLst>
                <a:ext uri="{FF2B5EF4-FFF2-40B4-BE49-F238E27FC236}">
                  <a16:creationId xmlns:a16="http://schemas.microsoft.com/office/drawing/2014/main" id="{A846AAC4-316C-A065-FBFF-236ED4F6FE53}"/>
                </a:ext>
              </a:extLst>
            </p:cNvPr>
            <p:cNvSpPr txBox="1"/>
            <p:nvPr/>
          </p:nvSpPr>
          <p:spPr>
            <a:xfrm>
              <a:off x="10503642" y="4890684"/>
              <a:ext cx="1183071" cy="288147"/>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i="0" strike="noStrike" kern="0" cap="none" spc="0" normalizeH="0" baseline="0" noProof="0">
                  <a:ln>
                    <a:noFill/>
                  </a:ln>
                  <a:solidFill>
                    <a:schemeClr val="tx1"/>
                  </a:solidFill>
                  <a:effectLst/>
                  <a:uLnTx/>
                  <a:uFillTx/>
                  <a:latin typeface="Arial"/>
                  <a:cs typeface="Arial"/>
                  <a:sym typeface="Arial"/>
                </a:rPr>
                <a:t>Organisation et animation des formations</a:t>
              </a:r>
            </a:p>
          </p:txBody>
        </p:sp>
        <p:sp>
          <p:nvSpPr>
            <p:cNvPr id="60" name="TextBox 60">
              <a:extLst>
                <a:ext uri="{FF2B5EF4-FFF2-40B4-BE49-F238E27FC236}">
                  <a16:creationId xmlns:a16="http://schemas.microsoft.com/office/drawing/2014/main" id="{A559F021-BC59-E585-7DE8-ACA682B8F957}"/>
                </a:ext>
              </a:extLst>
            </p:cNvPr>
            <p:cNvSpPr txBox="1"/>
            <p:nvPr/>
          </p:nvSpPr>
          <p:spPr>
            <a:xfrm>
              <a:off x="8386426" y="4890564"/>
              <a:ext cx="1861528" cy="395869"/>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700" b="0" i="0" u="none" strike="noStrike" kern="0" cap="none" spc="0" normalizeH="0" baseline="0" noProof="0">
                  <a:ln>
                    <a:noFill/>
                  </a:ln>
                  <a:solidFill>
                    <a:srgbClr val="000000"/>
                  </a:solidFill>
                  <a:effectLst/>
                  <a:uLnTx/>
                  <a:uFillTx/>
                  <a:latin typeface="Arial"/>
                  <a:cs typeface="Arial"/>
                  <a:sym typeface="Arial"/>
                </a:rPr>
                <a:t>Demander des retours : questionnaires de fin de formation (à chaud et à froid) et suivi régulier de l’acquisition</a:t>
              </a:r>
            </a:p>
          </p:txBody>
        </p:sp>
        <p:sp>
          <p:nvSpPr>
            <p:cNvPr id="61" name="TextBox 59">
              <a:extLst>
                <a:ext uri="{FF2B5EF4-FFF2-40B4-BE49-F238E27FC236}">
                  <a16:creationId xmlns:a16="http://schemas.microsoft.com/office/drawing/2014/main" id="{A55E09E5-39D4-9CE8-7D06-E5D3E3F0BF2C}"/>
                </a:ext>
              </a:extLst>
            </p:cNvPr>
            <p:cNvSpPr txBox="1"/>
            <p:nvPr/>
          </p:nvSpPr>
          <p:spPr>
            <a:xfrm>
              <a:off x="10120413" y="2377493"/>
              <a:ext cx="1629569" cy="395869"/>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700">
                  <a:solidFill>
                    <a:srgbClr val="000000"/>
                  </a:solidFill>
                </a:rPr>
                <a:t>A</a:t>
              </a:r>
              <a:r>
                <a:rPr kumimoji="0" lang="fr-FR" sz="700" b="0" i="0" u="none" strike="noStrike" kern="0" cap="none" spc="0" normalizeH="0" baseline="0" noProof="0">
                  <a:ln>
                    <a:noFill/>
                  </a:ln>
                  <a:solidFill>
                    <a:srgbClr val="000000"/>
                  </a:solidFill>
                  <a:effectLst/>
                  <a:uLnTx/>
                  <a:uFillTx/>
                  <a:latin typeface="Arial"/>
                  <a:cs typeface="Arial"/>
                  <a:sym typeface="Arial"/>
                </a:rPr>
                <a:t>mélioration des supports</a:t>
              </a:r>
              <a:r>
                <a:rPr lang="fr-FR" sz="700">
                  <a:solidFill>
                    <a:srgbClr val="000000"/>
                  </a:solidFill>
                </a:rPr>
                <a:t> de </a:t>
              </a:r>
              <a:r>
                <a:rPr kumimoji="0" lang="fr-FR" sz="700" b="0" i="0" u="none" strike="noStrike" kern="0" cap="none" spc="0" normalizeH="0" baseline="0" noProof="0">
                  <a:ln>
                    <a:noFill/>
                  </a:ln>
                  <a:solidFill>
                    <a:srgbClr val="000000"/>
                  </a:solidFill>
                  <a:effectLst/>
                  <a:uLnTx/>
                  <a:uFillTx/>
                  <a:latin typeface="Arial"/>
                  <a:cs typeface="Arial"/>
                  <a:sym typeface="Arial"/>
                </a:rPr>
                <a:t>formation et des supports complémentaires en ligne</a:t>
              </a:r>
            </a:p>
          </p:txBody>
        </p:sp>
        <p:sp>
          <p:nvSpPr>
            <p:cNvPr id="62" name="TextBox 59">
              <a:extLst>
                <a:ext uri="{FF2B5EF4-FFF2-40B4-BE49-F238E27FC236}">
                  <a16:creationId xmlns:a16="http://schemas.microsoft.com/office/drawing/2014/main" id="{AE13EE15-417F-7A84-3771-A8B11BBC91F0}"/>
                </a:ext>
              </a:extLst>
            </p:cNvPr>
            <p:cNvSpPr txBox="1"/>
            <p:nvPr/>
          </p:nvSpPr>
          <p:spPr>
            <a:xfrm>
              <a:off x="8449524" y="2370976"/>
              <a:ext cx="1360674" cy="596338"/>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700">
                  <a:solidFill>
                    <a:srgbClr val="000000"/>
                  </a:solidFill>
                </a:rPr>
                <a:t>Analyse pour prise</a:t>
              </a:r>
              <a:r>
                <a:rPr kumimoji="0" lang="fr-FR" sz="700" b="0" i="0" u="none" strike="noStrike" kern="0" cap="none" spc="0" normalizeH="0" baseline="0" noProof="0">
                  <a:ln>
                    <a:noFill/>
                  </a:ln>
                  <a:solidFill>
                    <a:srgbClr val="000000"/>
                  </a:solidFill>
                  <a:effectLst/>
                  <a:uLnTx/>
                  <a:uFillTx/>
                  <a:latin typeface="Arial"/>
                  <a:cs typeface="Arial"/>
                  <a:sym typeface="Arial"/>
                </a:rPr>
                <a:t> en compte des retours des formations</a:t>
              </a:r>
            </a:p>
          </p:txBody>
        </p:sp>
        <p:grpSp>
          <p:nvGrpSpPr>
            <p:cNvPr id="64" name="Groupe 63">
              <a:extLst>
                <a:ext uri="{FF2B5EF4-FFF2-40B4-BE49-F238E27FC236}">
                  <a16:creationId xmlns:a16="http://schemas.microsoft.com/office/drawing/2014/main" id="{18CC47D1-5496-7FC5-6968-B4501E991B32}"/>
                </a:ext>
              </a:extLst>
            </p:cNvPr>
            <p:cNvGrpSpPr/>
            <p:nvPr/>
          </p:nvGrpSpPr>
          <p:grpSpPr>
            <a:xfrm>
              <a:off x="9121698" y="3168571"/>
              <a:ext cx="1688310" cy="1679288"/>
              <a:chOff x="8950536" y="3328249"/>
              <a:chExt cx="2099030" cy="2116671"/>
            </a:xfrm>
          </p:grpSpPr>
          <p:grpSp>
            <p:nvGrpSpPr>
              <p:cNvPr id="65" name="Groupe 64">
                <a:extLst>
                  <a:ext uri="{FF2B5EF4-FFF2-40B4-BE49-F238E27FC236}">
                    <a16:creationId xmlns:a16="http://schemas.microsoft.com/office/drawing/2014/main" id="{DB2C23B7-EA8A-DDED-2854-EAC0BED96712}"/>
                  </a:ext>
                </a:extLst>
              </p:cNvPr>
              <p:cNvGrpSpPr/>
              <p:nvPr/>
            </p:nvGrpSpPr>
            <p:grpSpPr>
              <a:xfrm rot="3415149">
                <a:off x="9040334" y="3384948"/>
                <a:ext cx="2000353" cy="2017700"/>
                <a:chOff x="3143711" y="1896225"/>
                <a:chExt cx="2803337" cy="2827649"/>
              </a:xfrm>
            </p:grpSpPr>
            <p:sp>
              <p:nvSpPr>
                <p:cNvPr id="82" name="Google Shape;741;p28">
                  <a:extLst>
                    <a:ext uri="{FF2B5EF4-FFF2-40B4-BE49-F238E27FC236}">
                      <a16:creationId xmlns:a16="http://schemas.microsoft.com/office/drawing/2014/main" id="{B04EA903-9C07-BA7C-2932-9D180C4D441F}"/>
                    </a:ext>
                  </a:extLst>
                </p:cNvPr>
                <p:cNvSpPr/>
                <p:nvPr/>
              </p:nvSpPr>
              <p:spPr>
                <a:xfrm rot="-411518">
                  <a:off x="4628351" y="1923190"/>
                  <a:ext cx="1318697" cy="1839614"/>
                </a:xfrm>
                <a:custGeom>
                  <a:avLst/>
                  <a:gdLst/>
                  <a:ahLst/>
                  <a:cxnLst/>
                  <a:rect l="l" t="t" r="r" b="b"/>
                  <a:pathLst>
                    <a:path w="9645" h="13455" extrusionOk="0">
                      <a:moveTo>
                        <a:pt x="250" y="0"/>
                      </a:moveTo>
                      <a:lnTo>
                        <a:pt x="3024" y="2762"/>
                      </a:lnTo>
                      <a:lnTo>
                        <a:pt x="0" y="5787"/>
                      </a:lnTo>
                      <a:cubicBezTo>
                        <a:pt x="1643" y="6203"/>
                        <a:pt x="2846" y="7692"/>
                        <a:pt x="2846" y="9466"/>
                      </a:cubicBezTo>
                      <a:lnTo>
                        <a:pt x="1667" y="9466"/>
                      </a:lnTo>
                      <a:lnTo>
                        <a:pt x="2691" y="10490"/>
                      </a:lnTo>
                      <a:lnTo>
                        <a:pt x="5656" y="13454"/>
                      </a:lnTo>
                      <a:lnTo>
                        <a:pt x="8501" y="10609"/>
                      </a:lnTo>
                      <a:lnTo>
                        <a:pt x="9644" y="9466"/>
                      </a:lnTo>
                      <a:lnTo>
                        <a:pt x="8573" y="9466"/>
                      </a:lnTo>
                      <a:cubicBezTo>
                        <a:pt x="8573" y="4608"/>
                        <a:pt x="4941" y="607"/>
                        <a:pt x="250" y="0"/>
                      </a:cubicBezTo>
                      <a:close/>
                    </a:path>
                  </a:pathLst>
                </a:custGeom>
                <a:solidFill>
                  <a:schemeClr val="bg2"/>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742;p28">
                  <a:extLst>
                    <a:ext uri="{FF2B5EF4-FFF2-40B4-BE49-F238E27FC236}">
                      <a16:creationId xmlns:a16="http://schemas.microsoft.com/office/drawing/2014/main" id="{432EB5EB-7747-3E7C-189E-48DA0034F8AF}"/>
                    </a:ext>
                  </a:extLst>
                </p:cNvPr>
                <p:cNvSpPr/>
                <p:nvPr/>
              </p:nvSpPr>
              <p:spPr>
                <a:xfrm rot="-411518">
                  <a:off x="4093039" y="3398614"/>
                  <a:ext cx="1842895" cy="1325260"/>
                </a:xfrm>
                <a:custGeom>
                  <a:avLst/>
                  <a:gdLst/>
                  <a:ahLst/>
                  <a:cxnLst/>
                  <a:rect l="l" t="t" r="r" b="b"/>
                  <a:pathLst>
                    <a:path w="13479" h="9693" extrusionOk="0">
                      <a:moveTo>
                        <a:pt x="7644" y="1"/>
                      </a:moveTo>
                      <a:cubicBezTo>
                        <a:pt x="7203" y="1608"/>
                        <a:pt x="5727" y="2787"/>
                        <a:pt x="3989" y="2787"/>
                      </a:cubicBezTo>
                      <a:lnTo>
                        <a:pt x="3989" y="1703"/>
                      </a:lnTo>
                      <a:lnTo>
                        <a:pt x="3012" y="2668"/>
                      </a:lnTo>
                      <a:lnTo>
                        <a:pt x="0" y="5692"/>
                      </a:lnTo>
                      <a:lnTo>
                        <a:pt x="2762" y="8454"/>
                      </a:lnTo>
                      <a:lnTo>
                        <a:pt x="4001" y="9692"/>
                      </a:lnTo>
                      <a:lnTo>
                        <a:pt x="4001" y="8537"/>
                      </a:lnTo>
                      <a:cubicBezTo>
                        <a:pt x="8882" y="8537"/>
                        <a:pt x="12918" y="4858"/>
                        <a:pt x="13478" y="120"/>
                      </a:cubicBezTo>
                      <a:lnTo>
                        <a:pt x="13478" y="120"/>
                      </a:lnTo>
                      <a:lnTo>
                        <a:pt x="10609" y="2965"/>
                      </a:lnTo>
                      <a:lnTo>
                        <a:pt x="7644" y="1"/>
                      </a:lnTo>
                      <a:close/>
                    </a:path>
                  </a:pathLst>
                </a:custGeom>
                <a:solidFill>
                  <a:schemeClr val="bg2">
                    <a:lumMod val="75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743;p28">
                  <a:extLst>
                    <a:ext uri="{FF2B5EF4-FFF2-40B4-BE49-F238E27FC236}">
                      <a16:creationId xmlns:a16="http://schemas.microsoft.com/office/drawing/2014/main" id="{A3AF3C48-2739-AD6E-283F-B5987A191595}"/>
                    </a:ext>
                  </a:extLst>
                </p:cNvPr>
                <p:cNvSpPr/>
                <p:nvPr/>
              </p:nvSpPr>
              <p:spPr>
                <a:xfrm rot="-411518">
                  <a:off x="3143711" y="2857296"/>
                  <a:ext cx="1321979" cy="1839614"/>
                </a:xfrm>
                <a:custGeom>
                  <a:avLst/>
                  <a:gdLst/>
                  <a:ahLst/>
                  <a:cxnLst/>
                  <a:rect l="l" t="t" r="r" b="b"/>
                  <a:pathLst>
                    <a:path w="9669" h="13455" extrusionOk="0">
                      <a:moveTo>
                        <a:pt x="3989" y="1"/>
                      </a:moveTo>
                      <a:lnTo>
                        <a:pt x="1132" y="2858"/>
                      </a:lnTo>
                      <a:lnTo>
                        <a:pt x="0" y="3990"/>
                      </a:lnTo>
                      <a:lnTo>
                        <a:pt x="1072" y="3990"/>
                      </a:lnTo>
                      <a:cubicBezTo>
                        <a:pt x="1072" y="8847"/>
                        <a:pt x="4703" y="12848"/>
                        <a:pt x="9394" y="13455"/>
                      </a:cubicBezTo>
                      <a:lnTo>
                        <a:pt x="6632" y="10693"/>
                      </a:lnTo>
                      <a:lnTo>
                        <a:pt x="9668" y="7680"/>
                      </a:lnTo>
                      <a:cubicBezTo>
                        <a:pt x="8025" y="7264"/>
                        <a:pt x="6823" y="5775"/>
                        <a:pt x="6823" y="4001"/>
                      </a:cubicBezTo>
                      <a:lnTo>
                        <a:pt x="8001" y="4001"/>
                      </a:lnTo>
                      <a:lnTo>
                        <a:pt x="6954" y="2966"/>
                      </a:lnTo>
                      <a:lnTo>
                        <a:pt x="3989" y="1"/>
                      </a:lnTo>
                      <a:close/>
                    </a:path>
                  </a:pathLst>
                </a:custGeom>
                <a:solidFill>
                  <a:schemeClr val="bg2">
                    <a:lumMod val="40000"/>
                    <a:lumOff val="60000"/>
                  </a:schemeClr>
                </a:solidFill>
                <a:ln w="12700">
                  <a:solidFill>
                    <a:schemeClr val="bg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744;p28">
                  <a:extLst>
                    <a:ext uri="{FF2B5EF4-FFF2-40B4-BE49-F238E27FC236}">
                      <a16:creationId xmlns:a16="http://schemas.microsoft.com/office/drawing/2014/main" id="{BE2188C4-8366-CCBE-43DE-D2AFF0E45803}"/>
                    </a:ext>
                  </a:extLst>
                </p:cNvPr>
                <p:cNvSpPr/>
                <p:nvPr/>
              </p:nvSpPr>
              <p:spPr>
                <a:xfrm rot="-411518">
                  <a:off x="3156365" y="1896225"/>
                  <a:ext cx="1842895" cy="1323619"/>
                </a:xfrm>
                <a:custGeom>
                  <a:avLst/>
                  <a:gdLst/>
                  <a:ahLst/>
                  <a:cxnLst/>
                  <a:rect l="l" t="t" r="r" b="b"/>
                  <a:pathLst>
                    <a:path w="13479" h="9681" extrusionOk="0">
                      <a:moveTo>
                        <a:pt x="9490" y="1"/>
                      </a:moveTo>
                      <a:lnTo>
                        <a:pt x="9490" y="1168"/>
                      </a:lnTo>
                      <a:cubicBezTo>
                        <a:pt x="4608" y="1168"/>
                        <a:pt x="572" y="4847"/>
                        <a:pt x="0" y="9574"/>
                      </a:cubicBezTo>
                      <a:lnTo>
                        <a:pt x="2870" y="6716"/>
                      </a:lnTo>
                      <a:lnTo>
                        <a:pt x="5823" y="9681"/>
                      </a:lnTo>
                      <a:cubicBezTo>
                        <a:pt x="6275" y="8085"/>
                        <a:pt x="7739" y="6907"/>
                        <a:pt x="9490" y="6907"/>
                      </a:cubicBezTo>
                      <a:lnTo>
                        <a:pt x="9490" y="8002"/>
                      </a:lnTo>
                      <a:lnTo>
                        <a:pt x="10454" y="7026"/>
                      </a:lnTo>
                      <a:lnTo>
                        <a:pt x="13478" y="4013"/>
                      </a:lnTo>
                      <a:lnTo>
                        <a:pt x="10716" y="1239"/>
                      </a:lnTo>
                      <a:lnTo>
                        <a:pt x="9490" y="1"/>
                      </a:lnTo>
                      <a:close/>
                    </a:path>
                  </a:pathLst>
                </a:custGeom>
                <a:solidFill>
                  <a:schemeClr val="bg2">
                    <a:lumMod val="60000"/>
                    <a:lumOff val="40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66" name="Connecteur : en angle 65">
                <a:extLst>
                  <a:ext uri="{FF2B5EF4-FFF2-40B4-BE49-F238E27FC236}">
                    <a16:creationId xmlns:a16="http://schemas.microsoft.com/office/drawing/2014/main" id="{2F06C7C9-C959-DF34-8EAC-87A06F35F8DA}"/>
                  </a:ext>
                </a:extLst>
              </p:cNvPr>
              <p:cNvCxnSpPr>
                <a:cxnSpLocks/>
              </p:cNvCxnSpPr>
              <p:nvPr/>
            </p:nvCxnSpPr>
            <p:spPr>
              <a:xfrm rot="16200000" flipV="1">
                <a:off x="8898238" y="3380547"/>
                <a:ext cx="483647" cy="379051"/>
              </a:xfrm>
              <a:prstGeom prst="bentConnector3">
                <a:avLst>
                  <a:gd name="adj1" fmla="val 69902"/>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 en angle 66">
                <a:extLst>
                  <a:ext uri="{FF2B5EF4-FFF2-40B4-BE49-F238E27FC236}">
                    <a16:creationId xmlns:a16="http://schemas.microsoft.com/office/drawing/2014/main" id="{4D2339DF-7452-E664-8717-F94D06B2D3A8}"/>
                  </a:ext>
                </a:extLst>
              </p:cNvPr>
              <p:cNvCxnSpPr>
                <a:cxnSpLocks/>
              </p:cNvCxnSpPr>
              <p:nvPr/>
            </p:nvCxnSpPr>
            <p:spPr>
              <a:xfrm rot="5400000">
                <a:off x="10618217" y="3430666"/>
                <a:ext cx="483647" cy="379051"/>
              </a:xfrm>
              <a:prstGeom prst="bentConnector3">
                <a:avLst>
                  <a:gd name="adj1" fmla="val 3208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Connecteur : en angle 75">
                <a:extLst>
                  <a:ext uri="{FF2B5EF4-FFF2-40B4-BE49-F238E27FC236}">
                    <a16:creationId xmlns:a16="http://schemas.microsoft.com/office/drawing/2014/main" id="{28A85796-8FDE-4BF7-5496-1236C0D2B8D8}"/>
                  </a:ext>
                </a:extLst>
              </p:cNvPr>
              <p:cNvCxnSpPr>
                <a:cxnSpLocks/>
              </p:cNvCxnSpPr>
              <p:nvPr/>
            </p:nvCxnSpPr>
            <p:spPr>
              <a:xfrm rot="5400000" flipH="1" flipV="1">
                <a:off x="8984784" y="4987300"/>
                <a:ext cx="483647" cy="379051"/>
              </a:xfrm>
              <a:prstGeom prst="bentConnector3">
                <a:avLst>
                  <a:gd name="adj1" fmla="val 34079"/>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 en angle 76">
                <a:extLst>
                  <a:ext uri="{FF2B5EF4-FFF2-40B4-BE49-F238E27FC236}">
                    <a16:creationId xmlns:a16="http://schemas.microsoft.com/office/drawing/2014/main" id="{113C7088-5718-CBF3-0D8D-17F6CF0B00F7}"/>
                  </a:ext>
                </a:extLst>
              </p:cNvPr>
              <p:cNvCxnSpPr>
                <a:cxnSpLocks/>
              </p:cNvCxnSpPr>
              <p:nvPr/>
            </p:nvCxnSpPr>
            <p:spPr>
              <a:xfrm rot="16200000" flipV="1">
                <a:off x="10555081" y="5013571"/>
                <a:ext cx="483647" cy="379051"/>
              </a:xfrm>
              <a:prstGeom prst="bentConnector3">
                <a:avLst>
                  <a:gd name="adj1" fmla="val 3407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8" name="Graphique 77" descr="Croissance de l'activité avec un remplissage uni">
                <a:extLst>
                  <a:ext uri="{FF2B5EF4-FFF2-40B4-BE49-F238E27FC236}">
                    <a16:creationId xmlns:a16="http://schemas.microsoft.com/office/drawing/2014/main" id="{2CC07105-DDA7-14E4-F2DC-E8D5D321EBA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26344" y="3600984"/>
                <a:ext cx="421824" cy="421824"/>
              </a:xfrm>
              <a:prstGeom prst="rect">
                <a:avLst/>
              </a:prstGeom>
            </p:spPr>
          </p:pic>
          <p:pic>
            <p:nvPicPr>
              <p:cNvPr id="79" name="Graphique 78" descr="Début avec un remplissage uni">
                <a:extLst>
                  <a:ext uri="{FF2B5EF4-FFF2-40B4-BE49-F238E27FC236}">
                    <a16:creationId xmlns:a16="http://schemas.microsoft.com/office/drawing/2014/main" id="{0CF9955D-9F5E-C62D-EDE8-17D60BDC4A6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37387" y="3874575"/>
                <a:ext cx="421824" cy="421824"/>
              </a:xfrm>
              <a:prstGeom prst="rect">
                <a:avLst/>
              </a:prstGeom>
            </p:spPr>
          </p:pic>
          <p:pic>
            <p:nvPicPr>
              <p:cNvPr id="80" name="Graphique 79" descr="Classe avec un remplissage uni">
                <a:extLst>
                  <a:ext uri="{FF2B5EF4-FFF2-40B4-BE49-F238E27FC236}">
                    <a16:creationId xmlns:a16="http://schemas.microsoft.com/office/drawing/2014/main" id="{5DAB33B7-16CE-473B-C159-44AC6DAB491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96467" y="4431909"/>
                <a:ext cx="421824" cy="421824"/>
              </a:xfrm>
              <a:prstGeom prst="rect">
                <a:avLst/>
              </a:prstGeom>
            </p:spPr>
          </p:pic>
          <p:pic>
            <p:nvPicPr>
              <p:cNvPr id="81" name="Graphique 80" descr="Commentaire, J’aime avec un remplissage uni">
                <a:extLst>
                  <a:ext uri="{FF2B5EF4-FFF2-40B4-BE49-F238E27FC236}">
                    <a16:creationId xmlns:a16="http://schemas.microsoft.com/office/drawing/2014/main" id="{ED88FFEB-D563-0923-FBFD-4DADBA11380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7588" y="4768272"/>
                <a:ext cx="460295" cy="460295"/>
              </a:xfrm>
              <a:prstGeom prst="rect">
                <a:avLst/>
              </a:prstGeom>
            </p:spPr>
          </p:pic>
        </p:grpSp>
      </p:grpSp>
      <p:sp>
        <p:nvSpPr>
          <p:cNvPr id="88" name="Rectangle 87">
            <a:extLst>
              <a:ext uri="{FF2B5EF4-FFF2-40B4-BE49-F238E27FC236}">
                <a16:creationId xmlns:a16="http://schemas.microsoft.com/office/drawing/2014/main" id="{2904AEEB-35B5-B9AF-0C42-B334EA27C77A}"/>
              </a:ext>
            </a:extLst>
          </p:cNvPr>
          <p:cNvSpPr/>
          <p:nvPr/>
        </p:nvSpPr>
        <p:spPr>
          <a:xfrm>
            <a:off x="6114287" y="2874554"/>
            <a:ext cx="5640611" cy="62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Construire les différents supports (guides utilisateurs, formation en autonomie…) selon les phases, les acteurs et les besoins identifiés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Organiser le suivi régulier de l'acquisition de compétences des stagiaires (connaissances, compétences, capacités). Par exemple via un questionnaire d’auto-évaluation ou un quizz de connaissance. Et ce de façon régulière (ex : janvier, mars, juin).</a:t>
            </a:r>
            <a:endParaRPr kumimoji="0" lang="fr-FR" sz="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89" name="Rectangle : coins arrondis 88">
            <a:extLst>
              <a:ext uri="{FF2B5EF4-FFF2-40B4-BE49-F238E27FC236}">
                <a16:creationId xmlns:a16="http://schemas.microsoft.com/office/drawing/2014/main" id="{6A893437-2D1A-0392-B9D6-C985E66B4DEA}"/>
              </a:ext>
            </a:extLst>
          </p:cNvPr>
          <p:cNvSpPr/>
          <p:nvPr/>
        </p:nvSpPr>
        <p:spPr>
          <a:xfrm>
            <a:off x="3259504" y="917826"/>
            <a:ext cx="1080000" cy="520986"/>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r-FR" sz="1050"/>
              <a:t>Analyse de la demande</a:t>
            </a:r>
          </a:p>
        </p:txBody>
      </p:sp>
      <p:sp>
        <p:nvSpPr>
          <p:cNvPr id="90" name="Rectangle : coins arrondis 89">
            <a:extLst>
              <a:ext uri="{FF2B5EF4-FFF2-40B4-BE49-F238E27FC236}">
                <a16:creationId xmlns:a16="http://schemas.microsoft.com/office/drawing/2014/main" id="{EA545C72-19A9-0B85-5447-5C7F62786565}"/>
              </a:ext>
            </a:extLst>
          </p:cNvPr>
          <p:cNvSpPr/>
          <p:nvPr/>
        </p:nvSpPr>
        <p:spPr>
          <a:xfrm>
            <a:off x="3825536" y="1563922"/>
            <a:ext cx="1080000" cy="520986"/>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solidFill>
                  <a:schemeClr val="bg1"/>
                </a:solidFill>
                <a:latin typeface="+mj-lt"/>
              </a:rPr>
              <a:t>Définition des objectifs </a:t>
            </a:r>
            <a:r>
              <a:rPr lang="fr-FR" sz="1050" b="0" i="0" u="none" strike="noStrike" cap="none">
                <a:solidFill>
                  <a:schemeClr val="bg1"/>
                </a:solidFill>
                <a:latin typeface="+mj-lt"/>
                <a:ea typeface="Arial"/>
                <a:cs typeface="Arial"/>
                <a:sym typeface="Arial"/>
              </a:rPr>
              <a:t>pédagogique</a:t>
            </a:r>
          </a:p>
        </p:txBody>
      </p:sp>
      <p:sp>
        <p:nvSpPr>
          <p:cNvPr id="91" name="Rectangle : coins arrondis 90">
            <a:extLst>
              <a:ext uri="{FF2B5EF4-FFF2-40B4-BE49-F238E27FC236}">
                <a16:creationId xmlns:a16="http://schemas.microsoft.com/office/drawing/2014/main" id="{4FFE77A5-2274-3C09-682F-E18F56E281B3}"/>
              </a:ext>
            </a:extLst>
          </p:cNvPr>
          <p:cNvSpPr/>
          <p:nvPr/>
        </p:nvSpPr>
        <p:spPr>
          <a:xfrm>
            <a:off x="4391568" y="2210018"/>
            <a:ext cx="1080000" cy="520986"/>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kern="1200">
                <a:latin typeface="+mj-lt"/>
              </a:rPr>
              <a:t>Ingénierie </a:t>
            </a:r>
            <a:r>
              <a:rPr lang="fr-FR" sz="1050" kern="1200">
                <a:solidFill>
                  <a:srgbClr val="FFFFFF"/>
                </a:solidFill>
                <a:latin typeface="+mj-lt"/>
                <a:ea typeface="+mn-ea"/>
                <a:cs typeface="+mn-cs"/>
              </a:rPr>
              <a:t>pédagogique</a:t>
            </a:r>
          </a:p>
        </p:txBody>
      </p:sp>
      <p:sp>
        <p:nvSpPr>
          <p:cNvPr id="92" name="Rectangle : coins arrondis 91">
            <a:extLst>
              <a:ext uri="{FF2B5EF4-FFF2-40B4-BE49-F238E27FC236}">
                <a16:creationId xmlns:a16="http://schemas.microsoft.com/office/drawing/2014/main" id="{21268C7C-FEA1-D702-CDDC-38BBF272FEFE}"/>
              </a:ext>
            </a:extLst>
          </p:cNvPr>
          <p:cNvSpPr/>
          <p:nvPr/>
        </p:nvSpPr>
        <p:spPr>
          <a:xfrm>
            <a:off x="4961468" y="2990072"/>
            <a:ext cx="1080000" cy="520986"/>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latin typeface="+mj-lt"/>
              </a:rPr>
              <a:t>Conception</a:t>
            </a:r>
          </a:p>
        </p:txBody>
      </p:sp>
      <p:sp>
        <p:nvSpPr>
          <p:cNvPr id="93" name="Rectangle : coins arrondis 92">
            <a:extLst>
              <a:ext uri="{FF2B5EF4-FFF2-40B4-BE49-F238E27FC236}">
                <a16:creationId xmlns:a16="http://schemas.microsoft.com/office/drawing/2014/main" id="{D9CC1E7A-E3BC-1629-A530-1E32A0796871}"/>
              </a:ext>
            </a:extLst>
          </p:cNvPr>
          <p:cNvSpPr/>
          <p:nvPr/>
        </p:nvSpPr>
        <p:spPr>
          <a:xfrm>
            <a:off x="5482660" y="3973392"/>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rtl="0">
              <a:lnSpc>
                <a:spcPct val="100000"/>
              </a:lnSpc>
              <a:spcBef>
                <a:spcPts val="0"/>
              </a:spcBef>
              <a:spcAft>
                <a:spcPts val="0"/>
              </a:spcAft>
              <a:buClr>
                <a:srgbClr val="000000"/>
              </a:buClr>
              <a:buFont typeface="Arial"/>
              <a:buNone/>
            </a:pPr>
            <a:r>
              <a:rPr lang="fr-FR" sz="1050" b="0" i="0" u="none" strike="noStrike" cap="none">
                <a:solidFill>
                  <a:schemeClr val="bg1"/>
                </a:solidFill>
                <a:latin typeface="+mj-lt"/>
                <a:ea typeface="Arial"/>
                <a:cs typeface="Arial"/>
                <a:sym typeface="Arial"/>
              </a:rPr>
              <a:t>Préparation, et animation</a:t>
            </a:r>
          </a:p>
        </p:txBody>
      </p:sp>
      <p:sp>
        <p:nvSpPr>
          <p:cNvPr id="94" name="Rectangle : coins arrondis 93">
            <a:extLst>
              <a:ext uri="{FF2B5EF4-FFF2-40B4-BE49-F238E27FC236}">
                <a16:creationId xmlns:a16="http://schemas.microsoft.com/office/drawing/2014/main" id="{C7B22BBB-C7EA-91E3-1096-0B250FC2C257}"/>
              </a:ext>
            </a:extLst>
          </p:cNvPr>
          <p:cNvSpPr/>
          <p:nvPr/>
        </p:nvSpPr>
        <p:spPr>
          <a:xfrm>
            <a:off x="6377719" y="4809063"/>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rtl="0"/>
            <a:r>
              <a:rPr lang="fr-FR" sz="1050">
                <a:latin typeface="+mj-lt"/>
              </a:rPr>
              <a:t>Analyse des évaluations</a:t>
            </a:r>
          </a:p>
        </p:txBody>
      </p:sp>
      <p:sp>
        <p:nvSpPr>
          <p:cNvPr id="95" name="Rectangle : coins arrondis 94">
            <a:extLst>
              <a:ext uri="{FF2B5EF4-FFF2-40B4-BE49-F238E27FC236}">
                <a16:creationId xmlns:a16="http://schemas.microsoft.com/office/drawing/2014/main" id="{9D785B1C-1EA5-BEB7-F770-E01CAD523D95}"/>
              </a:ext>
            </a:extLst>
          </p:cNvPr>
          <p:cNvSpPr/>
          <p:nvPr/>
        </p:nvSpPr>
        <p:spPr>
          <a:xfrm>
            <a:off x="7272778" y="5644733"/>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latin typeface="+mj-lt"/>
              </a:rPr>
              <a:t>Mise à jour du plan de formation</a:t>
            </a:r>
          </a:p>
        </p:txBody>
      </p:sp>
      <p:sp>
        <p:nvSpPr>
          <p:cNvPr id="96" name="Flèche : angle droit 95">
            <a:extLst>
              <a:ext uri="{FF2B5EF4-FFF2-40B4-BE49-F238E27FC236}">
                <a16:creationId xmlns:a16="http://schemas.microsoft.com/office/drawing/2014/main" id="{75218C54-CED4-B8FC-08E3-709DE7FBC19B}"/>
              </a:ext>
            </a:extLst>
          </p:cNvPr>
          <p:cNvSpPr/>
          <p:nvPr/>
        </p:nvSpPr>
        <p:spPr>
          <a:xfrm rot="5400000">
            <a:off x="3290088" y="1540418"/>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97" name="Flèche : angle droit 96">
            <a:extLst>
              <a:ext uri="{FF2B5EF4-FFF2-40B4-BE49-F238E27FC236}">
                <a16:creationId xmlns:a16="http://schemas.microsoft.com/office/drawing/2014/main" id="{FADB088E-E2F3-4EA0-E9A6-667E7446C9AF}"/>
              </a:ext>
            </a:extLst>
          </p:cNvPr>
          <p:cNvSpPr/>
          <p:nvPr/>
        </p:nvSpPr>
        <p:spPr>
          <a:xfrm rot="5400000">
            <a:off x="3793113" y="2156706"/>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98" name="Flèche : angle droit 97">
            <a:extLst>
              <a:ext uri="{FF2B5EF4-FFF2-40B4-BE49-F238E27FC236}">
                <a16:creationId xmlns:a16="http://schemas.microsoft.com/office/drawing/2014/main" id="{5E71553A-0AF3-276B-0084-E0AB1B5F35C5}"/>
              </a:ext>
            </a:extLst>
          </p:cNvPr>
          <p:cNvSpPr/>
          <p:nvPr/>
        </p:nvSpPr>
        <p:spPr>
          <a:xfrm rot="5400000">
            <a:off x="4353474" y="2832362"/>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09" name="Flèche : angle droit 108">
            <a:extLst>
              <a:ext uri="{FF2B5EF4-FFF2-40B4-BE49-F238E27FC236}">
                <a16:creationId xmlns:a16="http://schemas.microsoft.com/office/drawing/2014/main" id="{94628767-E85F-EC1E-CF3C-E9C7FFDBFF3F}"/>
              </a:ext>
            </a:extLst>
          </p:cNvPr>
          <p:cNvSpPr/>
          <p:nvPr/>
        </p:nvSpPr>
        <p:spPr>
          <a:xfrm rot="5400000">
            <a:off x="4950723" y="3639392"/>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10" name="Flèche : angle droit 109">
            <a:extLst>
              <a:ext uri="{FF2B5EF4-FFF2-40B4-BE49-F238E27FC236}">
                <a16:creationId xmlns:a16="http://schemas.microsoft.com/office/drawing/2014/main" id="{E1DB1F97-4C76-1159-91BD-036ED46D2E28}"/>
              </a:ext>
            </a:extLst>
          </p:cNvPr>
          <p:cNvSpPr/>
          <p:nvPr/>
        </p:nvSpPr>
        <p:spPr>
          <a:xfrm rot="5400000">
            <a:off x="5822226" y="4641319"/>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11" name="Flèche : angle droit 110">
            <a:extLst>
              <a:ext uri="{FF2B5EF4-FFF2-40B4-BE49-F238E27FC236}">
                <a16:creationId xmlns:a16="http://schemas.microsoft.com/office/drawing/2014/main" id="{8038EE4C-F91D-FA6A-239A-FB8722EC120E}"/>
              </a:ext>
            </a:extLst>
          </p:cNvPr>
          <p:cNvSpPr/>
          <p:nvPr/>
        </p:nvSpPr>
        <p:spPr>
          <a:xfrm rot="5400000">
            <a:off x="6679298" y="5475926"/>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Tree>
    <p:extLst>
      <p:ext uri="{BB962C8B-B14F-4D97-AF65-F5344CB8AC3E}">
        <p14:creationId xmlns:p14="http://schemas.microsoft.com/office/powerpoint/2010/main" val="2664251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24">
            <a:extLst>
              <a:ext uri="{FF2B5EF4-FFF2-40B4-BE49-F238E27FC236}">
                <a16:creationId xmlns:a16="http://schemas.microsoft.com/office/drawing/2014/main" id="{02A79CFC-9074-C1B5-3D46-6EC999B8DDB5}"/>
              </a:ext>
            </a:extLst>
          </p:cNvPr>
          <p:cNvSpPr txBox="1"/>
          <p:nvPr/>
        </p:nvSpPr>
        <p:spPr>
          <a:xfrm>
            <a:off x="6363411" y="4069682"/>
            <a:ext cx="5517478" cy="461665"/>
          </a:xfrm>
          <a:prstGeom prst="rect">
            <a:avLst/>
          </a:prstGeom>
          <a:solidFill>
            <a:schemeClr val="bg2">
              <a:lumMod val="20000"/>
              <a:lumOff val="80000"/>
            </a:schemeClr>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small" spc="0" normalizeH="0" noProof="0">
                <a:ln>
                  <a:noFill/>
                </a:ln>
                <a:solidFill>
                  <a:schemeClr val="bg2"/>
                </a:solidFill>
                <a:effectLst/>
                <a:uLnTx/>
                <a:uFillTx/>
                <a:latin typeface="Arial"/>
                <a:ea typeface="+mn-ea"/>
                <a:cs typeface="+mn-cs"/>
              </a:rPr>
              <a:t>Se donner les chances de réussir la recette,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small" spc="0" normalizeH="0" noProof="0">
                <a:ln>
                  <a:noFill/>
                </a:ln>
                <a:solidFill>
                  <a:schemeClr val="bg2"/>
                </a:solidFill>
                <a:effectLst/>
                <a:uLnTx/>
                <a:uFillTx/>
                <a:latin typeface="Arial"/>
                <a:ea typeface="+mn-ea"/>
                <a:cs typeface="+mn-cs"/>
              </a:rPr>
              <a:t>sans empiéter sur le travail de change</a:t>
            </a:r>
          </a:p>
        </p:txBody>
      </p:sp>
      <p:sp>
        <p:nvSpPr>
          <p:cNvPr id="47" name="ZoneTexte 46">
            <a:extLst>
              <a:ext uri="{FF2B5EF4-FFF2-40B4-BE49-F238E27FC236}">
                <a16:creationId xmlns:a16="http://schemas.microsoft.com/office/drawing/2014/main" id="{150B1420-68DC-6DD9-03C0-86B23FFC0A67}"/>
              </a:ext>
            </a:extLst>
          </p:cNvPr>
          <p:cNvSpPr txBox="1"/>
          <p:nvPr/>
        </p:nvSpPr>
        <p:spPr>
          <a:xfrm>
            <a:off x="620329" y="4088940"/>
            <a:ext cx="5475671" cy="461665"/>
          </a:xfrm>
          <a:prstGeom prst="rect">
            <a:avLst/>
          </a:prstGeom>
          <a:solidFill>
            <a:schemeClr val="bg2">
              <a:lumMod val="20000"/>
              <a:lumOff val="80000"/>
            </a:schemeClr>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small" spc="0" normalizeH="0" noProof="0">
                <a:ln>
                  <a:noFill/>
                </a:ln>
                <a:solidFill>
                  <a:schemeClr val="bg2"/>
                </a:solidFill>
                <a:effectLst/>
                <a:uLnTx/>
                <a:uFillTx/>
                <a:latin typeface="Arial"/>
                <a:ea typeface="+mn-ea"/>
                <a:cs typeface="+mn-cs"/>
              </a:rPr>
              <a:t>Avoir à disposition un outil sans anomalie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small" spc="0" normalizeH="0" noProof="0">
                <a:ln>
                  <a:noFill/>
                </a:ln>
                <a:solidFill>
                  <a:schemeClr val="bg2"/>
                </a:solidFill>
                <a:effectLst/>
                <a:uLnTx/>
                <a:uFillTx/>
                <a:latin typeface="Arial"/>
                <a:ea typeface="+mn-ea"/>
                <a:cs typeface="+mn-cs"/>
              </a:rPr>
              <a:t>et correspondant aux besoins métiers</a:t>
            </a:r>
            <a:endParaRPr kumimoji="0" lang="fr-FR" sz="1200" b="1" i="0" u="none" strike="noStrike" kern="1200" cap="small" spc="0" normalizeH="0" noProof="0">
              <a:ln>
                <a:noFill/>
              </a:ln>
              <a:solidFill>
                <a:schemeClr val="bg2"/>
              </a:solidFill>
              <a:effectLst/>
              <a:uLnTx/>
              <a:uFillTx/>
              <a:latin typeface="Arial"/>
              <a:ea typeface="+mn-ea"/>
              <a:cs typeface="Arial"/>
            </a:endParaRPr>
          </a:p>
        </p:txBody>
      </p:sp>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prstGeom prst="rect">
            <a:avLst/>
          </a:prstGeom>
        </p:spPr>
        <p:txBody>
          <a:bodyPr/>
          <a:lstStyle/>
          <a:p>
            <a:r>
              <a:rPr lang="fr-FR" sz="2400" b="0">
                <a:latin typeface="Arial Black" panose="020B0A04020102020204" pitchFamily="34" charset="0"/>
              </a:rPr>
              <a:t>Z🔎OM | </a:t>
            </a:r>
            <a:r>
              <a:rPr lang="fr-FR" sz="2400">
                <a:latin typeface="Arial Black" panose="020B0A04020102020204" pitchFamily="34" charset="0"/>
              </a:rPr>
              <a:t>Recette outil et remontées terrain</a:t>
            </a:r>
            <a:endParaRPr lang="fr-FR">
              <a:latin typeface="Arial Black" panose="020B0A04020102020204" pitchFamily="34" charset="0"/>
            </a:endParaRPr>
          </a:p>
        </p:txBody>
      </p:sp>
      <p:grpSp>
        <p:nvGrpSpPr>
          <p:cNvPr id="30" name="Groupe 29">
            <a:extLst>
              <a:ext uri="{FF2B5EF4-FFF2-40B4-BE49-F238E27FC236}">
                <a16:creationId xmlns:a16="http://schemas.microsoft.com/office/drawing/2014/main" id="{29CB0097-7A1D-6F8C-7280-036706F39CB7}"/>
              </a:ext>
            </a:extLst>
          </p:cNvPr>
          <p:cNvGrpSpPr/>
          <p:nvPr/>
        </p:nvGrpSpPr>
        <p:grpSpPr>
          <a:xfrm>
            <a:off x="480000" y="1077530"/>
            <a:ext cx="11232000" cy="288000"/>
            <a:chOff x="476395" y="2328093"/>
            <a:chExt cx="11525619" cy="524270"/>
          </a:xfrm>
          <a:solidFill>
            <a:schemeClr val="bg2"/>
          </a:solidFill>
        </p:grpSpPr>
        <p:sp>
          <p:nvSpPr>
            <p:cNvPr id="32" name="Google Shape;196;g62decd456d_2_291">
              <a:extLst>
                <a:ext uri="{FF2B5EF4-FFF2-40B4-BE49-F238E27FC236}">
                  <a16:creationId xmlns:a16="http://schemas.microsoft.com/office/drawing/2014/main" id="{8019E195-8806-0EC0-CAE8-98996CE84DB7}"/>
                </a:ext>
              </a:extLst>
            </p:cNvPr>
            <p:cNvSpPr txBox="1"/>
            <p:nvPr/>
          </p:nvSpPr>
          <p:spPr>
            <a:xfrm>
              <a:off x="476395" y="2348363"/>
              <a:ext cx="11525619" cy="504000"/>
            </a:xfrm>
            <a:prstGeom prst="roundRect">
              <a:avLst>
                <a:gd name="adj" fmla="val 50000"/>
              </a:avLst>
            </a:prstGeom>
            <a:grpFill/>
            <a:ln>
              <a:noFill/>
            </a:ln>
          </p:spPr>
          <p:txBody>
            <a:bodyPr spcFirstLastPara="1" wrap="square" lIns="91425" tIns="91425" rIns="91425" bIns="91425" anchor="ctr" anchorCtr="0">
              <a:noAutofit/>
            </a:bodyPr>
            <a:lstStyle/>
            <a:p>
              <a:pPr marL="4445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FFFFFF"/>
                  </a:solidFill>
                  <a:effectLst/>
                  <a:uLnTx/>
                  <a:uFillTx/>
                  <a:latin typeface="Arial"/>
                  <a:cs typeface="Arial"/>
                  <a:sym typeface="Arial"/>
                </a:rPr>
                <a:t>Fonctionnement sur la recette outil et les remontées</a:t>
              </a:r>
            </a:p>
          </p:txBody>
        </p:sp>
        <p:sp>
          <p:nvSpPr>
            <p:cNvPr id="33" name="Ellipse 32">
              <a:extLst>
                <a:ext uri="{FF2B5EF4-FFF2-40B4-BE49-F238E27FC236}">
                  <a16:creationId xmlns:a16="http://schemas.microsoft.com/office/drawing/2014/main" id="{327C8624-FCE6-3006-A8CA-C96D336D33F8}"/>
                </a:ext>
              </a:extLst>
            </p:cNvPr>
            <p:cNvSpPr/>
            <p:nvPr/>
          </p:nvSpPr>
          <p:spPr>
            <a:xfrm>
              <a:off x="476395" y="2328093"/>
              <a:ext cx="288000" cy="52427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4" name="Groupe 3">
            <a:extLst>
              <a:ext uri="{FF2B5EF4-FFF2-40B4-BE49-F238E27FC236}">
                <a16:creationId xmlns:a16="http://schemas.microsoft.com/office/drawing/2014/main" id="{9B550CC1-A9BE-70A1-CA6C-4C528742F364}"/>
              </a:ext>
            </a:extLst>
          </p:cNvPr>
          <p:cNvGrpSpPr/>
          <p:nvPr/>
        </p:nvGrpSpPr>
        <p:grpSpPr>
          <a:xfrm>
            <a:off x="480000" y="3661798"/>
            <a:ext cx="11232000" cy="288000"/>
            <a:chOff x="476395" y="2328093"/>
            <a:chExt cx="11525619" cy="524270"/>
          </a:xfrm>
          <a:solidFill>
            <a:schemeClr val="bg2"/>
          </a:solidFill>
        </p:grpSpPr>
        <p:sp>
          <p:nvSpPr>
            <p:cNvPr id="7" name="Google Shape;196;g62decd456d_2_291">
              <a:extLst>
                <a:ext uri="{FF2B5EF4-FFF2-40B4-BE49-F238E27FC236}">
                  <a16:creationId xmlns:a16="http://schemas.microsoft.com/office/drawing/2014/main" id="{61404615-390B-607E-2592-6B3379EEF490}"/>
                </a:ext>
              </a:extLst>
            </p:cNvPr>
            <p:cNvSpPr txBox="1"/>
            <p:nvPr/>
          </p:nvSpPr>
          <p:spPr>
            <a:xfrm>
              <a:off x="476395" y="2348363"/>
              <a:ext cx="11525619" cy="504000"/>
            </a:xfrm>
            <a:prstGeom prst="roundRect">
              <a:avLst>
                <a:gd name="adj" fmla="val 50000"/>
              </a:avLst>
            </a:prstGeom>
            <a:grpFill/>
            <a:ln>
              <a:noFill/>
            </a:ln>
          </p:spPr>
          <p:txBody>
            <a:bodyPr spcFirstLastPara="1" wrap="square" lIns="91425" tIns="91425" rIns="91425" bIns="91425" anchor="ctr" anchorCtr="0">
              <a:noAutofit/>
            </a:bodyPr>
            <a:lstStyle/>
            <a:p>
              <a:pPr marL="4445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FFFFFF"/>
                  </a:solidFill>
                  <a:effectLst/>
                  <a:uLnTx/>
                  <a:uFillTx/>
                  <a:latin typeface="Arial"/>
                  <a:cs typeface="Arial"/>
                  <a:sym typeface="Arial"/>
                </a:rPr>
                <a:t>Les facteurs clés de succès</a:t>
              </a:r>
            </a:p>
          </p:txBody>
        </p:sp>
        <p:sp>
          <p:nvSpPr>
            <p:cNvPr id="8" name="Ellipse 7">
              <a:extLst>
                <a:ext uri="{FF2B5EF4-FFF2-40B4-BE49-F238E27FC236}">
                  <a16:creationId xmlns:a16="http://schemas.microsoft.com/office/drawing/2014/main" id="{972BB57C-A1E2-A107-7E81-797439F8C9D4}"/>
                </a:ext>
              </a:extLst>
            </p:cNvPr>
            <p:cNvSpPr/>
            <p:nvPr/>
          </p:nvSpPr>
          <p:spPr>
            <a:xfrm>
              <a:off x="476395" y="2328093"/>
              <a:ext cx="288000" cy="52427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ectangle 9">
            <a:extLst>
              <a:ext uri="{FF2B5EF4-FFF2-40B4-BE49-F238E27FC236}">
                <a16:creationId xmlns:a16="http://schemas.microsoft.com/office/drawing/2014/main" id="{CFB45201-4D68-197C-68E8-B35ECFAFD034}"/>
              </a:ext>
            </a:extLst>
          </p:cNvPr>
          <p:cNvSpPr/>
          <p:nvPr/>
        </p:nvSpPr>
        <p:spPr>
          <a:xfrm>
            <a:off x="513912" y="4520001"/>
            <a:ext cx="5617688" cy="712973"/>
          </a:xfrm>
          <a:prstGeom prst="rect">
            <a:avLst/>
          </a:prstGeom>
          <a:noFill/>
        </p:spPr>
        <p:txBody>
          <a:bodyPr wrap="square" lIns="72000" tIns="108000" rIns="72000" bIns="72000" anchor="t" anchorCtr="0">
            <a:noAutofit/>
          </a:bodyPr>
          <a:lstStyle/>
          <a:p>
            <a:pPr marL="0" marR="0" lvl="0" indent="0" algn="l" defTabSz="914400" rtl="0" eaLnBrk="1" fontAlgn="auto" latinLnBrk="0" hangingPunct="1">
              <a:lnSpc>
                <a:spcPct val="100000"/>
              </a:lnSpc>
              <a:spcBef>
                <a:spcPts val="600"/>
              </a:spcBef>
              <a:spcAft>
                <a:spcPts val="0"/>
              </a:spcAft>
              <a:buClr>
                <a:srgbClr val="000000"/>
              </a:buClr>
              <a:buSzTx/>
              <a:buFontTx/>
              <a:buNone/>
              <a:tabLst/>
              <a:defRPr/>
            </a:pPr>
            <a:r>
              <a:rPr lang="fr-FR" sz="1000" i="1">
                <a:solidFill>
                  <a:schemeClr val="bg1">
                    <a:lumMod val="50000"/>
                  </a:schemeClr>
                </a:solidFill>
              </a:rPr>
              <a:t>Contexte : L’outil n’a jamais été testé, ni chez Bouygues Immobilier, ni dans ce secteur. Trois facteurs clefs de succès sont à vérifier avant le lancement de l’outil au sein des agences pilotes.</a:t>
            </a:r>
          </a:p>
        </p:txBody>
      </p:sp>
      <p:sp>
        <p:nvSpPr>
          <p:cNvPr id="11" name="Rectangle 10">
            <a:extLst>
              <a:ext uri="{FF2B5EF4-FFF2-40B4-BE49-F238E27FC236}">
                <a16:creationId xmlns:a16="http://schemas.microsoft.com/office/drawing/2014/main" id="{854010EC-59DF-3E2B-4C6A-88EE9C208694}"/>
              </a:ext>
            </a:extLst>
          </p:cNvPr>
          <p:cNvSpPr/>
          <p:nvPr/>
        </p:nvSpPr>
        <p:spPr>
          <a:xfrm>
            <a:off x="6298931" y="4520001"/>
            <a:ext cx="5617688" cy="1447752"/>
          </a:xfrm>
          <a:prstGeom prst="rect">
            <a:avLst/>
          </a:prstGeom>
          <a:noFill/>
        </p:spPr>
        <p:txBody>
          <a:bodyPr wrap="square" lIns="72000" tIns="108000" rIns="72000" bIns="72000" anchor="t" anchorCtr="0">
            <a:noAutofit/>
          </a:bodyPr>
          <a:lstStyle/>
          <a:p>
            <a:pPr>
              <a:spcBef>
                <a:spcPts val="600"/>
              </a:spcBef>
              <a:defRPr/>
            </a:pPr>
            <a:r>
              <a:rPr lang="fr-FR" sz="1000" i="1">
                <a:solidFill>
                  <a:schemeClr val="bg1">
                    <a:lumMod val="50000"/>
                  </a:schemeClr>
                </a:solidFill>
              </a:rPr>
              <a:t>Contexte : La recette est à prendre en compte de façon agile tout au long de cette mission. Cela se jouera notamment par une prise en compte des premiers retours des agences pilotes.</a:t>
            </a:r>
          </a:p>
        </p:txBody>
      </p:sp>
      <p:sp>
        <p:nvSpPr>
          <p:cNvPr id="18" name="Rectangle 17">
            <a:extLst>
              <a:ext uri="{FF2B5EF4-FFF2-40B4-BE49-F238E27FC236}">
                <a16:creationId xmlns:a16="http://schemas.microsoft.com/office/drawing/2014/main" id="{59BFD550-ED74-4738-B65D-81061360A360}"/>
              </a:ext>
            </a:extLst>
          </p:cNvPr>
          <p:cNvSpPr/>
          <p:nvPr/>
        </p:nvSpPr>
        <p:spPr>
          <a:xfrm>
            <a:off x="483648" y="4987370"/>
            <a:ext cx="5617688" cy="1758863"/>
          </a:xfrm>
          <a:prstGeom prst="rect">
            <a:avLst/>
          </a:prstGeom>
          <a:solidFill>
            <a:srgbClr val="F2F2F2"/>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1200" cap="none" spc="0" normalizeH="0" baseline="0" noProof="0">
                <a:ln>
                  <a:noFill/>
                </a:ln>
                <a:solidFill>
                  <a:schemeClr val="bg2"/>
                </a:solidFill>
                <a:effectLst/>
                <a:uLnTx/>
                <a:uFillTx/>
                <a:latin typeface="Arial"/>
                <a:ea typeface="+mn-ea"/>
                <a:cs typeface="Arial"/>
                <a:sym typeface="Arial"/>
              </a:rPr>
              <a:t>3 FACTEURS CLEFS DE SUCCES :</a:t>
            </a:r>
          </a:p>
          <a:p>
            <a:pPr marL="92075" marR="0" lvl="0" indent="-92075" algn="l" defTabSz="914400" rtl="0" eaLnBrk="1" fontAlgn="auto" latinLnBrk="0" hangingPunct="1">
              <a:lnSpc>
                <a:spcPct val="100000"/>
              </a:lnSpc>
              <a:spcBef>
                <a:spcPts val="600"/>
              </a:spcBef>
              <a:spcAft>
                <a:spcPts val="0"/>
              </a:spcAft>
              <a:buClr>
                <a:srgbClr val="000000"/>
              </a:buClr>
              <a:buSzTx/>
              <a:buFontTx/>
              <a:buAutoNum type="arabicPeriod"/>
              <a:tabLst/>
              <a:defRPr/>
            </a:pPr>
            <a:r>
              <a:rPr kumimoji="0" lang="fr-FR" sz="1000" b="0" i="0" u="none" strike="noStrike" kern="0" cap="none" spc="0" normalizeH="0" baseline="0" noProof="0">
                <a:ln>
                  <a:noFill/>
                </a:ln>
                <a:solidFill>
                  <a:srgbClr val="000000"/>
                </a:solidFill>
                <a:effectLst/>
                <a:uLnTx/>
                <a:uFillTx/>
                <a:latin typeface="Arial"/>
                <a:cs typeface="Arial"/>
                <a:sym typeface="Arial"/>
              </a:rPr>
              <a:t>L’outil doit valider un niveau de qualité adéquat dès le lancement du premier pilote. Il ne faut </a:t>
            </a:r>
            <a:r>
              <a:rPr kumimoji="0" lang="fr-FR" sz="1000" b="1" i="0" strike="noStrike" kern="0" cap="none" spc="0" normalizeH="0" baseline="0" noProof="0">
                <a:ln>
                  <a:noFill/>
                </a:ln>
                <a:solidFill>
                  <a:schemeClr val="bg2"/>
                </a:solidFill>
                <a:effectLst/>
                <a:uLnTx/>
                <a:uFillTx/>
                <a:latin typeface="Arial"/>
                <a:cs typeface="Arial"/>
                <a:sym typeface="Arial"/>
              </a:rPr>
              <a:t>aucune anomalie bloquante </a:t>
            </a:r>
            <a:r>
              <a:rPr kumimoji="0" lang="fr-FR" sz="1000" b="0" i="0" u="none" strike="noStrike" kern="0" cap="none" spc="0" normalizeH="0" baseline="0" noProof="0">
                <a:ln>
                  <a:noFill/>
                </a:ln>
                <a:solidFill>
                  <a:srgbClr val="000000"/>
                </a:solidFill>
                <a:effectLst/>
                <a:uLnTx/>
                <a:uFillTx/>
                <a:latin typeface="Arial"/>
                <a:cs typeface="Arial"/>
                <a:sym typeface="Arial"/>
              </a:rPr>
              <a:t>lors du premier déploiement (jalon de go). </a:t>
            </a:r>
          </a:p>
          <a:p>
            <a:pPr marL="92075" marR="0" lvl="0" indent="-92075" algn="l" defTabSz="914400" rtl="0" eaLnBrk="1" fontAlgn="auto" latinLnBrk="0" hangingPunct="1">
              <a:lnSpc>
                <a:spcPct val="100000"/>
              </a:lnSpc>
              <a:spcBef>
                <a:spcPts val="600"/>
              </a:spcBef>
              <a:spcAft>
                <a:spcPts val="0"/>
              </a:spcAft>
              <a:buClr>
                <a:srgbClr val="000000"/>
              </a:buClr>
              <a:buSzTx/>
              <a:buFontTx/>
              <a:buAutoNum type="arabicPeriod"/>
              <a:tabLst/>
              <a:defRPr/>
            </a:pPr>
            <a:r>
              <a:rPr kumimoji="0" lang="fr-FR" sz="1000" b="0" i="0" u="none" strike="noStrike" kern="0" cap="none" spc="0" normalizeH="0" baseline="0" noProof="0">
                <a:ln>
                  <a:noFill/>
                </a:ln>
                <a:solidFill>
                  <a:srgbClr val="000000"/>
                </a:solidFill>
                <a:effectLst/>
                <a:uLnTx/>
                <a:uFillTx/>
                <a:latin typeface="Arial"/>
                <a:cs typeface="Arial"/>
                <a:sym typeface="Arial"/>
              </a:rPr>
              <a:t>Les </a:t>
            </a:r>
            <a:r>
              <a:rPr kumimoji="0" lang="fr-FR" sz="1000" b="1" i="0" strike="noStrike" kern="0" cap="none" spc="0" normalizeH="0" baseline="0" noProof="0">
                <a:ln>
                  <a:noFill/>
                </a:ln>
                <a:solidFill>
                  <a:schemeClr val="bg2"/>
                </a:solidFill>
                <a:effectLst/>
                <a:uLnTx/>
                <a:uFillTx/>
                <a:latin typeface="Arial"/>
                <a:cs typeface="Arial"/>
                <a:sym typeface="Arial"/>
              </a:rPr>
              <a:t>use cases identifiés </a:t>
            </a:r>
            <a:r>
              <a:rPr kumimoji="0" lang="fr-FR" sz="1000" b="0" i="0" u="none" strike="noStrike" kern="0" cap="none" spc="0" normalizeH="0" baseline="0" noProof="0">
                <a:ln>
                  <a:noFill/>
                </a:ln>
                <a:solidFill>
                  <a:srgbClr val="000000"/>
                </a:solidFill>
                <a:effectLst/>
                <a:uLnTx/>
                <a:uFillTx/>
                <a:latin typeface="Arial"/>
                <a:cs typeface="Arial"/>
                <a:sym typeface="Arial"/>
              </a:rPr>
              <a:t>doivent impérativement reprendre tous les usages souhaités lors de ce pilote</a:t>
            </a:r>
          </a:p>
          <a:p>
            <a:pPr marL="92075" marR="0" lvl="0" indent="-92075" algn="l" defTabSz="914400" rtl="0" eaLnBrk="1" fontAlgn="auto" latinLnBrk="0" hangingPunct="1">
              <a:lnSpc>
                <a:spcPct val="100000"/>
              </a:lnSpc>
              <a:spcBef>
                <a:spcPts val="600"/>
              </a:spcBef>
              <a:spcAft>
                <a:spcPts val="0"/>
              </a:spcAft>
              <a:buClr>
                <a:srgbClr val="000000"/>
              </a:buClr>
              <a:buSzTx/>
              <a:buFontTx/>
              <a:buAutoNum type="arabicPeriod"/>
              <a:tabLst/>
              <a:defRPr/>
            </a:pPr>
            <a:r>
              <a:rPr kumimoji="0" lang="fr-FR" sz="1000" b="0" i="0" u="none" strike="noStrike" kern="0" cap="none" spc="0" normalizeH="0" baseline="0" noProof="0">
                <a:ln>
                  <a:noFill/>
                </a:ln>
                <a:solidFill>
                  <a:srgbClr val="000000"/>
                </a:solidFill>
                <a:effectLst/>
                <a:uLnTx/>
                <a:uFillTx/>
                <a:latin typeface="Arial"/>
                <a:cs typeface="Arial"/>
                <a:sym typeface="Arial"/>
              </a:rPr>
              <a:t>La distinction entre ce qui a trait à de </a:t>
            </a:r>
            <a:r>
              <a:rPr lang="fr-FR" sz="1000" b="1">
                <a:solidFill>
                  <a:schemeClr val="bg2"/>
                </a:solidFill>
                <a:latin typeface="Arial"/>
                <a:cs typeface="Arial"/>
              </a:rPr>
              <a:t>l’architecture outil </a:t>
            </a:r>
            <a:r>
              <a:rPr kumimoji="0" lang="fr-FR" sz="1000" b="0" i="0" u="none" strike="noStrike" kern="0" cap="none" spc="0" normalizeH="0" baseline="0" noProof="0">
                <a:ln>
                  <a:noFill/>
                </a:ln>
                <a:solidFill>
                  <a:srgbClr val="000000"/>
                </a:solidFill>
                <a:effectLst/>
                <a:uLnTx/>
                <a:uFillTx/>
                <a:latin typeface="Arial"/>
                <a:cs typeface="Arial"/>
                <a:sym typeface="Arial"/>
              </a:rPr>
              <a:t>(contrainte du logiciel) et ce qui est paramétrable directement ou modifiable par demandes d’évolutions doit être très clair auprès des acteurs embarqués, pour permettre une meilleure acceptation de l’outil par les utilisateurs finaux.</a:t>
            </a:r>
            <a:endParaRPr kumimoji="0" lang="fr-FR" sz="10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Rectangle 19">
            <a:extLst>
              <a:ext uri="{FF2B5EF4-FFF2-40B4-BE49-F238E27FC236}">
                <a16:creationId xmlns:a16="http://schemas.microsoft.com/office/drawing/2014/main" id="{2A69E7F7-FBF4-883F-232F-B57F22DA242D}"/>
              </a:ext>
            </a:extLst>
          </p:cNvPr>
          <p:cNvSpPr/>
          <p:nvPr/>
        </p:nvSpPr>
        <p:spPr>
          <a:xfrm>
            <a:off x="6254020" y="4987370"/>
            <a:ext cx="5617688" cy="1758863"/>
          </a:xfrm>
          <a:prstGeom prst="rect">
            <a:avLst/>
          </a:prstGeom>
          <a:solidFill>
            <a:srgbClr val="F2F2F2"/>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defRPr/>
            </a:pPr>
            <a:r>
              <a:rPr lang="fr-FR" b="1" kern="1200">
                <a:solidFill>
                  <a:schemeClr val="bg2"/>
                </a:solidFill>
                <a:latin typeface="Arial"/>
                <a:cs typeface="Arial"/>
              </a:rPr>
              <a:t>2 FACTEURS CLEFS DE SUCCES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000" b="1" i="0" u="none" strike="noStrike" kern="1200" cap="none" spc="0" normalizeH="0" baseline="0" noProof="0">
              <a:ln>
                <a:noFill/>
              </a:ln>
              <a:solidFill>
                <a:srgbClr val="203F8D"/>
              </a:solidFill>
              <a:effectLst/>
              <a:uLnTx/>
              <a:uFillTx/>
              <a:latin typeface="Arial"/>
              <a:ea typeface="+mn-ea"/>
              <a:cs typeface="Arial"/>
              <a:sym typeface="Arial"/>
            </a:endParaRPr>
          </a:p>
          <a:p>
            <a:pPr marL="285750" indent="-285750" algn="just">
              <a:buClrTx/>
              <a:buFont typeface="Arial" panose="020B0604020202020204" pitchFamily="34" charset="0"/>
              <a:buChar char="•"/>
              <a:defRPr/>
            </a:pPr>
            <a:r>
              <a:rPr lang="fr-FR" sz="1000" kern="1200">
                <a:solidFill>
                  <a:srgbClr val="000000"/>
                </a:solidFill>
                <a:latin typeface="Arial"/>
                <a:cs typeface="Arial"/>
              </a:rPr>
              <a:t>Pendant le déploiement, la conduite du changement et la recette sont à réaliser en parallèle. Il ne faut cependant par que les actions de recette viennent entraver les actions de change, notamment en termes de </a:t>
            </a:r>
            <a:r>
              <a:rPr lang="fr-FR" sz="1000" b="1">
                <a:solidFill>
                  <a:schemeClr val="bg2"/>
                </a:solidFill>
                <a:latin typeface="Arial"/>
                <a:cs typeface="Arial"/>
              </a:rPr>
              <a:t>charge.</a:t>
            </a:r>
          </a:p>
          <a:p>
            <a:pPr marL="285750" indent="-285750" algn="just">
              <a:buClrTx/>
              <a:buFont typeface="Arial" panose="020B0604020202020204" pitchFamily="34" charset="0"/>
              <a:buChar char="•"/>
              <a:defRPr/>
            </a:pPr>
            <a:endParaRPr lang="fr-FR" sz="1000" kern="1200">
              <a:solidFill>
                <a:srgbClr val="000000"/>
              </a:solidFill>
              <a:latin typeface="Arial"/>
              <a:cs typeface="Arial"/>
            </a:endParaRPr>
          </a:p>
          <a:p>
            <a:pPr marL="285750" indent="-285750" algn="just">
              <a:buClrTx/>
              <a:buFont typeface="Arial" panose="020B0604020202020204" pitchFamily="34" charset="0"/>
              <a:buChar char="•"/>
              <a:defRPr/>
            </a:pPr>
            <a:r>
              <a:rPr lang="fr-FR" sz="1000" kern="1200">
                <a:solidFill>
                  <a:srgbClr val="000000"/>
                </a:solidFill>
                <a:latin typeface="Arial"/>
                <a:cs typeface="Arial"/>
              </a:rPr>
              <a:t>Au moment du </a:t>
            </a:r>
            <a:r>
              <a:rPr lang="fr-FR" sz="1000" b="1">
                <a:solidFill>
                  <a:schemeClr val="bg2"/>
                </a:solidFill>
                <a:latin typeface="Arial"/>
                <a:cs typeface="Arial"/>
              </a:rPr>
              <a:t>REX</a:t>
            </a:r>
            <a:r>
              <a:rPr lang="fr-FR" sz="1000" kern="1200">
                <a:solidFill>
                  <a:srgbClr val="000000"/>
                </a:solidFill>
                <a:latin typeface="Arial"/>
                <a:cs typeface="Arial"/>
              </a:rPr>
              <a:t> en fin de déploiement sur l’agence pilote, les retours d’expérience sont à récupérer de façon globale, à la fois sur le change et la recette. Cela permettra de ne pas déranger plusieurs fois tous les acteurs).</a:t>
            </a:r>
          </a:p>
        </p:txBody>
      </p:sp>
      <p:sp>
        <p:nvSpPr>
          <p:cNvPr id="2" name="Google Shape;202;g62decd456d_2_291">
            <a:extLst>
              <a:ext uri="{FF2B5EF4-FFF2-40B4-BE49-F238E27FC236}">
                <a16:creationId xmlns:a16="http://schemas.microsoft.com/office/drawing/2014/main" id="{B15AFEBF-F436-5092-F38A-4CCF730800A7}"/>
              </a:ext>
            </a:extLst>
          </p:cNvPr>
          <p:cNvSpPr txBox="1"/>
          <p:nvPr/>
        </p:nvSpPr>
        <p:spPr>
          <a:xfrm>
            <a:off x="560416" y="2329470"/>
            <a:ext cx="2967396" cy="1185035"/>
          </a:xfrm>
          <a:prstGeom prst="rect">
            <a:avLst/>
          </a:prstGeom>
          <a:noFill/>
          <a:ln>
            <a:noFill/>
          </a:ln>
        </p:spPr>
        <p:txBody>
          <a:bodyPr spcFirstLastPara="1" wrap="square" lIns="36000" tIns="36000" rIns="36000" bIns="36000" anchor="t" anchorCtr="0">
            <a:noAutofit/>
          </a:bodyPr>
          <a:lstStyle/>
          <a:p>
            <a:pPr marL="6350" algn="just">
              <a:buClr>
                <a:srgbClr val="45D1D7"/>
              </a:buClr>
              <a:buSzPts val="1100"/>
            </a:pPr>
            <a:r>
              <a:rPr lang="fr-FR" sz="1000">
                <a:solidFill>
                  <a:schemeClr val="bg1">
                    <a:lumMod val="50000"/>
                  </a:schemeClr>
                </a:solidFill>
              </a:rPr>
              <a:t>Comprendre le fonctionnement et l’architecture SI de l’outil en </a:t>
            </a:r>
            <a:r>
              <a:rPr kumimoji="0" lang="fr-FR" sz="1000" b="0" i="0" u="none" strike="noStrike" kern="0" cap="none" spc="0" normalizeH="0" baseline="0" noProof="0">
                <a:ln>
                  <a:noFill/>
                </a:ln>
                <a:solidFill>
                  <a:schemeClr val="bg1">
                    <a:lumMod val="50000"/>
                  </a:schemeClr>
                </a:solidFill>
                <a:effectLst/>
                <a:uLnTx/>
                <a:uFillTx/>
                <a:latin typeface="Arial"/>
                <a:cs typeface="Arial"/>
                <a:sym typeface="Arial"/>
              </a:rPr>
              <a:t>étant dans les réunions de présentation de </a:t>
            </a:r>
            <a:r>
              <a:rPr kumimoji="0" lang="fr-FR" sz="1000" b="1" i="0" u="none" strike="noStrike" kern="0" cap="none" spc="0" normalizeH="0" baseline="0" noProof="0">
                <a:ln>
                  <a:noFill/>
                </a:ln>
                <a:solidFill>
                  <a:schemeClr val="bg2"/>
                </a:solidFill>
                <a:effectLst/>
                <a:uLnTx/>
                <a:uFillTx/>
                <a:latin typeface="Arial"/>
                <a:cs typeface="Arial"/>
                <a:sym typeface="Arial"/>
              </a:rPr>
              <a:t>l'éditeur</a:t>
            </a:r>
            <a:r>
              <a:rPr kumimoji="0" lang="fr-FR" sz="1000" b="0" i="0" u="none" strike="noStrike" kern="0" cap="none" spc="0" normalizeH="0" baseline="0" noProof="0">
                <a:ln>
                  <a:noFill/>
                </a:ln>
                <a:solidFill>
                  <a:schemeClr val="bg1">
                    <a:lumMod val="50000"/>
                  </a:schemeClr>
                </a:solidFill>
                <a:effectLst/>
                <a:uLnTx/>
                <a:uFillTx/>
                <a:latin typeface="Arial"/>
                <a:cs typeface="Arial"/>
                <a:sym typeface="Arial"/>
              </a:rPr>
              <a:t>, en préparant les </a:t>
            </a:r>
            <a:r>
              <a:rPr kumimoji="0" lang="fr-FR" sz="1000" b="1" i="0" u="none" strike="noStrike" kern="0" cap="none" spc="0" normalizeH="0" baseline="0" noProof="0">
                <a:ln>
                  <a:noFill/>
                </a:ln>
                <a:solidFill>
                  <a:schemeClr val="bg2"/>
                </a:solidFill>
                <a:effectLst/>
                <a:uLnTx/>
                <a:uFillTx/>
                <a:latin typeface="Arial"/>
                <a:cs typeface="Arial"/>
                <a:sym typeface="Arial"/>
              </a:rPr>
              <a:t>formations</a:t>
            </a:r>
            <a:r>
              <a:rPr kumimoji="0" lang="fr-FR" sz="1000" b="0" i="0" u="none" strike="noStrike" kern="0" cap="none" spc="0" normalizeH="0" baseline="0" noProof="0">
                <a:ln>
                  <a:noFill/>
                </a:ln>
                <a:solidFill>
                  <a:schemeClr val="bg1">
                    <a:lumMod val="50000"/>
                  </a:schemeClr>
                </a:solidFill>
                <a:effectLst/>
                <a:uLnTx/>
                <a:uFillTx/>
                <a:latin typeface="Arial"/>
                <a:cs typeface="Arial"/>
                <a:sym typeface="Arial"/>
              </a:rPr>
              <a:t>, puis en étant impliqué dans la </a:t>
            </a:r>
            <a:r>
              <a:rPr kumimoji="0" lang="fr-FR" sz="1000" b="1" i="0" u="none" strike="noStrike" kern="0" cap="none" spc="0" normalizeH="0" baseline="0" noProof="0">
                <a:ln>
                  <a:noFill/>
                </a:ln>
                <a:solidFill>
                  <a:schemeClr val="bg2"/>
                </a:solidFill>
                <a:effectLst/>
                <a:uLnTx/>
                <a:uFillTx/>
                <a:latin typeface="Arial"/>
                <a:cs typeface="Arial"/>
                <a:sym typeface="Arial"/>
              </a:rPr>
              <a:t>recette</a:t>
            </a:r>
            <a:r>
              <a:rPr kumimoji="0" lang="fr-FR" sz="1000" b="0" i="0" u="none" strike="noStrike" kern="0" cap="none" spc="0" normalizeH="0" baseline="0" noProof="0">
                <a:ln>
                  <a:noFill/>
                </a:ln>
                <a:solidFill>
                  <a:schemeClr val="bg1">
                    <a:lumMod val="50000"/>
                  </a:schemeClr>
                </a:solidFill>
                <a:effectLst/>
                <a:uLnTx/>
                <a:uFillTx/>
                <a:latin typeface="Arial"/>
                <a:cs typeface="Arial"/>
                <a:sym typeface="Arial"/>
              </a:rPr>
              <a:t> tout au long du projet</a:t>
            </a:r>
          </a:p>
        </p:txBody>
      </p:sp>
      <p:grpSp>
        <p:nvGrpSpPr>
          <p:cNvPr id="6" name="Groupe 5">
            <a:extLst>
              <a:ext uri="{FF2B5EF4-FFF2-40B4-BE49-F238E27FC236}">
                <a16:creationId xmlns:a16="http://schemas.microsoft.com/office/drawing/2014/main" id="{1667E6B1-1386-8FEA-A860-E6A7A4F5E3E5}"/>
              </a:ext>
            </a:extLst>
          </p:cNvPr>
          <p:cNvGrpSpPr>
            <a:grpSpLocks noChangeAspect="1"/>
          </p:cNvGrpSpPr>
          <p:nvPr/>
        </p:nvGrpSpPr>
        <p:grpSpPr>
          <a:xfrm>
            <a:off x="368349" y="1542190"/>
            <a:ext cx="768938" cy="768938"/>
            <a:chOff x="826237" y="3021587"/>
            <a:chExt cx="972000" cy="972000"/>
          </a:xfrm>
          <a:solidFill>
            <a:schemeClr val="accent3"/>
          </a:solidFill>
        </p:grpSpPr>
        <p:sp>
          <p:nvSpPr>
            <p:cNvPr id="9" name="Ellipse 8">
              <a:extLst>
                <a:ext uri="{FF2B5EF4-FFF2-40B4-BE49-F238E27FC236}">
                  <a16:creationId xmlns:a16="http://schemas.microsoft.com/office/drawing/2014/main" id="{0211DFB0-9C94-8C39-A86A-713181A72CD9}"/>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Arc plein 13">
              <a:extLst>
                <a:ext uri="{FF2B5EF4-FFF2-40B4-BE49-F238E27FC236}">
                  <a16:creationId xmlns:a16="http://schemas.microsoft.com/office/drawing/2014/main" id="{CEE2A42A-3574-0A5F-A927-15D772E4089A}"/>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16" name="Flèche : chevron 15">
            <a:extLst>
              <a:ext uri="{FF2B5EF4-FFF2-40B4-BE49-F238E27FC236}">
                <a16:creationId xmlns:a16="http://schemas.microsoft.com/office/drawing/2014/main" id="{50DDED98-10B0-ABEB-9076-CF5718CF1AB7}"/>
              </a:ext>
            </a:extLst>
          </p:cNvPr>
          <p:cNvSpPr/>
          <p:nvPr/>
        </p:nvSpPr>
        <p:spPr>
          <a:xfrm>
            <a:off x="3670795" y="1539823"/>
            <a:ext cx="172111" cy="978079"/>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Google Shape;202;g62decd456d_2_291">
            <a:extLst>
              <a:ext uri="{FF2B5EF4-FFF2-40B4-BE49-F238E27FC236}">
                <a16:creationId xmlns:a16="http://schemas.microsoft.com/office/drawing/2014/main" id="{78AEFDB0-8D14-1681-8FDD-E1E0D5BD0BCE}"/>
              </a:ext>
            </a:extLst>
          </p:cNvPr>
          <p:cNvSpPr txBox="1"/>
          <p:nvPr/>
        </p:nvSpPr>
        <p:spPr>
          <a:xfrm>
            <a:off x="3969803" y="2329470"/>
            <a:ext cx="4787215" cy="1185035"/>
          </a:xfrm>
          <a:prstGeom prst="rect">
            <a:avLst/>
          </a:prstGeom>
          <a:noFill/>
          <a:ln>
            <a:noFill/>
          </a:ln>
        </p:spPr>
        <p:txBody>
          <a:bodyPr spcFirstLastPara="1" wrap="square" lIns="36000" tIns="36000" rIns="36000" bIns="36000" anchor="t" anchorCtr="0">
            <a:noAutofit/>
          </a:bodyPr>
          <a:lstStyle/>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a:solidFill>
                  <a:schemeClr val="bg1">
                    <a:lumMod val="50000"/>
                  </a:schemeClr>
                </a:solidFill>
              </a:rPr>
              <a:t>Différents moyens de prendre en compte les retours : </a:t>
            </a:r>
          </a:p>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a:solidFill>
                  <a:schemeClr val="bg1">
                    <a:lumMod val="50000"/>
                  </a:schemeClr>
                </a:solidFill>
              </a:rPr>
              <a:t>1. Des points réguliers de </a:t>
            </a:r>
            <a:r>
              <a:rPr lang="fr-FR" sz="1000" b="1">
                <a:solidFill>
                  <a:schemeClr val="bg2"/>
                </a:solidFill>
              </a:rPr>
              <a:t>recette</a:t>
            </a:r>
            <a:r>
              <a:rPr lang="fr-FR" sz="1000">
                <a:solidFill>
                  <a:schemeClr val="bg1">
                    <a:lumMod val="50000"/>
                  </a:schemeClr>
                </a:solidFill>
              </a:rPr>
              <a:t> avec les utilisateurs.</a:t>
            </a:r>
          </a:p>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a:solidFill>
                  <a:schemeClr val="bg1">
                    <a:lumMod val="50000"/>
                  </a:schemeClr>
                </a:solidFill>
              </a:rPr>
              <a:t>2. Une récupération des retours outils via les 3 </a:t>
            </a:r>
            <a:r>
              <a:rPr lang="fr-FR" sz="1000" b="1">
                <a:solidFill>
                  <a:schemeClr val="bg2"/>
                </a:solidFill>
              </a:rPr>
              <a:t>REX</a:t>
            </a:r>
            <a:r>
              <a:rPr lang="fr-FR" sz="1000">
                <a:solidFill>
                  <a:schemeClr val="bg1">
                    <a:lumMod val="50000"/>
                  </a:schemeClr>
                </a:solidFill>
              </a:rPr>
              <a:t> à chaque fin de phase.</a:t>
            </a:r>
          </a:p>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a:solidFill>
                  <a:schemeClr val="bg1">
                    <a:lumMod val="50000"/>
                  </a:schemeClr>
                </a:solidFill>
              </a:rPr>
              <a:t>2. En plus de ces points, la possibilité en plus pour les utilisateurs de nous remonter à tout moment un </a:t>
            </a:r>
            <a:r>
              <a:rPr lang="fr-FR" sz="1000" b="1">
                <a:solidFill>
                  <a:schemeClr val="bg2"/>
                </a:solidFill>
              </a:rPr>
              <a:t>avis</a:t>
            </a:r>
            <a:r>
              <a:rPr lang="fr-FR" sz="1000">
                <a:solidFill>
                  <a:schemeClr val="bg1">
                    <a:lumMod val="50000"/>
                  </a:schemeClr>
                </a:solidFill>
              </a:rPr>
              <a:t> sur l’outil (ex : contact ou formulaire toujours disponible)</a:t>
            </a:r>
          </a:p>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endParaRPr lang="fr-FR" sz="1000">
              <a:solidFill>
                <a:schemeClr val="bg1">
                  <a:lumMod val="50000"/>
                </a:schemeClr>
              </a:solidFill>
            </a:endParaRPr>
          </a:p>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b="1">
                <a:solidFill>
                  <a:schemeClr val="bg1">
                    <a:lumMod val="50000"/>
                  </a:schemeClr>
                </a:solidFill>
              </a:rPr>
              <a:t>&gt; </a:t>
            </a:r>
            <a:r>
              <a:rPr lang="fr-FR" sz="1000" b="1">
                <a:solidFill>
                  <a:schemeClr val="bg2"/>
                </a:solidFill>
              </a:rPr>
              <a:t>Le tout consolidé</a:t>
            </a:r>
            <a:r>
              <a:rPr lang="fr-FR" sz="1000">
                <a:solidFill>
                  <a:schemeClr val="bg1">
                    <a:lumMod val="50000"/>
                  </a:schemeClr>
                </a:solidFill>
              </a:rPr>
              <a:t> dans un document unique de suivi de tous les retours outils des deux agences (à la fois les anomalies identifiées et les demande d’évolution)</a:t>
            </a:r>
          </a:p>
        </p:txBody>
      </p:sp>
      <p:grpSp>
        <p:nvGrpSpPr>
          <p:cNvPr id="19" name="Groupe 18">
            <a:extLst>
              <a:ext uri="{FF2B5EF4-FFF2-40B4-BE49-F238E27FC236}">
                <a16:creationId xmlns:a16="http://schemas.microsoft.com/office/drawing/2014/main" id="{8633B628-F742-12DE-BD21-FABB5DA4F710}"/>
              </a:ext>
            </a:extLst>
          </p:cNvPr>
          <p:cNvGrpSpPr>
            <a:grpSpLocks noChangeAspect="1"/>
          </p:cNvGrpSpPr>
          <p:nvPr/>
        </p:nvGrpSpPr>
        <p:grpSpPr>
          <a:xfrm>
            <a:off x="3954040" y="1506017"/>
            <a:ext cx="768938" cy="768938"/>
            <a:chOff x="826237" y="3021587"/>
            <a:chExt cx="972000" cy="972000"/>
          </a:xfrm>
          <a:solidFill>
            <a:schemeClr val="accent3"/>
          </a:solidFill>
        </p:grpSpPr>
        <p:sp>
          <p:nvSpPr>
            <p:cNvPr id="21" name="Ellipse 20">
              <a:extLst>
                <a:ext uri="{FF2B5EF4-FFF2-40B4-BE49-F238E27FC236}">
                  <a16:creationId xmlns:a16="http://schemas.microsoft.com/office/drawing/2014/main" id="{1A719673-C655-BD1A-07C4-7C131D3074D1}"/>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Arc plein 21">
              <a:extLst>
                <a:ext uri="{FF2B5EF4-FFF2-40B4-BE49-F238E27FC236}">
                  <a16:creationId xmlns:a16="http://schemas.microsoft.com/office/drawing/2014/main" id="{E9DFB2B5-ED91-97E4-6D1D-98A51416C54E}"/>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23" name="Google Shape;202;g62decd456d_2_291">
            <a:extLst>
              <a:ext uri="{FF2B5EF4-FFF2-40B4-BE49-F238E27FC236}">
                <a16:creationId xmlns:a16="http://schemas.microsoft.com/office/drawing/2014/main" id="{59D6CCC0-863D-DF72-3F55-12C97B33351D}"/>
              </a:ext>
            </a:extLst>
          </p:cNvPr>
          <p:cNvSpPr txBox="1"/>
          <p:nvPr/>
        </p:nvSpPr>
        <p:spPr>
          <a:xfrm>
            <a:off x="9181914" y="2408684"/>
            <a:ext cx="2582808" cy="1185035"/>
          </a:xfrm>
          <a:prstGeom prst="rect">
            <a:avLst/>
          </a:prstGeom>
          <a:noFill/>
          <a:ln>
            <a:noFill/>
          </a:ln>
        </p:spPr>
        <p:txBody>
          <a:bodyPr spcFirstLastPara="1" wrap="square" lIns="36000" tIns="36000" rIns="36000" bIns="36000" anchor="t" anchorCtr="0">
            <a:noAutofit/>
          </a:bodyPr>
          <a:lstStyle/>
          <a:p>
            <a:pPr marL="6350" marR="0" lvl="0" indent="0" algn="just" defTabSz="914400" rtl="0" eaLnBrk="1" fontAlgn="auto" latinLnBrk="0" hangingPunct="1">
              <a:lnSpc>
                <a:spcPct val="100000"/>
              </a:lnSpc>
              <a:spcBef>
                <a:spcPts val="0"/>
              </a:spcBef>
              <a:spcAft>
                <a:spcPts val="0"/>
              </a:spcAft>
              <a:buClr>
                <a:srgbClr val="45D1D7"/>
              </a:buClr>
              <a:buSzPts val="1100"/>
              <a:buFont typeface="Arial"/>
              <a:buNone/>
              <a:tabLst/>
              <a:defRPr/>
            </a:pPr>
            <a:r>
              <a:rPr lang="fr-FR" sz="1000">
                <a:solidFill>
                  <a:schemeClr val="bg1">
                    <a:lumMod val="50000"/>
                  </a:schemeClr>
                </a:solidFill>
              </a:rPr>
              <a:t>Si des évolutions non négociables sont repérées (en prenant en compte qu’elles sont réalisables de par l’architecture de l’outil), elles sont à remonter auprès de l'éditeur (avec des </a:t>
            </a:r>
            <a:r>
              <a:rPr lang="fr-FR" sz="1000" b="1">
                <a:solidFill>
                  <a:schemeClr val="bg2"/>
                </a:solidFill>
              </a:rPr>
              <a:t>points d’échange </a:t>
            </a:r>
            <a:r>
              <a:rPr lang="fr-FR" sz="1000">
                <a:solidFill>
                  <a:schemeClr val="bg1">
                    <a:lumMod val="50000"/>
                  </a:schemeClr>
                </a:solidFill>
              </a:rPr>
              <a:t>à mettre en place et le </a:t>
            </a:r>
            <a:r>
              <a:rPr lang="fr-FR" sz="1000" b="1">
                <a:solidFill>
                  <a:schemeClr val="bg2"/>
                </a:solidFill>
              </a:rPr>
              <a:t>suivi</a:t>
            </a:r>
            <a:r>
              <a:rPr lang="fr-FR" sz="1000">
                <a:solidFill>
                  <a:schemeClr val="bg1">
                    <a:lumMod val="50000"/>
                  </a:schemeClr>
                </a:solidFill>
              </a:rPr>
              <a:t> des demandes).</a:t>
            </a:r>
          </a:p>
        </p:txBody>
      </p:sp>
      <p:grpSp>
        <p:nvGrpSpPr>
          <p:cNvPr id="24" name="Groupe 23">
            <a:extLst>
              <a:ext uri="{FF2B5EF4-FFF2-40B4-BE49-F238E27FC236}">
                <a16:creationId xmlns:a16="http://schemas.microsoft.com/office/drawing/2014/main" id="{834C0620-F9D3-0938-A46D-43ED4AEA4373}"/>
              </a:ext>
            </a:extLst>
          </p:cNvPr>
          <p:cNvGrpSpPr>
            <a:grpSpLocks noChangeAspect="1"/>
          </p:cNvGrpSpPr>
          <p:nvPr/>
        </p:nvGrpSpPr>
        <p:grpSpPr>
          <a:xfrm>
            <a:off x="9170096" y="1529646"/>
            <a:ext cx="768938" cy="768938"/>
            <a:chOff x="826237" y="3021587"/>
            <a:chExt cx="972000" cy="972000"/>
          </a:xfrm>
          <a:solidFill>
            <a:schemeClr val="accent3"/>
          </a:solidFill>
        </p:grpSpPr>
        <p:sp>
          <p:nvSpPr>
            <p:cNvPr id="26" name="Ellipse 25">
              <a:extLst>
                <a:ext uri="{FF2B5EF4-FFF2-40B4-BE49-F238E27FC236}">
                  <a16:creationId xmlns:a16="http://schemas.microsoft.com/office/drawing/2014/main" id="{56EF652E-C318-244D-9126-E9E16DE8F641}"/>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Arc plein 26">
              <a:extLst>
                <a:ext uri="{FF2B5EF4-FFF2-40B4-BE49-F238E27FC236}">
                  <a16:creationId xmlns:a16="http://schemas.microsoft.com/office/drawing/2014/main" id="{24D436DF-0E4F-00B0-0CE3-F918C4DCB660}"/>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pic>
        <p:nvPicPr>
          <p:cNvPr id="41" name="Graphique 40" descr="Toque d'étudiant avec un remplissage uni">
            <a:extLst>
              <a:ext uri="{FF2B5EF4-FFF2-40B4-BE49-F238E27FC236}">
                <a16:creationId xmlns:a16="http://schemas.microsoft.com/office/drawing/2014/main" id="{6A93C327-5707-2390-2D3C-2F66E2EF1BB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9539" y="1584859"/>
            <a:ext cx="639515" cy="639515"/>
          </a:xfrm>
          <a:prstGeom prst="rect">
            <a:avLst/>
          </a:prstGeom>
        </p:spPr>
      </p:pic>
      <p:pic>
        <p:nvPicPr>
          <p:cNvPr id="43" name="Graphique 42" descr="Commentaire, J’aime avec un remplissage uni">
            <a:extLst>
              <a:ext uri="{FF2B5EF4-FFF2-40B4-BE49-F238E27FC236}">
                <a16:creationId xmlns:a16="http://schemas.microsoft.com/office/drawing/2014/main" id="{CD789C4C-1B1C-EC55-2B41-45D42FD5E95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39182" y="1617171"/>
            <a:ext cx="608621" cy="608621"/>
          </a:xfrm>
          <a:prstGeom prst="rect">
            <a:avLst/>
          </a:prstGeom>
        </p:spPr>
      </p:pic>
      <p:pic>
        <p:nvPicPr>
          <p:cNvPr id="45" name="Graphique 44" descr="Outils avec un remplissage uni">
            <a:extLst>
              <a:ext uri="{FF2B5EF4-FFF2-40B4-BE49-F238E27FC236}">
                <a16:creationId xmlns:a16="http://schemas.microsoft.com/office/drawing/2014/main" id="{3A2105F2-55FD-4CAE-AC9A-B0ECA50A5AC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25891" y="1659268"/>
            <a:ext cx="457345" cy="457345"/>
          </a:xfrm>
          <a:prstGeom prst="rect">
            <a:avLst/>
          </a:prstGeom>
        </p:spPr>
      </p:pic>
      <p:pic>
        <p:nvPicPr>
          <p:cNvPr id="48" name="Graphique 47" descr="Règle triangulaire avec un remplissage uni">
            <a:extLst>
              <a:ext uri="{FF2B5EF4-FFF2-40B4-BE49-F238E27FC236}">
                <a16:creationId xmlns:a16="http://schemas.microsoft.com/office/drawing/2014/main" id="{B946D8A5-6977-3007-4847-E2A7778719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2316" y="1097618"/>
            <a:ext cx="196029" cy="196029"/>
          </a:xfrm>
          <a:prstGeom prst="rect">
            <a:avLst/>
          </a:prstGeom>
        </p:spPr>
      </p:pic>
      <p:pic>
        <p:nvPicPr>
          <p:cNvPr id="50" name="Graphique 49" descr="Bras musclé avec un remplissage uni">
            <a:extLst>
              <a:ext uri="{FF2B5EF4-FFF2-40B4-BE49-F238E27FC236}">
                <a16:creationId xmlns:a16="http://schemas.microsoft.com/office/drawing/2014/main" id="{30975EA8-FDA2-AAE1-2856-79890FB2B51D}"/>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79998" y="3661798"/>
            <a:ext cx="280663" cy="280663"/>
          </a:xfrm>
          <a:prstGeom prst="rect">
            <a:avLst/>
          </a:prstGeom>
        </p:spPr>
      </p:pic>
      <p:pic>
        <p:nvPicPr>
          <p:cNvPr id="61" name="Image 60" descr="Une image contenant symbole, Graphique, cercle, logo&#10;&#10;Description générée automatiquement">
            <a:extLst>
              <a:ext uri="{FF2B5EF4-FFF2-40B4-BE49-F238E27FC236}">
                <a16:creationId xmlns:a16="http://schemas.microsoft.com/office/drawing/2014/main" id="{D382EE34-99F3-DAAA-E30B-303A7093AF68}"/>
              </a:ext>
            </a:extLst>
          </p:cNvPr>
          <p:cNvPicPr>
            <a:picLocks noChangeAspect="1"/>
          </p:cNvPicPr>
          <p:nvPr/>
        </p:nvPicPr>
        <p:blipFill>
          <a:blip r:embed="rId1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93352" y="4016619"/>
            <a:ext cx="575702" cy="575702"/>
          </a:xfrm>
          <a:prstGeom prst="rect">
            <a:avLst/>
          </a:prstGeom>
        </p:spPr>
      </p:pic>
      <p:pic>
        <p:nvPicPr>
          <p:cNvPr id="68" name="Image 67">
            <a:extLst>
              <a:ext uri="{FF2B5EF4-FFF2-40B4-BE49-F238E27FC236}">
                <a16:creationId xmlns:a16="http://schemas.microsoft.com/office/drawing/2014/main" id="{6517CBC6-18C8-8A04-94AD-62E4722D329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19015" y="3986459"/>
            <a:ext cx="575702" cy="575702"/>
          </a:xfrm>
          <a:prstGeom prst="rect">
            <a:avLst/>
          </a:prstGeom>
        </p:spPr>
      </p:pic>
      <p:pic>
        <p:nvPicPr>
          <p:cNvPr id="65" name="Image 64" descr="Une image contenant cercle, Graphique, Caractère coloré, art&#10;&#10;Description générée automatiquement">
            <a:extLst>
              <a:ext uri="{FF2B5EF4-FFF2-40B4-BE49-F238E27FC236}">
                <a16:creationId xmlns:a16="http://schemas.microsoft.com/office/drawing/2014/main" id="{8CED050E-86E2-A87C-E98B-AEB87C862102}"/>
              </a:ext>
            </a:extLst>
          </p:cNvPr>
          <p:cNvPicPr>
            <a:picLocks noChangeAspect="1"/>
          </p:cNvPicPr>
          <p:nvPr/>
        </p:nvPicPr>
        <p:blipFill>
          <a:blip r:embed="rId1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98931" y="4062646"/>
            <a:ext cx="405467" cy="405467"/>
          </a:xfrm>
          <a:prstGeom prst="rect">
            <a:avLst/>
          </a:prstGeom>
        </p:spPr>
      </p:pic>
      <p:sp>
        <p:nvSpPr>
          <p:cNvPr id="70" name="ZoneTexte 69">
            <a:extLst>
              <a:ext uri="{FF2B5EF4-FFF2-40B4-BE49-F238E27FC236}">
                <a16:creationId xmlns:a16="http://schemas.microsoft.com/office/drawing/2014/main" id="{D5AAFFA9-5755-8358-6BC2-4EF559C8CBAF}"/>
              </a:ext>
            </a:extLst>
          </p:cNvPr>
          <p:cNvSpPr txBox="1"/>
          <p:nvPr/>
        </p:nvSpPr>
        <p:spPr>
          <a:xfrm>
            <a:off x="1123929" y="1542129"/>
            <a:ext cx="2407774" cy="523220"/>
          </a:xfrm>
          <a:prstGeom prst="rect">
            <a:avLst/>
          </a:prstGeom>
          <a:noFill/>
        </p:spPr>
        <p:txBody>
          <a:bodyPr wrap="square">
            <a:spAutoFit/>
          </a:bodyPr>
          <a:lstStyle/>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b="1" i="0" u="none" strike="noStrike" kern="0" cap="none" spc="0" normalizeH="0" baseline="0" noProof="0">
                <a:ln>
                  <a:noFill/>
                </a:ln>
                <a:solidFill>
                  <a:schemeClr val="bg2"/>
                </a:solidFill>
                <a:effectLst/>
                <a:uLnTx/>
                <a:uFillTx/>
                <a:latin typeface="Arial"/>
                <a:cs typeface="Arial"/>
                <a:sym typeface="Arial"/>
              </a:rPr>
              <a:t>Montée en compétence de l’équipe projet sur l’outil</a:t>
            </a:r>
          </a:p>
        </p:txBody>
      </p:sp>
      <p:sp>
        <p:nvSpPr>
          <p:cNvPr id="72" name="ZoneTexte 71">
            <a:extLst>
              <a:ext uri="{FF2B5EF4-FFF2-40B4-BE49-F238E27FC236}">
                <a16:creationId xmlns:a16="http://schemas.microsoft.com/office/drawing/2014/main" id="{4BB2A0BE-107A-F4B8-5DBA-15263900282C}"/>
              </a:ext>
            </a:extLst>
          </p:cNvPr>
          <p:cNvSpPr txBox="1"/>
          <p:nvPr/>
        </p:nvSpPr>
        <p:spPr>
          <a:xfrm>
            <a:off x="4946183" y="1568868"/>
            <a:ext cx="3850768" cy="738664"/>
          </a:xfrm>
          <a:prstGeom prst="rect">
            <a:avLst/>
          </a:prstGeom>
          <a:noFill/>
        </p:spPr>
        <p:txBody>
          <a:bodyPr wrap="square">
            <a:spAutoFit/>
          </a:bodyPr>
          <a:lstStyle/>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lang="fr-FR" b="1">
                <a:solidFill>
                  <a:schemeClr val="bg2"/>
                </a:solidFill>
              </a:rPr>
              <a:t>Prise en compte des retours outils des utilisateurs</a:t>
            </a:r>
          </a:p>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endParaRPr kumimoji="0" lang="fr-FR" b="0" i="0" u="none" strike="noStrike" kern="0" cap="none" spc="0" normalizeH="0" baseline="0" noProof="0">
              <a:ln>
                <a:noFill/>
              </a:ln>
              <a:solidFill>
                <a:schemeClr val="bg2"/>
              </a:solidFill>
              <a:effectLst/>
              <a:uLnTx/>
              <a:uFillTx/>
              <a:latin typeface="Arial"/>
              <a:cs typeface="Arial"/>
              <a:sym typeface="Arial"/>
            </a:endParaRPr>
          </a:p>
        </p:txBody>
      </p:sp>
      <p:sp>
        <p:nvSpPr>
          <p:cNvPr id="74" name="ZoneTexte 73">
            <a:extLst>
              <a:ext uri="{FF2B5EF4-FFF2-40B4-BE49-F238E27FC236}">
                <a16:creationId xmlns:a16="http://schemas.microsoft.com/office/drawing/2014/main" id="{AF6B9380-2F4E-BAB5-CAF9-8C0FB01C96F7}"/>
              </a:ext>
            </a:extLst>
          </p:cNvPr>
          <p:cNvSpPr txBox="1"/>
          <p:nvPr/>
        </p:nvSpPr>
        <p:spPr>
          <a:xfrm>
            <a:off x="9965236" y="1542129"/>
            <a:ext cx="1856800" cy="738664"/>
          </a:xfrm>
          <a:prstGeom prst="rect">
            <a:avLst/>
          </a:prstGeom>
          <a:noFill/>
        </p:spPr>
        <p:txBody>
          <a:bodyPr wrap="square">
            <a:spAutoFit/>
          </a:bodyPr>
          <a:lstStyle/>
          <a:p>
            <a:pPr marL="6350" algn="ctr">
              <a:buClr>
                <a:srgbClr val="45D1D7"/>
              </a:buClr>
              <a:buSzPts val="1100"/>
              <a:defRPr/>
            </a:pPr>
            <a:r>
              <a:rPr lang="fr-FR" b="1">
                <a:solidFill>
                  <a:schemeClr val="bg2"/>
                </a:solidFill>
              </a:rPr>
              <a:t>Demandes d’évolutions non négociables</a:t>
            </a:r>
          </a:p>
        </p:txBody>
      </p:sp>
      <p:sp>
        <p:nvSpPr>
          <p:cNvPr id="75" name="Flèche : chevron 74">
            <a:extLst>
              <a:ext uri="{FF2B5EF4-FFF2-40B4-BE49-F238E27FC236}">
                <a16:creationId xmlns:a16="http://schemas.microsoft.com/office/drawing/2014/main" id="{D5AB8166-6488-C20A-9193-80E5C4F0829D}"/>
              </a:ext>
            </a:extLst>
          </p:cNvPr>
          <p:cNvSpPr/>
          <p:nvPr/>
        </p:nvSpPr>
        <p:spPr>
          <a:xfrm>
            <a:off x="8839947" y="1517631"/>
            <a:ext cx="172111" cy="978079"/>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Rectangle 2">
            <a:extLst>
              <a:ext uri="{FF2B5EF4-FFF2-40B4-BE49-F238E27FC236}">
                <a16:creationId xmlns:a16="http://schemas.microsoft.com/office/drawing/2014/main" id="{B8822E98-B684-183E-0668-5C5BDC6781BB}"/>
              </a:ext>
            </a:extLst>
          </p:cNvPr>
          <p:cNvSpPr/>
          <p:nvPr/>
        </p:nvSpPr>
        <p:spPr>
          <a:xfrm>
            <a:off x="2570541" y="738766"/>
            <a:ext cx="1272365" cy="239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option</a:t>
            </a:r>
          </a:p>
        </p:txBody>
      </p:sp>
    </p:spTree>
    <p:extLst>
      <p:ext uri="{BB962C8B-B14F-4D97-AF65-F5344CB8AC3E}">
        <p14:creationId xmlns:p14="http://schemas.microsoft.com/office/powerpoint/2010/main" val="2446451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470F4-5EFA-D3E9-40A8-5C96E1AF1641}"/>
              </a:ext>
            </a:extLst>
          </p:cNvPr>
          <p:cNvSpPr>
            <a:spLocks noGrp="1"/>
          </p:cNvSpPr>
          <p:nvPr>
            <p:ph type="title"/>
          </p:nvPr>
        </p:nvSpPr>
        <p:spPr/>
        <p:txBody>
          <a:bodyPr/>
          <a:lstStyle/>
          <a:p>
            <a:r>
              <a:rPr lang="fr-FR"/>
              <a:t>Zoom sur le chantier #3 bis</a:t>
            </a:r>
            <a:br>
              <a:rPr lang="fr-FR"/>
            </a:br>
            <a:r>
              <a:rPr lang="fr-FR"/>
              <a:t>Actions d’accompagnement hors pilotes </a:t>
            </a:r>
          </a:p>
        </p:txBody>
      </p:sp>
      <p:sp>
        <p:nvSpPr>
          <p:cNvPr id="3" name="Espace réservé du pied de page 2">
            <a:extLst>
              <a:ext uri="{FF2B5EF4-FFF2-40B4-BE49-F238E27FC236}">
                <a16:creationId xmlns:a16="http://schemas.microsoft.com/office/drawing/2014/main" id="{39534064-2CA6-AF0E-0B0A-0DC89C8CED11}"/>
              </a:ext>
            </a:extLst>
          </p:cNvPr>
          <p:cNvSpPr>
            <a:spLocks noGrp="1"/>
          </p:cNvSpPr>
          <p:nvPr>
            <p:ph type="ftr" idx="11"/>
          </p:nvPr>
        </p:nvSpPr>
        <p:spPr/>
        <p:txBody>
          <a:bodyPr/>
          <a:lstStyle/>
          <a:p>
            <a:endParaRPr lang="fr-FR"/>
          </a:p>
        </p:txBody>
      </p:sp>
      <p:sp>
        <p:nvSpPr>
          <p:cNvPr id="5" name="Rectangle : coins arrondis 4">
            <a:extLst>
              <a:ext uri="{FF2B5EF4-FFF2-40B4-BE49-F238E27FC236}">
                <a16:creationId xmlns:a16="http://schemas.microsoft.com/office/drawing/2014/main" id="{FEE65358-F901-C613-B471-6BDEB6BD2B38}"/>
              </a:ext>
            </a:extLst>
          </p:cNvPr>
          <p:cNvSpPr/>
          <p:nvPr/>
        </p:nvSpPr>
        <p:spPr>
          <a:xfrm>
            <a:off x="334963" y="4648294"/>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Cadrage</a:t>
            </a:r>
          </a:p>
        </p:txBody>
      </p:sp>
      <p:sp>
        <p:nvSpPr>
          <p:cNvPr id="6" name="Rectangle : coins arrondis 5">
            <a:extLst>
              <a:ext uri="{FF2B5EF4-FFF2-40B4-BE49-F238E27FC236}">
                <a16:creationId xmlns:a16="http://schemas.microsoft.com/office/drawing/2014/main" id="{32D2A510-00C8-907E-F433-FD85277AF2DA}"/>
              </a:ext>
            </a:extLst>
          </p:cNvPr>
          <p:cNvSpPr/>
          <p:nvPr/>
        </p:nvSpPr>
        <p:spPr>
          <a:xfrm>
            <a:off x="334963" y="5454798"/>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Accompagnement des deux agences pilotes &amp; déploiement</a:t>
            </a:r>
          </a:p>
        </p:txBody>
      </p:sp>
      <p:sp>
        <p:nvSpPr>
          <p:cNvPr id="7" name="Rectangle : coins arrondis 6">
            <a:extLst>
              <a:ext uri="{FF2B5EF4-FFF2-40B4-BE49-F238E27FC236}">
                <a16:creationId xmlns:a16="http://schemas.microsoft.com/office/drawing/2014/main" id="{893BC5EB-0E62-10F9-A7F5-1D6B6A829640}"/>
              </a:ext>
            </a:extLst>
          </p:cNvPr>
          <p:cNvSpPr/>
          <p:nvPr/>
        </p:nvSpPr>
        <p:spPr>
          <a:xfrm>
            <a:off x="334963" y="5858050"/>
            <a:ext cx="1836000" cy="288000"/>
          </a:xfrm>
          <a:prstGeom prst="roundRect">
            <a:avLst>
              <a:gd name="adj" fmla="val 50000"/>
            </a:avLst>
          </a:prstGeom>
          <a:solidFill>
            <a:schemeClr val="bg2">
              <a:lumMod val="40000"/>
              <a:lumOff val="6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solidFill>
                  <a:schemeClr val="bg1"/>
                </a:solidFill>
              </a:rPr>
              <a:t>Actions d’accompagnement du changement hors agences pilotes</a:t>
            </a:r>
          </a:p>
        </p:txBody>
      </p:sp>
      <p:sp>
        <p:nvSpPr>
          <p:cNvPr id="8" name="Rectangle : coins arrondis 7">
            <a:extLst>
              <a:ext uri="{FF2B5EF4-FFF2-40B4-BE49-F238E27FC236}">
                <a16:creationId xmlns:a16="http://schemas.microsoft.com/office/drawing/2014/main" id="{30F7B2D1-373F-D94D-440C-6B28BCEDAB96}"/>
              </a:ext>
            </a:extLst>
          </p:cNvPr>
          <p:cNvSpPr/>
          <p:nvPr/>
        </p:nvSpPr>
        <p:spPr>
          <a:xfrm>
            <a:off x="334963" y="6261301"/>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Retour d’expérience</a:t>
            </a:r>
          </a:p>
        </p:txBody>
      </p:sp>
      <p:sp>
        <p:nvSpPr>
          <p:cNvPr id="9" name="Rectangle : coins arrondis 8">
            <a:extLst>
              <a:ext uri="{FF2B5EF4-FFF2-40B4-BE49-F238E27FC236}">
                <a16:creationId xmlns:a16="http://schemas.microsoft.com/office/drawing/2014/main" id="{6FC2592D-BC91-C054-D84B-82BFD8020FE8}"/>
              </a:ext>
            </a:extLst>
          </p:cNvPr>
          <p:cNvSpPr/>
          <p:nvPr/>
        </p:nvSpPr>
        <p:spPr>
          <a:xfrm>
            <a:off x="334963" y="5051546"/>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Identification des rôles des collaborateurs &amp; analyse d’impacts</a:t>
            </a:r>
          </a:p>
        </p:txBody>
      </p:sp>
      <p:pic>
        <p:nvPicPr>
          <p:cNvPr id="10" name="Graphique 9" descr="Ligne fléchée : droite avec un remplissage uni">
            <a:extLst>
              <a:ext uri="{FF2B5EF4-FFF2-40B4-BE49-F238E27FC236}">
                <a16:creationId xmlns:a16="http://schemas.microsoft.com/office/drawing/2014/main" id="{29CD9665-FD81-5B63-6A0F-E8270BDF1D0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10079" y="5777828"/>
            <a:ext cx="444600" cy="444600"/>
          </a:xfrm>
          <a:prstGeom prst="rect">
            <a:avLst/>
          </a:prstGeom>
        </p:spPr>
      </p:pic>
    </p:spTree>
    <p:extLst>
      <p:ext uri="{BB962C8B-B14F-4D97-AF65-F5344CB8AC3E}">
        <p14:creationId xmlns:p14="http://schemas.microsoft.com/office/powerpoint/2010/main" val="302717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prstGeom prst="rect">
            <a:avLst/>
          </a:prstGeom>
        </p:spPr>
        <p:txBody>
          <a:bodyPr/>
          <a:lstStyle/>
          <a:p>
            <a:r>
              <a:rPr lang="fr-FR" sz="2400" b="1">
                <a:solidFill>
                  <a:schemeClr val="bg2"/>
                </a:solidFill>
                <a:latin typeface="Arial Black" panose="020B0A04020102020204" pitchFamily="34" charset="0"/>
              </a:rPr>
              <a:t>Actions d’accompagnement</a:t>
            </a:r>
            <a:r>
              <a:rPr lang="fr-FR">
                <a:latin typeface="Arial Black" panose="020B0A04020102020204" pitchFamily="34" charset="0"/>
              </a:rPr>
              <a:t> complémentaires</a:t>
            </a:r>
            <a:endParaRPr lang="fr-FR" sz="1800" b="1">
              <a:solidFill>
                <a:schemeClr val="bg2"/>
              </a:solidFill>
              <a:latin typeface="Arial Black" panose="020B0A04020102020204" pitchFamily="34" charset="0"/>
            </a:endParaRPr>
          </a:p>
        </p:txBody>
      </p:sp>
      <p:sp>
        <p:nvSpPr>
          <p:cNvPr id="5" name="Google Shape;1248;p11">
            <a:extLst>
              <a:ext uri="{FF2B5EF4-FFF2-40B4-BE49-F238E27FC236}">
                <a16:creationId xmlns:a16="http://schemas.microsoft.com/office/drawing/2014/main" id="{8AECF2F5-ED45-776E-424A-7806D642BF9A}"/>
              </a:ext>
            </a:extLst>
          </p:cNvPr>
          <p:cNvSpPr/>
          <p:nvPr/>
        </p:nvSpPr>
        <p:spPr>
          <a:xfrm>
            <a:off x="408860" y="4173903"/>
            <a:ext cx="11411664"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Exemples de 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5" y="1119007"/>
            <a:ext cx="6914279"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775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79173" y="4019406"/>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93728" y="4112949"/>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solidFill>
              <a:schemeClr val="accent1"/>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670560" y="1499704"/>
            <a:ext cx="3661768" cy="2600712"/>
          </a:xfrm>
          <a:prstGeom prst="rect">
            <a:avLst/>
          </a:prstGeom>
          <a:noFill/>
        </p:spPr>
        <p:txBody>
          <a:bodyPr wrap="square" rtlCol="0">
            <a:spAutoFit/>
          </a:bodyPr>
          <a:lstStyle/>
          <a:p>
            <a:pPr marL="171450" indent="-171450" algn="just" defTabSz="1219170">
              <a:spcBef>
                <a:spcPts val="1200"/>
              </a:spcBef>
              <a:buClr>
                <a:schemeClr val="bg2"/>
              </a:buClr>
              <a:buFont typeface="Wingdings" panose="05000000000000000000" pitchFamily="2" charset="2"/>
              <a:buChar char="§"/>
              <a:defRPr/>
            </a:pPr>
            <a:r>
              <a:rPr lang="fr-FR" sz="1100">
                <a:solidFill>
                  <a:srgbClr val="44546A">
                    <a:lumMod val="25000"/>
                  </a:srgbClr>
                </a:solidFill>
                <a:latin typeface="+mj-lt"/>
                <a:ea typeface="+mn-ea"/>
              </a:rPr>
              <a:t>Initier les actions de conduite du changement qui permettront de </a:t>
            </a:r>
            <a:r>
              <a:rPr lang="fr-FR" sz="1100" b="1">
                <a:solidFill>
                  <a:srgbClr val="44398A"/>
                </a:solidFill>
                <a:latin typeface="+mj-lt"/>
                <a:ea typeface="+mn-ea"/>
              </a:rPr>
              <a:t>généraliser le déploiement </a:t>
            </a:r>
            <a:r>
              <a:rPr lang="fr-FR" sz="1100">
                <a:solidFill>
                  <a:srgbClr val="44546A">
                    <a:lumMod val="25000"/>
                  </a:srgbClr>
                </a:solidFill>
                <a:latin typeface="+mj-lt"/>
                <a:ea typeface="+mn-ea"/>
              </a:rPr>
              <a:t>de la PNP dans l’ensemble des agences</a:t>
            </a:r>
          </a:p>
          <a:p>
            <a:pPr marL="171450" indent="-171450" algn="just" defTabSz="1219170">
              <a:spcBef>
                <a:spcPts val="1200"/>
              </a:spcBef>
              <a:buClr>
                <a:schemeClr val="bg2"/>
              </a:buClr>
              <a:buFont typeface="Wingdings" panose="05000000000000000000" pitchFamily="2" charset="2"/>
              <a:buChar char="§"/>
              <a:defRPr/>
            </a:pPr>
            <a:r>
              <a:rPr lang="fr-FR" sz="1100" b="1">
                <a:solidFill>
                  <a:srgbClr val="44398A"/>
                </a:solidFill>
                <a:latin typeface="+mj-lt"/>
                <a:ea typeface="+mn-ea"/>
              </a:rPr>
              <a:t>Anticiper les risques </a:t>
            </a:r>
            <a:r>
              <a:rPr lang="fr-FR" sz="1100">
                <a:solidFill>
                  <a:srgbClr val="44546A">
                    <a:lumMod val="25000"/>
                  </a:srgbClr>
                </a:solidFill>
                <a:latin typeface="+mj-lt"/>
                <a:ea typeface="+mn-ea"/>
              </a:rPr>
              <a:t>liés à la transformation globale des modalités d’exercice du métier de Bouygues Immobilier</a:t>
            </a:r>
          </a:p>
          <a:p>
            <a:pPr marL="171450" indent="-171450" algn="just" defTabSz="1219170">
              <a:spcBef>
                <a:spcPts val="1200"/>
              </a:spcBef>
              <a:buClr>
                <a:schemeClr val="bg2"/>
              </a:buClr>
              <a:buFont typeface="Wingdings" panose="05000000000000000000" pitchFamily="2" charset="2"/>
              <a:buChar char="§"/>
              <a:defRPr/>
            </a:pPr>
            <a:r>
              <a:rPr lang="fr-FR" sz="1100" b="1">
                <a:solidFill>
                  <a:srgbClr val="44398A"/>
                </a:solidFill>
                <a:latin typeface="+mj-lt"/>
                <a:ea typeface="+mn-ea"/>
              </a:rPr>
              <a:t>Accompagner l’ensemble des parties prenantes de l’écosystème</a:t>
            </a:r>
            <a:r>
              <a:rPr lang="fr-FR" sz="1100">
                <a:solidFill>
                  <a:srgbClr val="44546A">
                    <a:lumMod val="25000"/>
                  </a:srgbClr>
                </a:solidFill>
                <a:latin typeface="+mj-lt"/>
                <a:ea typeface="+mn-ea"/>
              </a:rPr>
              <a:t>, y compris les prestataires externes, dans la transformation numérique de Bouygues Immobilier, notamment lors de la phase de </a:t>
            </a:r>
            <a:r>
              <a:rPr lang="fr-FR" sz="1100" b="1">
                <a:solidFill>
                  <a:srgbClr val="44398A"/>
                </a:solidFill>
                <a:latin typeface="+mj-lt"/>
                <a:ea typeface="+mn-ea"/>
              </a:rPr>
              <a:t>Consultation Achat</a:t>
            </a:r>
          </a:p>
          <a:p>
            <a:pPr marL="171450" indent="-171450" algn="just">
              <a:buClrTx/>
              <a:buFont typeface="Arial" panose="020B0604020202020204" pitchFamily="34" charset="0"/>
              <a:buChar char="•"/>
            </a:pPr>
            <a:endParaRPr kumimoji="0" lang="fr-FR" sz="1100" b="1" i="0" u="none" strike="noStrike" kern="0" cap="none" spc="0" normalizeH="0" baseline="0" noProof="0">
              <a:ln>
                <a:noFill/>
              </a:ln>
              <a:solidFill>
                <a:srgbClr val="000000"/>
              </a:solidFill>
              <a:effectLst/>
              <a:uLnTx/>
              <a:uFillTx/>
              <a:latin typeface="Arial"/>
              <a:ea typeface="+mn-ea"/>
              <a:cs typeface="+mn-cs"/>
              <a:sym typeface="Arial"/>
            </a:endParaRPr>
          </a:p>
          <a:p>
            <a:pPr marR="0" lvl="0" algn="just" defTabSz="914400" rtl="0" eaLnBrk="1" fontAlgn="auto" latinLnBrk="0" hangingPunct="1">
              <a:lnSpc>
                <a:spcPct val="100000"/>
              </a:lnSpc>
              <a:spcBef>
                <a:spcPts val="0"/>
              </a:spcBef>
              <a:spcAft>
                <a:spcPts val="0"/>
              </a:spcAft>
              <a:buClrTx/>
              <a:buSzTx/>
              <a:tabLst/>
              <a:defRPr/>
            </a:pPr>
            <a:endParaRPr kumimoji="0" lang="fr-FR" sz="11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7" name="Espace réservé du contenu 3 - 1">
            <a:extLst>
              <a:ext uri="{FF2B5EF4-FFF2-40B4-BE49-F238E27FC236}">
                <a16:creationId xmlns:a16="http://schemas.microsoft.com/office/drawing/2014/main" id="{53991B76-62E9-5827-7F6E-E5BEF69DC073}"/>
              </a:ext>
            </a:extLst>
          </p:cNvPr>
          <p:cNvSpPr txBox="1">
            <a:spLocks/>
          </p:cNvSpPr>
          <p:nvPr/>
        </p:nvSpPr>
        <p:spPr>
          <a:xfrm>
            <a:off x="670561" y="4739070"/>
            <a:ext cx="1641080" cy="1541322"/>
          </a:xfrm>
          <a:prstGeom prst="rect">
            <a:avLst/>
          </a:prstGeom>
          <a:noFill/>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71450" lvl="0" indent="-171450" defTabSz="1219170" eaLnBrk="1" fontAlgn="auto" latinLnBrk="0" hangingPunct="1">
              <a:spcBef>
                <a:spcPts val="1200"/>
              </a:spcBef>
              <a:buClr>
                <a:schemeClr val="bg2"/>
              </a:buClr>
              <a:buSzPct val="90000"/>
              <a:buFont typeface="Wingdings" panose="05000000000000000000" pitchFamily="2" charset="2"/>
              <a:buChar char="§"/>
              <a:tabLst/>
              <a:defRPr/>
            </a:pPr>
            <a:r>
              <a:rPr lang="fr-FR" sz="1100">
                <a:solidFill>
                  <a:srgbClr val="44546A">
                    <a:lumMod val="25000"/>
                  </a:srgbClr>
                </a:solidFill>
                <a:cs typeface="Arial"/>
              </a:rPr>
              <a:t>Guides d’utilisateurs</a:t>
            </a:r>
          </a:p>
          <a:p>
            <a:pPr marL="171450" lvl="0" indent="-171450" defTabSz="1219170" eaLnBrk="1" fontAlgn="auto" latinLnBrk="0" hangingPunct="1">
              <a:spcBef>
                <a:spcPts val="1200"/>
              </a:spcBef>
              <a:buClr>
                <a:schemeClr val="bg2"/>
              </a:buClr>
              <a:buSzPct val="90000"/>
              <a:buFont typeface="Wingdings" panose="05000000000000000000" pitchFamily="2" charset="2"/>
              <a:buChar char="§"/>
              <a:tabLst/>
              <a:defRPr/>
            </a:pPr>
            <a:r>
              <a:rPr lang="fr-FR" sz="1100">
                <a:solidFill>
                  <a:srgbClr val="44546A">
                    <a:lumMod val="25000"/>
                  </a:srgbClr>
                </a:solidFill>
                <a:cs typeface="Arial"/>
              </a:rPr>
              <a:t>Webinars</a:t>
            </a:r>
          </a:p>
          <a:p>
            <a:pPr marL="171450" lvl="0" indent="-171450" defTabSz="1219170" eaLnBrk="1" fontAlgn="auto" latinLnBrk="0" hangingPunct="1">
              <a:spcBef>
                <a:spcPts val="1200"/>
              </a:spcBef>
              <a:buClr>
                <a:schemeClr val="bg2"/>
              </a:buClr>
              <a:buSzPct val="90000"/>
              <a:buFont typeface="Wingdings" panose="05000000000000000000" pitchFamily="2" charset="2"/>
              <a:buChar char="§"/>
              <a:tabLst/>
              <a:defRPr/>
            </a:pPr>
            <a:r>
              <a:rPr lang="fr-FR" sz="1100">
                <a:solidFill>
                  <a:srgbClr val="44546A">
                    <a:lumMod val="25000"/>
                  </a:srgbClr>
                </a:solidFill>
                <a:cs typeface="Arial"/>
              </a:rPr>
              <a:t>Newsletter</a:t>
            </a:r>
          </a:p>
        </p:txBody>
      </p:sp>
      <p:sp>
        <p:nvSpPr>
          <p:cNvPr id="35" name="ZoneTexte 34">
            <a:extLst>
              <a:ext uri="{FF2B5EF4-FFF2-40B4-BE49-F238E27FC236}">
                <a16:creationId xmlns:a16="http://schemas.microsoft.com/office/drawing/2014/main" id="{51BA51D2-9F2A-D5E2-FDC7-9AB6F35F69C2}"/>
              </a:ext>
            </a:extLst>
          </p:cNvPr>
          <p:cNvSpPr txBox="1"/>
          <p:nvPr/>
        </p:nvSpPr>
        <p:spPr>
          <a:xfrm>
            <a:off x="5156779" y="1401336"/>
            <a:ext cx="2340000" cy="292388"/>
          </a:xfrm>
          <a:prstGeom prst="rect">
            <a:avLst/>
          </a:prstGeom>
          <a:noFill/>
        </p:spPr>
        <p:txBody>
          <a:bodyPr wrap="square">
            <a:spAutoFit/>
          </a:bodyPr>
          <a:lstStyle/>
          <a:p>
            <a:pPr algn="ctr"/>
            <a:r>
              <a:rPr lang="fr-FR" sz="1300" b="1" cap="small">
                <a:solidFill>
                  <a:srgbClr val="44398A"/>
                </a:solidFill>
              </a:rPr>
              <a:t>Conception de l’ouvrage</a:t>
            </a:r>
          </a:p>
        </p:txBody>
      </p:sp>
      <p:grpSp>
        <p:nvGrpSpPr>
          <p:cNvPr id="28" name="Groupe 27">
            <a:extLst>
              <a:ext uri="{FF2B5EF4-FFF2-40B4-BE49-F238E27FC236}">
                <a16:creationId xmlns:a16="http://schemas.microsoft.com/office/drawing/2014/main" id="{1AA86A12-3379-1F15-A79A-2D8F0D91446A}"/>
              </a:ext>
            </a:extLst>
          </p:cNvPr>
          <p:cNvGrpSpPr/>
          <p:nvPr/>
        </p:nvGrpSpPr>
        <p:grpSpPr>
          <a:xfrm>
            <a:off x="4874408" y="2060262"/>
            <a:ext cx="3541807" cy="1901575"/>
            <a:chOff x="4809091" y="2002795"/>
            <a:chExt cx="3541807" cy="1901575"/>
          </a:xfrm>
        </p:grpSpPr>
        <p:sp>
          <p:nvSpPr>
            <p:cNvPr id="26" name="Rectangle 25">
              <a:extLst>
                <a:ext uri="{FF2B5EF4-FFF2-40B4-BE49-F238E27FC236}">
                  <a16:creationId xmlns:a16="http://schemas.microsoft.com/office/drawing/2014/main" id="{EC82180F-81C0-1A06-209A-9BEA50C05783}"/>
                </a:ext>
              </a:extLst>
            </p:cNvPr>
            <p:cNvSpPr/>
            <p:nvPr/>
          </p:nvSpPr>
          <p:spPr>
            <a:xfrm>
              <a:off x="4988501" y="2133322"/>
              <a:ext cx="3362397" cy="1771048"/>
            </a:xfrm>
            <a:prstGeom prst="rect">
              <a:avLst/>
            </a:prstGeom>
            <a:solidFill>
              <a:srgbClr val="D6D2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spcBef>
                  <a:spcPts val="1200"/>
                </a:spcBef>
                <a:buClr>
                  <a:schemeClr val="bg2"/>
                </a:buClr>
                <a:defRPr/>
              </a:pPr>
              <a:r>
                <a:rPr lang="fr-FR" sz="1100" b="1" cap="small">
                  <a:solidFill>
                    <a:srgbClr val="44398A"/>
                  </a:solidFill>
                  <a:latin typeface="Arial"/>
                  <a:cs typeface="Arial"/>
                </a:rPr>
                <a:t>Conduite du changement hors agences pilotes</a:t>
              </a:r>
            </a:p>
            <a:p>
              <a:pPr marL="171450" indent="-171450" algn="just" defTabSz="1219170">
                <a:spcBef>
                  <a:spcPts val="1200"/>
                </a:spcBef>
                <a:buClr>
                  <a:schemeClr val="bg2"/>
                </a:buClr>
                <a:buFont typeface="Wingdings" panose="05000000000000000000" pitchFamily="2" charset="2"/>
                <a:buChar char="§"/>
                <a:defRPr/>
              </a:pPr>
              <a:r>
                <a:rPr lang="fr-FR" sz="1100">
                  <a:solidFill>
                    <a:srgbClr val="44546A">
                      <a:lumMod val="25000"/>
                    </a:srgbClr>
                  </a:solidFill>
                  <a:latin typeface="+mj-lt"/>
                  <a:cs typeface="Arial"/>
                </a:rPr>
                <a:t>Partage d’informations et mise en place d’un plan de communication à destination des partenaires et prestataires intervenant dans le cycle de vie d’un produit ou processus de production</a:t>
              </a:r>
            </a:p>
            <a:p>
              <a:pPr marL="171450" indent="-171450" algn="just" defTabSz="1219170">
                <a:spcBef>
                  <a:spcPts val="1200"/>
                </a:spcBef>
                <a:buClr>
                  <a:schemeClr val="bg2"/>
                </a:buClr>
                <a:buFont typeface="Wingdings" panose="05000000000000000000" pitchFamily="2" charset="2"/>
                <a:buChar char="§"/>
                <a:defRPr/>
              </a:pPr>
              <a:r>
                <a:rPr lang="fr-FR" sz="1100">
                  <a:solidFill>
                    <a:srgbClr val="44546A">
                      <a:lumMod val="25000"/>
                    </a:srgbClr>
                  </a:solidFill>
                  <a:latin typeface="+mj-lt"/>
                  <a:cs typeface="Arial"/>
                </a:rPr>
                <a:t>Animation d’une communauté d’ambassadeurs du changement (</a:t>
              </a:r>
              <a:r>
                <a:rPr lang="fr-FR" sz="1100" b="1" i="1">
                  <a:solidFill>
                    <a:srgbClr val="44546A">
                      <a:lumMod val="25000"/>
                    </a:srgbClr>
                  </a:solidFill>
                  <a:latin typeface="+mj-lt"/>
                  <a:cs typeface="Arial"/>
                </a:rPr>
                <a:t>option</a:t>
              </a:r>
              <a:r>
                <a:rPr lang="fr-FR" sz="1100" i="1">
                  <a:solidFill>
                    <a:srgbClr val="44546A">
                      <a:lumMod val="25000"/>
                    </a:srgbClr>
                  </a:solidFill>
                  <a:latin typeface="+mj-lt"/>
                  <a:cs typeface="Arial"/>
                </a:rPr>
                <a:t>*</a:t>
              </a:r>
              <a:r>
                <a:rPr lang="fr-FR" sz="1100">
                  <a:solidFill>
                    <a:srgbClr val="44546A">
                      <a:lumMod val="25000"/>
                    </a:srgbClr>
                  </a:solidFill>
                  <a:latin typeface="+mj-lt"/>
                  <a:cs typeface="Arial"/>
                </a:rPr>
                <a:t>)</a:t>
              </a:r>
            </a:p>
          </p:txBody>
        </p:sp>
        <p:pic>
          <p:nvPicPr>
            <p:cNvPr id="41" name="Graphique 40" descr="Mégaphone1 avec un remplissage uni">
              <a:extLst>
                <a:ext uri="{FF2B5EF4-FFF2-40B4-BE49-F238E27FC236}">
                  <a16:creationId xmlns:a16="http://schemas.microsoft.com/office/drawing/2014/main" id="{5B9A7994-084B-68DC-F99E-18B3F4FE4B5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9091" y="2002795"/>
              <a:ext cx="358820" cy="358820"/>
            </a:xfrm>
            <a:prstGeom prst="rect">
              <a:avLst/>
            </a:prstGeom>
          </p:spPr>
        </p:pic>
      </p:grpSp>
      <p:grpSp>
        <p:nvGrpSpPr>
          <p:cNvPr id="29" name="Groupe 28">
            <a:extLst>
              <a:ext uri="{FF2B5EF4-FFF2-40B4-BE49-F238E27FC236}">
                <a16:creationId xmlns:a16="http://schemas.microsoft.com/office/drawing/2014/main" id="{3EDAF93F-541D-4A62-30B2-E1EB27D1F6CD}"/>
              </a:ext>
            </a:extLst>
          </p:cNvPr>
          <p:cNvGrpSpPr/>
          <p:nvPr/>
        </p:nvGrpSpPr>
        <p:grpSpPr>
          <a:xfrm>
            <a:off x="8716914" y="2100579"/>
            <a:ext cx="3002061" cy="1861258"/>
            <a:chOff x="8366058" y="2034185"/>
            <a:chExt cx="3002061" cy="1861258"/>
          </a:xfrm>
        </p:grpSpPr>
        <p:sp>
          <p:nvSpPr>
            <p:cNvPr id="58" name="Rectangle 57">
              <a:extLst>
                <a:ext uri="{FF2B5EF4-FFF2-40B4-BE49-F238E27FC236}">
                  <a16:creationId xmlns:a16="http://schemas.microsoft.com/office/drawing/2014/main" id="{96464620-B0B8-DA7C-247D-F1E41DEA2DC6}"/>
                </a:ext>
              </a:extLst>
            </p:cNvPr>
            <p:cNvSpPr/>
            <p:nvPr/>
          </p:nvSpPr>
          <p:spPr>
            <a:xfrm>
              <a:off x="8495030" y="2124395"/>
              <a:ext cx="2873089" cy="1771048"/>
            </a:xfrm>
            <a:prstGeom prst="rect">
              <a:avLst/>
            </a:prstGeom>
            <a:solidFill>
              <a:srgbClr val="D6D2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spcBef>
                  <a:spcPts val="1200"/>
                </a:spcBef>
                <a:buClr>
                  <a:schemeClr val="bg2"/>
                </a:buClr>
                <a:defRPr/>
              </a:pPr>
              <a:r>
                <a:rPr lang="fr-FR" sz="1100" b="1" cap="small">
                  <a:solidFill>
                    <a:srgbClr val="44398A"/>
                  </a:solidFill>
                  <a:latin typeface="Arial"/>
                  <a:cs typeface="Arial"/>
                </a:rPr>
                <a:t>Montée en compétences grâce à l’autoformation</a:t>
              </a:r>
            </a:p>
            <a:p>
              <a:pPr marL="171450" indent="-171450" algn="just" defTabSz="1219170">
                <a:spcBef>
                  <a:spcPts val="1200"/>
                </a:spcBef>
                <a:buClr>
                  <a:schemeClr val="bg2"/>
                </a:buClr>
                <a:buFont typeface="Wingdings" panose="05000000000000000000" pitchFamily="2" charset="2"/>
                <a:buChar char="§"/>
                <a:defRPr/>
              </a:pPr>
              <a:r>
                <a:rPr lang="fr-FR" sz="1100">
                  <a:solidFill>
                    <a:srgbClr val="44546A">
                      <a:lumMod val="25000"/>
                    </a:srgbClr>
                  </a:solidFill>
                  <a:latin typeface="+mj-lt"/>
                  <a:cs typeface="Arial"/>
                </a:rPr>
                <a:t>Elaboration supports permettant à tout interlocuteur de prendre en mains facilement la plateforme numérique de production, en toute autonomie (guides d’utilisation, tutoriels vidéo, …) </a:t>
              </a:r>
            </a:p>
            <a:p>
              <a:pPr marL="171450" indent="-171450" algn="just" defTabSz="1219170">
                <a:spcBef>
                  <a:spcPts val="1200"/>
                </a:spcBef>
                <a:buClr>
                  <a:schemeClr val="bg2"/>
                </a:buClr>
                <a:buFont typeface="Wingdings" panose="05000000000000000000" pitchFamily="2" charset="2"/>
                <a:buChar char="§"/>
                <a:defRPr/>
              </a:pPr>
              <a:endParaRPr lang="fr-FR" sz="1100">
                <a:solidFill>
                  <a:srgbClr val="44546A">
                    <a:lumMod val="25000"/>
                  </a:srgbClr>
                </a:solidFill>
                <a:latin typeface="+mj-lt"/>
                <a:cs typeface="Arial"/>
              </a:endParaRPr>
            </a:p>
          </p:txBody>
        </p:sp>
        <p:pic>
          <p:nvPicPr>
            <p:cNvPr id="63" name="Graphique 62" descr="Tête avec engrenages avec un remplissage uni">
              <a:extLst>
                <a:ext uri="{FF2B5EF4-FFF2-40B4-BE49-F238E27FC236}">
                  <a16:creationId xmlns:a16="http://schemas.microsoft.com/office/drawing/2014/main" id="{B59C66D3-3961-6FF6-1826-869DDF8C52F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66058" y="2034185"/>
              <a:ext cx="332803" cy="332803"/>
            </a:xfrm>
            <a:prstGeom prst="rect">
              <a:avLst/>
            </a:prstGeom>
          </p:spPr>
        </p:pic>
      </p:grpSp>
      <p:grpSp>
        <p:nvGrpSpPr>
          <p:cNvPr id="18" name="Groupe 17">
            <a:extLst>
              <a:ext uri="{FF2B5EF4-FFF2-40B4-BE49-F238E27FC236}">
                <a16:creationId xmlns:a16="http://schemas.microsoft.com/office/drawing/2014/main" id="{EEF90D81-64B0-1A00-6A34-344D9F4938A5}"/>
              </a:ext>
            </a:extLst>
          </p:cNvPr>
          <p:cNvGrpSpPr/>
          <p:nvPr/>
        </p:nvGrpSpPr>
        <p:grpSpPr>
          <a:xfrm>
            <a:off x="2311641" y="4620987"/>
            <a:ext cx="2192207" cy="1926140"/>
            <a:chOff x="2599224" y="4666682"/>
            <a:chExt cx="2192207" cy="1926140"/>
          </a:xfrm>
        </p:grpSpPr>
        <p:pic>
          <p:nvPicPr>
            <p:cNvPr id="66" name="Image 65">
              <a:extLst>
                <a:ext uri="{FF2B5EF4-FFF2-40B4-BE49-F238E27FC236}">
                  <a16:creationId xmlns:a16="http://schemas.microsoft.com/office/drawing/2014/main" id="{B7D48B40-702C-635E-B077-DE3B5839E345}"/>
                </a:ext>
              </a:extLst>
            </p:cNvPr>
            <p:cNvPicPr>
              <a:picLocks noChangeAspect="1"/>
            </p:cNvPicPr>
            <p:nvPr/>
          </p:nvPicPr>
          <p:blipFill>
            <a:blip r:embed="rId7" cstate="email">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015890" y="5185162"/>
              <a:ext cx="775541" cy="1407660"/>
            </a:xfrm>
            <a:prstGeom prst="rect">
              <a:avLst/>
            </a:prstGeom>
            <a:noFill/>
            <a:ln>
              <a:noFill/>
            </a:ln>
            <a:effectLst>
              <a:outerShdw blurRad="50800" dist="38100" dir="2700000" algn="tl" rotWithShape="0">
                <a:prstClr val="black">
                  <a:alpha val="40000"/>
                </a:prstClr>
              </a:outerShdw>
            </a:effectLst>
          </p:spPr>
        </p:pic>
        <p:pic>
          <p:nvPicPr>
            <p:cNvPr id="65" name="Image 64">
              <a:extLst>
                <a:ext uri="{FF2B5EF4-FFF2-40B4-BE49-F238E27FC236}">
                  <a16:creationId xmlns:a16="http://schemas.microsoft.com/office/drawing/2014/main" id="{739BAF99-90C5-7B63-B036-01479CD3CFB3}"/>
                </a:ext>
              </a:extLst>
            </p:cNvPr>
            <p:cNvPicPr>
              <a:picLocks noChangeAspect="1"/>
            </p:cNvPicPr>
            <p:nvPr/>
          </p:nvPicPr>
          <p:blipFill>
            <a:blip r:embed="rId8" cstate="email">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337513" y="5111038"/>
              <a:ext cx="768980" cy="1411264"/>
            </a:xfrm>
            <a:prstGeom prst="rect">
              <a:avLst/>
            </a:prstGeom>
            <a:noFill/>
            <a:ln>
              <a:noFill/>
            </a:ln>
            <a:effectLst>
              <a:outerShdw blurRad="50800" dist="38100" dir="2700000" algn="tl" rotWithShape="0">
                <a:prstClr val="black">
                  <a:alpha val="40000"/>
                </a:prstClr>
              </a:outerShdw>
            </a:effectLst>
          </p:spPr>
        </p:pic>
        <p:sp>
          <p:nvSpPr>
            <p:cNvPr id="67" name="Rectangle 66">
              <a:extLst>
                <a:ext uri="{FF2B5EF4-FFF2-40B4-BE49-F238E27FC236}">
                  <a16:creationId xmlns:a16="http://schemas.microsoft.com/office/drawing/2014/main" id="{AAB20043-F7D3-8BB0-35D3-271C66E94467}"/>
                </a:ext>
              </a:extLst>
            </p:cNvPr>
            <p:cNvSpPr/>
            <p:nvPr/>
          </p:nvSpPr>
          <p:spPr>
            <a:xfrm>
              <a:off x="2599224" y="4666682"/>
              <a:ext cx="2169727" cy="25644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50" b="1">
                  <a:solidFill>
                    <a:srgbClr val="44398A"/>
                  </a:solidFill>
                  <a:latin typeface="+mj-lt"/>
                  <a:ea typeface="+mn-ea"/>
                </a:rPr>
                <a:t>Kit de déploiement d’une communauté de key </a:t>
              </a:r>
              <a:r>
                <a:rPr lang="fr-FR" sz="1050" b="1" err="1">
                  <a:solidFill>
                    <a:srgbClr val="44398A"/>
                  </a:solidFill>
                  <a:latin typeface="+mj-lt"/>
                  <a:ea typeface="+mn-ea"/>
                </a:rPr>
                <a:t>users</a:t>
              </a:r>
              <a:endParaRPr lang="fr-FR" sz="1050" b="1">
                <a:solidFill>
                  <a:srgbClr val="44398A"/>
                </a:solidFill>
                <a:latin typeface="+mj-lt"/>
                <a:ea typeface="+mn-ea"/>
              </a:endParaRPr>
            </a:p>
          </p:txBody>
        </p:sp>
        <p:pic>
          <p:nvPicPr>
            <p:cNvPr id="64" name="Image 63">
              <a:extLst>
                <a:ext uri="{FF2B5EF4-FFF2-40B4-BE49-F238E27FC236}">
                  <a16:creationId xmlns:a16="http://schemas.microsoft.com/office/drawing/2014/main" id="{B5AA135C-FF17-984B-D61C-FD6655C07ECF}"/>
                </a:ext>
              </a:extLst>
            </p:cNvPr>
            <p:cNvPicPr>
              <a:picLocks noChangeAspect="1"/>
            </p:cNvPicPr>
            <p:nvPr/>
          </p:nvPicPr>
          <p:blipFill>
            <a:blip r:embed="rId9" cstate="email">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67544" y="5035152"/>
              <a:ext cx="768982" cy="1413025"/>
            </a:xfrm>
            <a:prstGeom prst="rect">
              <a:avLst/>
            </a:prstGeom>
            <a:noFill/>
            <a:ln>
              <a:noFill/>
            </a:ln>
            <a:effectLst>
              <a:outerShdw blurRad="50800" dist="38100" dir="2700000" algn="tl" rotWithShape="0">
                <a:prstClr val="black">
                  <a:alpha val="40000"/>
                </a:prstClr>
              </a:outerShdw>
            </a:effectLst>
          </p:spPr>
        </p:pic>
      </p:grpSp>
      <p:grpSp>
        <p:nvGrpSpPr>
          <p:cNvPr id="19" name="Groupe 18">
            <a:extLst>
              <a:ext uri="{FF2B5EF4-FFF2-40B4-BE49-F238E27FC236}">
                <a16:creationId xmlns:a16="http://schemas.microsoft.com/office/drawing/2014/main" id="{D8CBE0B3-DB4D-B437-A40C-8028C5DC1153}"/>
              </a:ext>
            </a:extLst>
          </p:cNvPr>
          <p:cNvGrpSpPr/>
          <p:nvPr/>
        </p:nvGrpSpPr>
        <p:grpSpPr>
          <a:xfrm>
            <a:off x="4650893" y="4620987"/>
            <a:ext cx="2747804" cy="1987952"/>
            <a:chOff x="5246293" y="4604959"/>
            <a:chExt cx="2747804" cy="1987952"/>
          </a:xfrm>
        </p:grpSpPr>
        <p:grpSp>
          <p:nvGrpSpPr>
            <p:cNvPr id="73" name="Groupe 72">
              <a:extLst>
                <a:ext uri="{FF2B5EF4-FFF2-40B4-BE49-F238E27FC236}">
                  <a16:creationId xmlns:a16="http://schemas.microsoft.com/office/drawing/2014/main" id="{B7DA1879-2A13-6A3E-F5D1-36C82EE6DE2E}"/>
                </a:ext>
              </a:extLst>
            </p:cNvPr>
            <p:cNvGrpSpPr/>
            <p:nvPr/>
          </p:nvGrpSpPr>
          <p:grpSpPr>
            <a:xfrm>
              <a:off x="5752179" y="4965451"/>
              <a:ext cx="1719775" cy="1627460"/>
              <a:chOff x="5651761" y="5011813"/>
              <a:chExt cx="1831272" cy="1739488"/>
            </a:xfrm>
          </p:grpSpPr>
          <p:pic>
            <p:nvPicPr>
              <p:cNvPr id="69" name="Image 68">
                <a:extLst>
                  <a:ext uri="{FF2B5EF4-FFF2-40B4-BE49-F238E27FC236}">
                    <a16:creationId xmlns:a16="http://schemas.microsoft.com/office/drawing/2014/main" id="{25611854-66F8-7C67-109B-D36711F71036}"/>
                  </a:ext>
                </a:extLst>
              </p:cNvPr>
              <p:cNvPicPr>
                <a:picLocks noChangeAspect="1"/>
              </p:cNvPicPr>
              <p:nvPr/>
            </p:nvPicPr>
            <p:blipFill>
              <a:blip r:embed="rId1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23568" y="5011813"/>
                <a:ext cx="1059465" cy="1498349"/>
              </a:xfrm>
              <a:prstGeom prst="rect">
                <a:avLst/>
              </a:prstGeom>
              <a:ln>
                <a:noFill/>
              </a:ln>
              <a:effectLst>
                <a:outerShdw blurRad="292100" dist="139700" dir="2700000" algn="tl" rotWithShape="0">
                  <a:srgbClr val="333333">
                    <a:alpha val="65000"/>
                  </a:srgbClr>
                </a:outerShdw>
              </a:effectLst>
            </p:spPr>
          </p:pic>
          <p:pic>
            <p:nvPicPr>
              <p:cNvPr id="70" name="Image 69">
                <a:extLst>
                  <a:ext uri="{FF2B5EF4-FFF2-40B4-BE49-F238E27FC236}">
                    <a16:creationId xmlns:a16="http://schemas.microsoft.com/office/drawing/2014/main" id="{F291758D-41B5-E736-BD21-8A11883A03BD}"/>
                  </a:ext>
                </a:extLst>
              </p:cNvPr>
              <p:cNvPicPr>
                <a:picLocks noChangeAspect="1"/>
              </p:cNvPicPr>
              <p:nvPr/>
            </p:nvPicPr>
            <p:blipFill>
              <a:blip r:embed="rId1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037664" y="5119685"/>
                <a:ext cx="1076779" cy="1498349"/>
              </a:xfrm>
              <a:prstGeom prst="rect">
                <a:avLst/>
              </a:prstGeom>
              <a:ln>
                <a:noFill/>
              </a:ln>
              <a:effectLst>
                <a:outerShdw blurRad="292100" dist="139700" dir="2700000" algn="tl" rotWithShape="0">
                  <a:srgbClr val="333333">
                    <a:alpha val="65000"/>
                  </a:srgbClr>
                </a:outerShdw>
              </a:effectLst>
            </p:spPr>
          </p:pic>
          <p:pic>
            <p:nvPicPr>
              <p:cNvPr id="71" name="Image 70">
                <a:extLst>
                  <a:ext uri="{FF2B5EF4-FFF2-40B4-BE49-F238E27FC236}">
                    <a16:creationId xmlns:a16="http://schemas.microsoft.com/office/drawing/2014/main" id="{91FE6034-CB64-8DE9-E95C-3E8EB4E486EF}"/>
                  </a:ext>
                </a:extLst>
              </p:cNvPr>
              <p:cNvPicPr>
                <a:picLocks noChangeAspect="1"/>
              </p:cNvPicPr>
              <p:nvPr/>
            </p:nvPicPr>
            <p:blipFill>
              <a:blip r:embed="rId1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651761" y="5227556"/>
                <a:ext cx="1076778" cy="1523745"/>
              </a:xfrm>
              <a:prstGeom prst="rect">
                <a:avLst/>
              </a:prstGeom>
              <a:ln>
                <a:noFill/>
              </a:ln>
              <a:effectLst>
                <a:outerShdw blurRad="292100" dist="139700" dir="2700000" algn="tl" rotWithShape="0">
                  <a:srgbClr val="333333">
                    <a:alpha val="65000"/>
                  </a:srgbClr>
                </a:outerShdw>
              </a:effectLst>
            </p:spPr>
          </p:pic>
        </p:grpSp>
        <p:sp>
          <p:nvSpPr>
            <p:cNvPr id="72" name="Rectangle 71">
              <a:extLst>
                <a:ext uri="{FF2B5EF4-FFF2-40B4-BE49-F238E27FC236}">
                  <a16:creationId xmlns:a16="http://schemas.microsoft.com/office/drawing/2014/main" id="{11A2963E-BE16-502D-A9BB-CB04C2F77988}"/>
                </a:ext>
              </a:extLst>
            </p:cNvPr>
            <p:cNvSpPr/>
            <p:nvPr/>
          </p:nvSpPr>
          <p:spPr>
            <a:xfrm>
              <a:off x="5246293" y="4604959"/>
              <a:ext cx="2747804" cy="253916"/>
            </a:xfrm>
            <a:prstGeom prst="rect">
              <a:avLst/>
            </a:prstGeom>
            <a:noFill/>
          </p:spPr>
          <p:txBody>
            <a:bodyPr wrap="square"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1">
                  <a:solidFill>
                    <a:srgbClr val="44398A"/>
                  </a:solidFill>
                  <a:latin typeface="+mj-lt"/>
                  <a:ea typeface="+mn-ea"/>
                </a:rPr>
                <a:t>Communication pré-bascule</a:t>
              </a:r>
            </a:p>
          </p:txBody>
        </p:sp>
      </p:grpSp>
      <p:grpSp>
        <p:nvGrpSpPr>
          <p:cNvPr id="22" name="Groupe 21">
            <a:extLst>
              <a:ext uri="{FF2B5EF4-FFF2-40B4-BE49-F238E27FC236}">
                <a16:creationId xmlns:a16="http://schemas.microsoft.com/office/drawing/2014/main" id="{24104800-9460-FBEF-1592-574E22946BD0}"/>
              </a:ext>
            </a:extLst>
          </p:cNvPr>
          <p:cNvGrpSpPr/>
          <p:nvPr/>
        </p:nvGrpSpPr>
        <p:grpSpPr>
          <a:xfrm>
            <a:off x="9904497" y="4620987"/>
            <a:ext cx="1916027" cy="1849287"/>
            <a:chOff x="9895788" y="4591045"/>
            <a:chExt cx="1916027" cy="1849287"/>
          </a:xfrm>
        </p:grpSpPr>
        <p:pic>
          <p:nvPicPr>
            <p:cNvPr id="74" name="Image 73">
              <a:extLst>
                <a:ext uri="{FF2B5EF4-FFF2-40B4-BE49-F238E27FC236}">
                  <a16:creationId xmlns:a16="http://schemas.microsoft.com/office/drawing/2014/main" id="{A50E4F5A-2315-357D-39DC-208F037CC902}"/>
                </a:ext>
              </a:extLst>
            </p:cNvPr>
            <p:cNvPicPr>
              <a:picLocks noChangeAspect="1"/>
            </p:cNvPicPr>
            <p:nvPr/>
          </p:nvPicPr>
          <p:blipFill>
            <a:blip r:embed="rId1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348192" y="5010457"/>
              <a:ext cx="1011218" cy="1429875"/>
            </a:xfrm>
            <a:prstGeom prst="rect">
              <a:avLst/>
            </a:prstGeom>
            <a:effectLst>
              <a:outerShdw blurRad="50800" dist="38100" dir="2700000" algn="tl" rotWithShape="0">
                <a:prstClr val="black">
                  <a:alpha val="40000"/>
                </a:prstClr>
              </a:outerShdw>
            </a:effectLst>
          </p:spPr>
        </p:pic>
        <p:sp>
          <p:nvSpPr>
            <p:cNvPr id="75" name="Rectangle 74">
              <a:extLst>
                <a:ext uri="{FF2B5EF4-FFF2-40B4-BE49-F238E27FC236}">
                  <a16:creationId xmlns:a16="http://schemas.microsoft.com/office/drawing/2014/main" id="{40480B78-FF31-9FC9-9928-23104D706DFB}"/>
                </a:ext>
              </a:extLst>
            </p:cNvPr>
            <p:cNvSpPr/>
            <p:nvPr/>
          </p:nvSpPr>
          <p:spPr>
            <a:xfrm>
              <a:off x="9895788" y="4591045"/>
              <a:ext cx="191602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1">
                  <a:solidFill>
                    <a:srgbClr val="44398A"/>
                  </a:solidFill>
                  <a:latin typeface="+mj-lt"/>
                  <a:ea typeface="+mn-ea"/>
                </a:rPr>
                <a:t>Poster avec QR-code pour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1">
                  <a:solidFill>
                    <a:srgbClr val="44398A"/>
                  </a:solidFill>
                  <a:latin typeface="+mj-lt"/>
                  <a:ea typeface="+mn-ea"/>
                </a:rPr>
                <a:t>en savoir plus</a:t>
              </a:r>
            </a:p>
          </p:txBody>
        </p:sp>
      </p:grpSp>
      <p:grpSp>
        <p:nvGrpSpPr>
          <p:cNvPr id="21" name="Groupe 20">
            <a:extLst>
              <a:ext uri="{FF2B5EF4-FFF2-40B4-BE49-F238E27FC236}">
                <a16:creationId xmlns:a16="http://schemas.microsoft.com/office/drawing/2014/main" id="{918C7BD8-3BF5-B103-AACC-7F94BC85623D}"/>
              </a:ext>
            </a:extLst>
          </p:cNvPr>
          <p:cNvGrpSpPr/>
          <p:nvPr/>
        </p:nvGrpSpPr>
        <p:grpSpPr>
          <a:xfrm>
            <a:off x="7545742" y="4620987"/>
            <a:ext cx="2211711" cy="1412722"/>
            <a:chOff x="7178176" y="4642234"/>
            <a:chExt cx="2211711" cy="1412722"/>
          </a:xfrm>
        </p:grpSpPr>
        <p:pic>
          <p:nvPicPr>
            <p:cNvPr id="4" name="Image 3">
              <a:extLst>
                <a:ext uri="{FF2B5EF4-FFF2-40B4-BE49-F238E27FC236}">
                  <a16:creationId xmlns:a16="http://schemas.microsoft.com/office/drawing/2014/main" id="{3C4F0646-E2D5-FA56-103A-BEF92A67DE0F}"/>
                </a:ext>
              </a:extLst>
            </p:cNvPr>
            <p:cNvPicPr>
              <a:picLocks noChangeAspect="1"/>
            </p:cNvPicPr>
            <p:nvPr/>
          </p:nvPicPr>
          <p:blipFill>
            <a:blip r:embed="rId1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78176" y="5096409"/>
              <a:ext cx="2211711" cy="958547"/>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0" name="Rectangle 19">
              <a:extLst>
                <a:ext uri="{FF2B5EF4-FFF2-40B4-BE49-F238E27FC236}">
                  <a16:creationId xmlns:a16="http://schemas.microsoft.com/office/drawing/2014/main" id="{C22A8B9B-2FD4-81A9-6198-4B3BB4CE1D59}"/>
                </a:ext>
              </a:extLst>
            </p:cNvPr>
            <p:cNvSpPr/>
            <p:nvPr/>
          </p:nvSpPr>
          <p:spPr>
            <a:xfrm>
              <a:off x="7326018" y="4642234"/>
              <a:ext cx="191602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1">
                  <a:solidFill>
                    <a:srgbClr val="44398A"/>
                  </a:solidFill>
                  <a:latin typeface="+mj-lt"/>
                  <a:ea typeface="+mn-ea"/>
                </a:rPr>
                <a:t>Guide utilisateur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1">
                  <a:solidFill>
                    <a:srgbClr val="44398A"/>
                  </a:solidFill>
                  <a:latin typeface="+mj-lt"/>
                  <a:ea typeface="+mn-ea"/>
                </a:rPr>
                <a:t>pas à pas</a:t>
              </a:r>
            </a:p>
          </p:txBody>
        </p:sp>
      </p:grpSp>
      <p:sp>
        <p:nvSpPr>
          <p:cNvPr id="25" name="ZoneTexte 24">
            <a:extLst>
              <a:ext uri="{FF2B5EF4-FFF2-40B4-BE49-F238E27FC236}">
                <a16:creationId xmlns:a16="http://schemas.microsoft.com/office/drawing/2014/main" id="{9D50E6B3-99AB-2D62-BDC2-7D3F20ABA145}"/>
              </a:ext>
            </a:extLst>
          </p:cNvPr>
          <p:cNvSpPr txBox="1"/>
          <p:nvPr/>
        </p:nvSpPr>
        <p:spPr>
          <a:xfrm>
            <a:off x="7954840" y="1401336"/>
            <a:ext cx="1944000" cy="292388"/>
          </a:xfrm>
          <a:prstGeom prst="rect">
            <a:avLst/>
          </a:prstGeom>
          <a:noFill/>
        </p:spPr>
        <p:txBody>
          <a:bodyPr wrap="square">
            <a:spAutoFit/>
          </a:bodyPr>
          <a:lstStyle/>
          <a:p>
            <a:pPr algn="ctr"/>
            <a:r>
              <a:rPr lang="fr-FR" sz="1300" b="1" cap="small">
                <a:solidFill>
                  <a:srgbClr val="44398A"/>
                </a:solidFill>
              </a:rPr>
              <a:t>Consultation Achat</a:t>
            </a:r>
          </a:p>
        </p:txBody>
      </p:sp>
      <p:sp>
        <p:nvSpPr>
          <p:cNvPr id="27" name="ZoneTexte 26">
            <a:extLst>
              <a:ext uri="{FF2B5EF4-FFF2-40B4-BE49-F238E27FC236}">
                <a16:creationId xmlns:a16="http://schemas.microsoft.com/office/drawing/2014/main" id="{0834B767-3301-1E50-E615-C54E7320540E}"/>
              </a:ext>
            </a:extLst>
          </p:cNvPr>
          <p:cNvSpPr txBox="1"/>
          <p:nvPr/>
        </p:nvSpPr>
        <p:spPr>
          <a:xfrm>
            <a:off x="10356901" y="1401336"/>
            <a:ext cx="1188000" cy="292388"/>
          </a:xfrm>
          <a:prstGeom prst="rect">
            <a:avLst/>
          </a:prstGeom>
          <a:noFill/>
        </p:spPr>
        <p:txBody>
          <a:bodyPr wrap="square">
            <a:spAutoFit/>
          </a:bodyPr>
          <a:lstStyle/>
          <a:p>
            <a:pPr algn="ctr"/>
            <a:r>
              <a:rPr lang="fr-FR" sz="1300" b="1" cap="small">
                <a:solidFill>
                  <a:srgbClr val="44398A"/>
                </a:solidFill>
              </a:rPr>
              <a:t>Réalisation</a:t>
            </a:r>
          </a:p>
        </p:txBody>
      </p:sp>
      <p:grpSp>
        <p:nvGrpSpPr>
          <p:cNvPr id="36" name="Groupe 35">
            <a:extLst>
              <a:ext uri="{FF2B5EF4-FFF2-40B4-BE49-F238E27FC236}">
                <a16:creationId xmlns:a16="http://schemas.microsoft.com/office/drawing/2014/main" id="{5E751433-ECEC-02B1-F011-14288D688B0C}"/>
              </a:ext>
            </a:extLst>
          </p:cNvPr>
          <p:cNvGrpSpPr/>
          <p:nvPr/>
        </p:nvGrpSpPr>
        <p:grpSpPr>
          <a:xfrm>
            <a:off x="4988501" y="1661433"/>
            <a:ext cx="6914279" cy="165436"/>
            <a:chOff x="4988501" y="1689426"/>
            <a:chExt cx="6914279" cy="165436"/>
          </a:xfrm>
        </p:grpSpPr>
        <p:grpSp>
          <p:nvGrpSpPr>
            <p:cNvPr id="33" name="Groupe 32">
              <a:extLst>
                <a:ext uri="{FF2B5EF4-FFF2-40B4-BE49-F238E27FC236}">
                  <a16:creationId xmlns:a16="http://schemas.microsoft.com/office/drawing/2014/main" id="{22F99327-E767-64FB-1D5B-F29C8D786F20}"/>
                </a:ext>
              </a:extLst>
            </p:cNvPr>
            <p:cNvGrpSpPr/>
            <p:nvPr/>
          </p:nvGrpSpPr>
          <p:grpSpPr>
            <a:xfrm>
              <a:off x="4988501" y="1689426"/>
              <a:ext cx="6914279" cy="165436"/>
              <a:chOff x="4988501" y="1689426"/>
              <a:chExt cx="6914279" cy="165436"/>
            </a:xfrm>
          </p:grpSpPr>
          <p:grpSp>
            <p:nvGrpSpPr>
              <p:cNvPr id="31" name="Groupe 30">
                <a:extLst>
                  <a:ext uri="{FF2B5EF4-FFF2-40B4-BE49-F238E27FC236}">
                    <a16:creationId xmlns:a16="http://schemas.microsoft.com/office/drawing/2014/main" id="{CF033CBF-B8E0-2C40-DBF1-8FD54D287562}"/>
                  </a:ext>
                </a:extLst>
              </p:cNvPr>
              <p:cNvGrpSpPr/>
              <p:nvPr/>
            </p:nvGrpSpPr>
            <p:grpSpPr>
              <a:xfrm>
                <a:off x="4988501" y="1689426"/>
                <a:ext cx="6914279" cy="165436"/>
                <a:chOff x="4988501" y="1689426"/>
                <a:chExt cx="6914279" cy="165436"/>
              </a:xfrm>
            </p:grpSpPr>
            <p:sp>
              <p:nvSpPr>
                <p:cNvPr id="38" name="Flèche : droite 37">
                  <a:extLst>
                    <a:ext uri="{FF2B5EF4-FFF2-40B4-BE49-F238E27FC236}">
                      <a16:creationId xmlns:a16="http://schemas.microsoft.com/office/drawing/2014/main" id="{D513EAC9-6C4E-C218-F4F8-9FDFC8BDEDE2}"/>
                    </a:ext>
                  </a:extLst>
                </p:cNvPr>
                <p:cNvSpPr/>
                <p:nvPr/>
              </p:nvSpPr>
              <p:spPr>
                <a:xfrm>
                  <a:off x="4988501" y="1689426"/>
                  <a:ext cx="6914279" cy="165436"/>
                </a:xfrm>
                <a:prstGeom prst="rightArrow">
                  <a:avLst/>
                </a:prstGeom>
                <a:solidFill>
                  <a:srgbClr val="44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9C4A7867-9DA7-9297-64F7-FCFF84336F4E}"/>
                    </a:ext>
                  </a:extLst>
                </p:cNvPr>
                <p:cNvSpPr/>
                <p:nvPr/>
              </p:nvSpPr>
              <p:spPr>
                <a:xfrm>
                  <a:off x="6167997" y="1718144"/>
                  <a:ext cx="108000" cy="108000"/>
                </a:xfrm>
                <a:prstGeom prst="ellipse">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2" name="Ellipse 31">
                <a:extLst>
                  <a:ext uri="{FF2B5EF4-FFF2-40B4-BE49-F238E27FC236}">
                    <a16:creationId xmlns:a16="http://schemas.microsoft.com/office/drawing/2014/main" id="{FC9134C0-1F81-8352-EECB-93785C878D4C}"/>
                  </a:ext>
                </a:extLst>
              </p:cNvPr>
              <p:cNvSpPr/>
              <p:nvPr/>
            </p:nvSpPr>
            <p:spPr>
              <a:xfrm>
                <a:off x="8872840" y="1718144"/>
                <a:ext cx="108000" cy="108000"/>
              </a:xfrm>
              <a:prstGeom prst="ellipse">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Ellipse 33">
              <a:extLst>
                <a:ext uri="{FF2B5EF4-FFF2-40B4-BE49-F238E27FC236}">
                  <a16:creationId xmlns:a16="http://schemas.microsoft.com/office/drawing/2014/main" id="{4E113F01-0502-6769-7EAF-AD34F45D81AD}"/>
                </a:ext>
              </a:extLst>
            </p:cNvPr>
            <p:cNvSpPr/>
            <p:nvPr/>
          </p:nvSpPr>
          <p:spPr>
            <a:xfrm>
              <a:off x="10896901" y="1718144"/>
              <a:ext cx="108000" cy="108000"/>
            </a:xfrm>
            <a:prstGeom prst="ellipse">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9" name="Connecteur : en angle 38">
            <a:extLst>
              <a:ext uri="{FF2B5EF4-FFF2-40B4-BE49-F238E27FC236}">
                <a16:creationId xmlns:a16="http://schemas.microsoft.com/office/drawing/2014/main" id="{019FDB3B-EE31-52AD-E481-CA6924558255}"/>
              </a:ext>
            </a:extLst>
          </p:cNvPr>
          <p:cNvCxnSpPr>
            <a:cxnSpLocks/>
            <a:stCxn id="32" idx="4"/>
            <a:endCxn id="26" idx="0"/>
          </p:cNvCxnSpPr>
          <p:nvPr/>
        </p:nvCxnSpPr>
        <p:spPr>
          <a:xfrm rot="5400000">
            <a:off x="7634610" y="898559"/>
            <a:ext cx="392638" cy="2191823"/>
          </a:xfrm>
          <a:prstGeom prst="bentConnector3">
            <a:avLst>
              <a:gd name="adj1" fmla="val 45247"/>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 en angle 43">
            <a:extLst>
              <a:ext uri="{FF2B5EF4-FFF2-40B4-BE49-F238E27FC236}">
                <a16:creationId xmlns:a16="http://schemas.microsoft.com/office/drawing/2014/main" id="{02198CE3-60AF-7B20-2B4B-B90AE19D6DE3}"/>
              </a:ext>
            </a:extLst>
          </p:cNvPr>
          <p:cNvCxnSpPr>
            <a:cxnSpLocks/>
            <a:stCxn id="32" idx="4"/>
            <a:endCxn id="58" idx="0"/>
          </p:cNvCxnSpPr>
          <p:nvPr/>
        </p:nvCxnSpPr>
        <p:spPr>
          <a:xfrm rot="16200000" flipH="1">
            <a:off x="9408316" y="1316674"/>
            <a:ext cx="392638" cy="1355591"/>
          </a:xfrm>
          <a:prstGeom prst="bentConnector3">
            <a:avLst>
              <a:gd name="adj1" fmla="val 4552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2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2">
            <a:extLst>
              <a:ext uri="{FF2B5EF4-FFF2-40B4-BE49-F238E27FC236}">
                <a16:creationId xmlns:a16="http://schemas.microsoft.com/office/drawing/2014/main" id="{8207B90B-6FFC-6923-41A3-766ED30C1EF1}"/>
              </a:ext>
            </a:extLst>
          </p:cNvPr>
          <p:cNvSpPr txBox="1">
            <a:spLocks/>
          </p:cNvSpPr>
          <p:nvPr/>
        </p:nvSpPr>
        <p:spPr>
          <a:xfrm>
            <a:off x="-1" y="365125"/>
            <a:ext cx="12747171" cy="13255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a:p>
        </p:txBody>
      </p:sp>
      <p:sp>
        <p:nvSpPr>
          <p:cNvPr id="5" name="Rectangle 4">
            <a:extLst>
              <a:ext uri="{FF2B5EF4-FFF2-40B4-BE49-F238E27FC236}">
                <a16:creationId xmlns:a16="http://schemas.microsoft.com/office/drawing/2014/main" id="{19CE7884-FA2F-F664-6C61-F7682BB95D93}"/>
              </a:ext>
            </a:extLst>
          </p:cNvPr>
          <p:cNvSpPr/>
          <p:nvPr/>
        </p:nvSpPr>
        <p:spPr>
          <a:xfrm>
            <a:off x="476395" y="1095541"/>
            <a:ext cx="11236180" cy="15083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350" marR="0" lvl="0" indent="0" algn="l" defTabSz="914400" rtl="0" eaLnBrk="1" fontAlgn="auto" latinLnBrk="0" hangingPunct="1">
              <a:lnSpc>
                <a:spcPct val="100000"/>
              </a:lnSpc>
              <a:spcBef>
                <a:spcPts val="0"/>
              </a:spcBef>
              <a:spcAft>
                <a:spcPts val="0"/>
              </a:spcAft>
              <a:buClr>
                <a:srgbClr val="45D1D7"/>
              </a:buClr>
              <a:buSzPts val="1100"/>
              <a:buFont typeface="Arial"/>
              <a:buNone/>
              <a:tabLst/>
              <a:defRPr/>
            </a:pPr>
            <a:endParaRPr kumimoji="0" lang="fr-FR" b="0" i="0" u="none" strike="noStrike" kern="0" cap="none" spc="0" normalizeH="0" baseline="0" noProof="0">
              <a:ln>
                <a:noFill/>
              </a:ln>
              <a:solidFill>
                <a:schemeClr val="bg2"/>
              </a:solidFill>
              <a:effectLst/>
              <a:uLnTx/>
              <a:uFillTx/>
              <a:latin typeface="Arial"/>
              <a:ea typeface="+mn-ea"/>
              <a:cs typeface="+mn-cs"/>
              <a:sym typeface="Arial"/>
            </a:endParaRPr>
          </a:p>
        </p:txBody>
      </p:sp>
      <p:sp>
        <p:nvSpPr>
          <p:cNvPr id="46" name="Titre 45">
            <a:extLst>
              <a:ext uri="{FF2B5EF4-FFF2-40B4-BE49-F238E27FC236}">
                <a16:creationId xmlns:a16="http://schemas.microsoft.com/office/drawing/2014/main" id="{47D7AD56-9E67-917C-338A-66B3C9CB6661}"/>
              </a:ext>
            </a:extLst>
          </p:cNvPr>
          <p:cNvSpPr>
            <a:spLocks noGrp="1"/>
          </p:cNvSpPr>
          <p:nvPr>
            <p:ph type="title"/>
          </p:nvPr>
        </p:nvSpPr>
        <p:spPr/>
        <p:txBody>
          <a:bodyPr/>
          <a:lstStyle/>
          <a:p>
            <a:r>
              <a:rPr lang="fr-FR" sz="2400" b="1">
                <a:latin typeface="Arial Black" panose="020B0A04020102020204" pitchFamily="34" charset="0"/>
              </a:rPr>
              <a:t>Z🔎OM | Formation </a:t>
            </a:r>
            <a:r>
              <a:rPr lang="fr-FR" sz="2400">
                <a:latin typeface="Arial Black" panose="020B0A04020102020204" pitchFamily="34" charset="0"/>
              </a:rPr>
              <a:t>– Population des partenaires externes</a:t>
            </a:r>
            <a:endParaRPr lang="fr-FR">
              <a:latin typeface="Arial Black" panose="020B0A04020102020204" pitchFamily="34" charset="0"/>
            </a:endParaRPr>
          </a:p>
        </p:txBody>
      </p:sp>
      <p:sp>
        <p:nvSpPr>
          <p:cNvPr id="47" name="Google Shape;201;g62decd456d_2_291">
            <a:extLst>
              <a:ext uri="{FF2B5EF4-FFF2-40B4-BE49-F238E27FC236}">
                <a16:creationId xmlns:a16="http://schemas.microsoft.com/office/drawing/2014/main" id="{0743B792-5DB3-443B-FC28-ABAAE1F437C9}"/>
              </a:ext>
            </a:extLst>
          </p:cNvPr>
          <p:cNvSpPr txBox="1"/>
          <p:nvPr/>
        </p:nvSpPr>
        <p:spPr>
          <a:xfrm>
            <a:off x="8114509" y="1095542"/>
            <a:ext cx="3598066" cy="1508308"/>
          </a:xfrm>
          <a:prstGeom prst="rect">
            <a:avLst/>
          </a:prstGeom>
          <a:solidFill>
            <a:schemeClr val="bg2">
              <a:lumMod val="20000"/>
              <a:lumOff val="80000"/>
            </a:schemeClr>
          </a:solidFill>
          <a:ln>
            <a:solidFill>
              <a:schemeClr val="bg1">
                <a:lumMod val="50000"/>
              </a:schemeClr>
            </a:solidFill>
          </a:ln>
        </p:spPr>
        <p:txBody>
          <a:bodyPr spcFirstLastPara="1" wrap="square" lIns="91425" tIns="91425" rIns="91425" bIns="91425" anchor="ctr" anchorCtr="0">
            <a:noAutofit/>
          </a:bodyPr>
          <a:lstStyle/>
          <a:p>
            <a:pPr marL="6350" marR="0" lvl="0" indent="0" algn="just" defTabSz="914400" rtl="0" eaLnBrk="1" fontAlgn="auto" latinLnBrk="0" hangingPunct="1">
              <a:lnSpc>
                <a:spcPct val="100000"/>
              </a:lnSpc>
              <a:spcBef>
                <a:spcPts val="0"/>
              </a:spcBef>
              <a:spcAft>
                <a:spcPts val="0"/>
              </a:spcAft>
              <a:buClr>
                <a:srgbClr val="44398A"/>
              </a:buClr>
              <a:buSzPts val="1100"/>
              <a:buFont typeface="Arial"/>
              <a:buNone/>
              <a:tabLst/>
              <a:defRPr/>
            </a:pPr>
            <a:r>
              <a:rPr kumimoji="0" lang="fr-FR" b="1" i="0" u="none" strike="noStrike" kern="0" cap="none" spc="0" normalizeH="0" baseline="0" noProof="0">
                <a:ln>
                  <a:noFill/>
                </a:ln>
                <a:solidFill>
                  <a:schemeClr val="bg2"/>
                </a:solidFill>
                <a:effectLst/>
                <a:uLnTx/>
                <a:uFillTx/>
                <a:latin typeface="Arial"/>
                <a:cs typeface="Arial"/>
                <a:sym typeface="Arial"/>
              </a:rPr>
              <a:t>Objectifs :</a:t>
            </a:r>
            <a:endParaRPr kumimoji="0" lang="fr-FR" sz="1050" b="1" i="0" u="none" strike="noStrike" kern="0" cap="none" spc="0" normalizeH="0" baseline="0" noProof="0">
              <a:ln>
                <a:noFill/>
              </a:ln>
              <a:solidFill>
                <a:srgbClr val="000000"/>
              </a:solidFill>
              <a:effectLst/>
              <a:uLnTx/>
              <a:uFillTx/>
              <a:latin typeface="Arial"/>
              <a:cs typeface="Arial"/>
              <a:sym typeface="Arial"/>
            </a:endParaRPr>
          </a:p>
          <a:p>
            <a:pPr marL="177800" marR="0" lvl="0" indent="-171450" algn="just" defTabSz="914400" rtl="0" eaLnBrk="1" fontAlgn="auto" latinLnBrk="0" hangingPunct="1">
              <a:lnSpc>
                <a:spcPct val="100000"/>
              </a:lnSpc>
              <a:spcBef>
                <a:spcPts val="0"/>
              </a:spcBef>
              <a:spcAft>
                <a:spcPts val="0"/>
              </a:spcAft>
              <a:buClr>
                <a:srgbClr val="44398A"/>
              </a:buClr>
              <a:buSzPts val="1100"/>
              <a:buFont typeface="Wingdings" panose="05000000000000000000" pitchFamily="2" charset="2"/>
              <a:buChar char="v"/>
              <a:tabLst/>
              <a:defRPr/>
            </a:pPr>
            <a:r>
              <a:rPr kumimoji="0" lang="fr-FR" sz="1100" b="0" i="0" u="none" strike="noStrike" kern="0" cap="none" spc="0" normalizeH="0" baseline="0" noProof="0">
                <a:ln>
                  <a:noFill/>
                </a:ln>
                <a:solidFill>
                  <a:srgbClr val="000000"/>
                </a:solidFill>
                <a:effectLst/>
                <a:uLnTx/>
                <a:uFillTx/>
                <a:latin typeface="Arial"/>
                <a:cs typeface="Arial"/>
                <a:sym typeface="Arial"/>
              </a:rPr>
              <a:t>A l’issu de ces modules de formation, ils doivent être capables de </a:t>
            </a:r>
            <a:r>
              <a:rPr kumimoji="0" lang="fr-FR" sz="1100" b="1" i="0" u="none" strike="noStrike" kern="0" cap="none" spc="0" normalizeH="0" baseline="0" noProof="0">
                <a:ln>
                  <a:noFill/>
                </a:ln>
                <a:solidFill>
                  <a:srgbClr val="000000"/>
                </a:solidFill>
                <a:effectLst/>
                <a:uLnTx/>
                <a:uFillTx/>
                <a:latin typeface="Arial"/>
                <a:cs typeface="Arial"/>
                <a:sym typeface="Arial"/>
              </a:rPr>
              <a:t>comprendre et d’utiliser les livrables</a:t>
            </a:r>
            <a:r>
              <a:rPr kumimoji="0" lang="fr-FR" sz="1100" b="0" i="0" u="none" strike="noStrike" kern="0" cap="none" spc="0" normalizeH="0" baseline="0" noProof="0">
                <a:ln>
                  <a:noFill/>
                </a:ln>
                <a:solidFill>
                  <a:srgbClr val="000000"/>
                </a:solidFill>
                <a:effectLst/>
                <a:uLnTx/>
                <a:uFillTx/>
                <a:latin typeface="Arial"/>
                <a:cs typeface="Arial"/>
                <a:sym typeface="Arial"/>
              </a:rPr>
              <a:t> issus du nouvel outil.</a:t>
            </a:r>
          </a:p>
          <a:p>
            <a:pPr marL="177800" marR="0" lvl="0" indent="-171450" algn="just" defTabSz="914400" rtl="0" eaLnBrk="1" fontAlgn="auto" latinLnBrk="0" hangingPunct="1">
              <a:lnSpc>
                <a:spcPct val="100000"/>
              </a:lnSpc>
              <a:spcBef>
                <a:spcPts val="600"/>
              </a:spcBef>
              <a:spcAft>
                <a:spcPts val="0"/>
              </a:spcAft>
              <a:buClr>
                <a:srgbClr val="44398A"/>
              </a:buClr>
              <a:buSzPts val="1100"/>
              <a:buFont typeface="Wingdings" panose="05000000000000000000" pitchFamily="2" charset="2"/>
              <a:buChar char="v"/>
              <a:tabLst/>
              <a:defRPr/>
            </a:pPr>
            <a:r>
              <a:rPr lang="fr-FR" sz="1100"/>
              <a:t>A l’issu de ces modules de formation, ils doivent être capable </a:t>
            </a:r>
            <a:r>
              <a:rPr lang="fr-FR" sz="1100" b="1"/>
              <a:t>d’utiliser les composantes de l’outil </a:t>
            </a:r>
            <a:r>
              <a:rPr lang="fr-FR" sz="1100"/>
              <a:t>qui les concernent</a:t>
            </a:r>
          </a:p>
        </p:txBody>
      </p:sp>
      <p:sp>
        <p:nvSpPr>
          <p:cNvPr id="48" name="ZoneTexte 47">
            <a:extLst>
              <a:ext uri="{FF2B5EF4-FFF2-40B4-BE49-F238E27FC236}">
                <a16:creationId xmlns:a16="http://schemas.microsoft.com/office/drawing/2014/main" id="{31294D10-1002-39EE-AE03-8FCFA5013C52}"/>
              </a:ext>
            </a:extLst>
          </p:cNvPr>
          <p:cNvSpPr txBox="1"/>
          <p:nvPr/>
        </p:nvSpPr>
        <p:spPr>
          <a:xfrm>
            <a:off x="476395" y="1111250"/>
            <a:ext cx="7933958" cy="861774"/>
          </a:xfrm>
          <a:prstGeom prst="rect">
            <a:avLst/>
          </a:prstGeom>
          <a:noFill/>
        </p:spPr>
        <p:txBody>
          <a:bodyPr wrap="square" rtlCol="0">
            <a:spAutoFit/>
          </a:bodyPr>
          <a:lstStyle/>
          <a:p>
            <a:pPr>
              <a:defRPr/>
            </a:pPr>
            <a:r>
              <a:rPr lang="fr-FR" b="1">
                <a:solidFill>
                  <a:schemeClr val="bg2"/>
                </a:solidFill>
                <a:ea typeface="+mn-ea"/>
                <a:cs typeface="+mn-cs"/>
              </a:rPr>
              <a:t>Contexte et proposition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1200">
                <a:ea typeface="+mn-ea"/>
                <a:cs typeface="+mn-cs"/>
              </a:rPr>
              <a:t>La population des partenaires externes est la plus nombreuse et ne doit pas être négligée.</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1200">
                <a:ea typeface="+mn-ea"/>
                <a:cs typeface="+mn-cs"/>
              </a:rPr>
              <a:t>Notre proposition pour les embarquer est de passer par des tutoriels de formation obligatoires à distance.</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1200">
                <a:ea typeface="+mn-ea"/>
                <a:cs typeface="+mn-cs"/>
              </a:rPr>
              <a:t>La phase la plus importante pour l’embarquement des externes est la phase de Consultation.</a:t>
            </a:r>
          </a:p>
        </p:txBody>
      </p:sp>
      <p:sp>
        <p:nvSpPr>
          <p:cNvPr id="49" name="ZoneTexte 48">
            <a:extLst>
              <a:ext uri="{FF2B5EF4-FFF2-40B4-BE49-F238E27FC236}">
                <a16:creationId xmlns:a16="http://schemas.microsoft.com/office/drawing/2014/main" id="{CAF5927E-09FE-CF84-C9CE-1ABA3CD23D36}"/>
              </a:ext>
            </a:extLst>
          </p:cNvPr>
          <p:cNvSpPr txBox="1"/>
          <p:nvPr/>
        </p:nvSpPr>
        <p:spPr>
          <a:xfrm>
            <a:off x="490158" y="2030361"/>
            <a:ext cx="7547210" cy="561692"/>
          </a:xfrm>
          <a:prstGeom prst="rect">
            <a:avLst/>
          </a:prstGeom>
          <a:noFill/>
        </p:spPr>
        <p:txBody>
          <a:bodyPr wrap="square" rtlCol="0">
            <a:spAutoFit/>
          </a:bodyPr>
          <a:lstStyle/>
          <a:p>
            <a:pPr>
              <a:defRPr/>
            </a:pPr>
            <a:r>
              <a:rPr lang="fr-FR" sz="1050" b="1">
                <a:solidFill>
                  <a:schemeClr val="bg2"/>
                </a:solidFill>
                <a:ea typeface="+mn-ea"/>
                <a:cs typeface="+mn-cs"/>
              </a:rPr>
              <a:t>En option (non compris dans la proposition d’accompagnement de base)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fr-FR" sz="1000" i="1">
                <a:solidFill>
                  <a:schemeClr val="bg1">
                    <a:lumMod val="50000"/>
                  </a:schemeClr>
                </a:solidFill>
                <a:ea typeface="+mn-ea"/>
                <a:cs typeface="+mn-cs"/>
              </a:rPr>
              <a:t>Nous pouvons repenser cette partie « Formation – Population des partenaires externes » pour en faire un plan de formation et d’accompagnement en présentiel</a:t>
            </a:r>
          </a:p>
        </p:txBody>
      </p:sp>
      <p:pic>
        <p:nvPicPr>
          <p:cNvPr id="51" name="Graphique 50" descr="Mille avec un remplissage uni">
            <a:extLst>
              <a:ext uri="{FF2B5EF4-FFF2-40B4-BE49-F238E27FC236}">
                <a16:creationId xmlns:a16="http://schemas.microsoft.com/office/drawing/2014/main" id="{1496B625-5957-8398-FFFE-0D4BF45E182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53170" y="873137"/>
            <a:ext cx="476225" cy="476225"/>
          </a:xfrm>
          <a:prstGeom prst="rect">
            <a:avLst/>
          </a:prstGeom>
        </p:spPr>
      </p:pic>
      <p:sp>
        <p:nvSpPr>
          <p:cNvPr id="52" name="ZoneTexte 51">
            <a:extLst>
              <a:ext uri="{FF2B5EF4-FFF2-40B4-BE49-F238E27FC236}">
                <a16:creationId xmlns:a16="http://schemas.microsoft.com/office/drawing/2014/main" id="{B6C89DB9-BB8D-19A1-4882-CDF6D46128C3}"/>
              </a:ext>
            </a:extLst>
          </p:cNvPr>
          <p:cNvSpPr txBox="1"/>
          <p:nvPr/>
        </p:nvSpPr>
        <p:spPr>
          <a:xfrm>
            <a:off x="3932883" y="5450296"/>
            <a:ext cx="1382988" cy="1169551"/>
          </a:xfrm>
          <a:prstGeom prst="rect">
            <a:avLst/>
          </a:prstGeom>
          <a:noFill/>
        </p:spPr>
        <p:txBody>
          <a:bodyPr wrap="square" rtlCol="0">
            <a:spAutoFit/>
          </a:bodyPr>
          <a:lstStyle/>
          <a:p>
            <a:pPr algn="just"/>
            <a:endParaRPr lang="fr-FR" sz="1000"/>
          </a:p>
          <a:p>
            <a:pPr algn="just"/>
            <a:r>
              <a:rPr lang="fr-FR" sz="1000"/>
              <a:t>Suivi du visionnage des tutoriels par les partenaires (ex : via un questionnaire de niveau en fin de parcours)</a:t>
            </a:r>
          </a:p>
        </p:txBody>
      </p:sp>
      <p:grpSp>
        <p:nvGrpSpPr>
          <p:cNvPr id="53" name="Groupe 52">
            <a:extLst>
              <a:ext uri="{FF2B5EF4-FFF2-40B4-BE49-F238E27FC236}">
                <a16:creationId xmlns:a16="http://schemas.microsoft.com/office/drawing/2014/main" id="{A9EED0F5-033D-571A-170B-13C7E212A80E}"/>
              </a:ext>
            </a:extLst>
          </p:cNvPr>
          <p:cNvGrpSpPr/>
          <p:nvPr/>
        </p:nvGrpSpPr>
        <p:grpSpPr>
          <a:xfrm>
            <a:off x="6325320" y="2820225"/>
            <a:ext cx="5508000" cy="288000"/>
            <a:chOff x="476395" y="2328093"/>
            <a:chExt cx="5652000" cy="524270"/>
          </a:xfrm>
          <a:solidFill>
            <a:schemeClr val="bg2"/>
          </a:solidFill>
        </p:grpSpPr>
        <p:sp>
          <p:nvSpPr>
            <p:cNvPr id="54" name="Google Shape;196;g62decd456d_2_291">
              <a:extLst>
                <a:ext uri="{FF2B5EF4-FFF2-40B4-BE49-F238E27FC236}">
                  <a16:creationId xmlns:a16="http://schemas.microsoft.com/office/drawing/2014/main" id="{D2CE5269-77D8-5939-3C14-6F33B26D2CAE}"/>
                </a:ext>
              </a:extLst>
            </p:cNvPr>
            <p:cNvSpPr txBox="1"/>
            <p:nvPr/>
          </p:nvSpPr>
          <p:spPr>
            <a:xfrm>
              <a:off x="476395" y="2348363"/>
              <a:ext cx="5652000" cy="504000"/>
            </a:xfrm>
            <a:prstGeom prst="roundRect">
              <a:avLst>
                <a:gd name="adj" fmla="val 50000"/>
              </a:avLst>
            </a:prstGeom>
            <a:grpFill/>
            <a:ln>
              <a:noFill/>
            </a:ln>
          </p:spPr>
          <p:txBody>
            <a:bodyPr spcFirstLastPara="1" wrap="square" lIns="91425" tIns="91425" rIns="91425" bIns="91425" anchor="ctr" anchorCtr="0">
              <a:noAutofit/>
            </a:bodyPr>
            <a:lstStyle/>
            <a:p>
              <a:pPr marL="4445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FFFFFF"/>
                  </a:solidFill>
                  <a:effectLst/>
                  <a:uLnTx/>
                  <a:uFillTx/>
                  <a:latin typeface="Arial"/>
                  <a:cs typeface="Arial"/>
                  <a:sym typeface="Arial"/>
                </a:rPr>
                <a:t>Exemples de supports réalisés par Talan Consulting</a:t>
              </a:r>
              <a:endParaRPr kumimoji="0" lang="fr-FR" sz="1200" b="1" i="0" u="none" strike="noStrike" kern="0" cap="none" spc="0" normalizeH="0" baseline="0" noProof="0">
                <a:ln>
                  <a:noFill/>
                </a:ln>
                <a:solidFill>
                  <a:srgbClr val="FFFFFF"/>
                </a:solidFill>
                <a:effectLst/>
                <a:uLnTx/>
                <a:uFillTx/>
                <a:latin typeface="Arial"/>
                <a:cs typeface="Arial"/>
                <a:sym typeface="Montserrat"/>
              </a:endParaRPr>
            </a:p>
          </p:txBody>
        </p:sp>
        <p:sp>
          <p:nvSpPr>
            <p:cNvPr id="55" name="Ellipse 54">
              <a:extLst>
                <a:ext uri="{FF2B5EF4-FFF2-40B4-BE49-F238E27FC236}">
                  <a16:creationId xmlns:a16="http://schemas.microsoft.com/office/drawing/2014/main" id="{21F5D010-E445-3A5D-DEDA-46E4F965DB97}"/>
                </a:ext>
              </a:extLst>
            </p:cNvPr>
            <p:cNvSpPr/>
            <p:nvPr/>
          </p:nvSpPr>
          <p:spPr>
            <a:xfrm>
              <a:off x="476395" y="2328093"/>
              <a:ext cx="288000" cy="52427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9" name="ZoneTexte 58">
            <a:extLst>
              <a:ext uri="{FF2B5EF4-FFF2-40B4-BE49-F238E27FC236}">
                <a16:creationId xmlns:a16="http://schemas.microsoft.com/office/drawing/2014/main" id="{A2D93670-9A6F-54F7-9B94-750ABBEE37BD}"/>
              </a:ext>
            </a:extLst>
          </p:cNvPr>
          <p:cNvSpPr txBox="1"/>
          <p:nvPr/>
        </p:nvSpPr>
        <p:spPr>
          <a:xfrm>
            <a:off x="7038533" y="3191396"/>
            <a:ext cx="22648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a:ln>
                  <a:noFill/>
                </a:ln>
                <a:solidFill>
                  <a:srgbClr val="7F7F7F">
                    <a:lumMod val="75000"/>
                  </a:srgbClr>
                </a:solidFill>
                <a:effectLst/>
                <a:uLnTx/>
                <a:uFillTx/>
                <a:latin typeface="Arial"/>
                <a:cs typeface="Arial"/>
                <a:sym typeface="Arial"/>
              </a:rPr>
              <a:t>Des tutoriels vidéo</a:t>
            </a:r>
          </a:p>
        </p:txBody>
      </p:sp>
      <p:pic>
        <p:nvPicPr>
          <p:cNvPr id="60" name="Google Shape;1237;g5e5b5b7993_2_457">
            <a:extLst>
              <a:ext uri="{FF2B5EF4-FFF2-40B4-BE49-F238E27FC236}">
                <a16:creationId xmlns:a16="http://schemas.microsoft.com/office/drawing/2014/main" id="{45901020-F376-CD0F-02E2-B7B081F624A8}"/>
              </a:ext>
            </a:extLst>
          </p:cNvPr>
          <p:cNvPicPr preferRelativeResize="0"/>
          <p:nvPr/>
        </p:nvPicPr>
        <p:blipFill>
          <a:blip r:embed="rId4" cstate="email">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89680" y="3474198"/>
            <a:ext cx="1655534" cy="914601"/>
          </a:xfrm>
          <a:prstGeom prst="rect">
            <a:avLst/>
          </a:prstGeom>
          <a:noFill/>
          <a:ln>
            <a:noFill/>
          </a:ln>
          <a:effectLst>
            <a:outerShdw blurRad="292100" dist="139700" dir="2700000" algn="tl" rotWithShape="0">
              <a:srgbClr val="333333">
                <a:alpha val="64709"/>
              </a:srgbClr>
            </a:outerShdw>
          </a:effectLst>
        </p:spPr>
      </p:pic>
      <p:pic>
        <p:nvPicPr>
          <p:cNvPr id="61" name="Image 60">
            <a:extLst>
              <a:ext uri="{FF2B5EF4-FFF2-40B4-BE49-F238E27FC236}">
                <a16:creationId xmlns:a16="http://schemas.microsoft.com/office/drawing/2014/main" id="{06EB5ED8-16C1-C062-D320-3CF53F2A2E8A}"/>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17806" y="5352745"/>
            <a:ext cx="894724" cy="1247375"/>
          </a:xfrm>
          <a:prstGeom prst="rect">
            <a:avLst/>
          </a:prstGeom>
          <a:ln>
            <a:noFill/>
          </a:ln>
          <a:effectLst>
            <a:outerShdw blurRad="292100" dist="139700" dir="2700000" algn="tl" rotWithShape="0">
              <a:srgbClr val="333333">
                <a:alpha val="65000"/>
              </a:srgbClr>
            </a:outerShdw>
          </a:effectLst>
        </p:spPr>
      </p:pic>
      <p:pic>
        <p:nvPicPr>
          <p:cNvPr id="62" name="Image 61">
            <a:extLst>
              <a:ext uri="{FF2B5EF4-FFF2-40B4-BE49-F238E27FC236}">
                <a16:creationId xmlns:a16="http://schemas.microsoft.com/office/drawing/2014/main" id="{F4CE5B0A-23D8-366E-044B-E1ED491BDE4E}"/>
              </a:ext>
            </a:extLst>
          </p:cNvPr>
          <p:cNvPicPr>
            <a:picLocks noChangeAspect="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480391" y="5454105"/>
            <a:ext cx="1321033" cy="1224008"/>
          </a:xfrm>
          <a:prstGeom prst="rect">
            <a:avLst/>
          </a:prstGeom>
          <a:ln>
            <a:noFill/>
          </a:ln>
          <a:effectLst>
            <a:outerShdw blurRad="292100" dist="139700" dir="2700000" algn="tl" rotWithShape="0">
              <a:srgbClr val="333333">
                <a:alpha val="65000"/>
              </a:srgbClr>
            </a:outerShdw>
          </a:effectLst>
        </p:spPr>
      </p:pic>
      <p:sp>
        <p:nvSpPr>
          <p:cNvPr id="63" name="ZoneTexte 62">
            <a:extLst>
              <a:ext uri="{FF2B5EF4-FFF2-40B4-BE49-F238E27FC236}">
                <a16:creationId xmlns:a16="http://schemas.microsoft.com/office/drawing/2014/main" id="{81E92A20-0955-DA80-8DF0-95CF033D8910}"/>
              </a:ext>
            </a:extLst>
          </p:cNvPr>
          <p:cNvSpPr txBox="1"/>
          <p:nvPr/>
        </p:nvSpPr>
        <p:spPr>
          <a:xfrm>
            <a:off x="7163417" y="5054340"/>
            <a:ext cx="4676718" cy="276999"/>
          </a:xfrm>
          <a:prstGeom prst="rect">
            <a:avLst/>
          </a:prstGeom>
          <a:noFill/>
        </p:spPr>
        <p:txBody>
          <a:bodyPr wrap="square" rtlCol="0">
            <a:spAutoFit/>
          </a:bodyPr>
          <a:lstStyle/>
          <a:p>
            <a:pPr>
              <a:defRPr/>
            </a:pPr>
            <a:r>
              <a:rPr lang="fr-FR" sz="1200">
                <a:solidFill>
                  <a:srgbClr val="7F7F7F">
                    <a:lumMod val="75000"/>
                  </a:srgbClr>
                </a:solidFill>
              </a:rPr>
              <a:t>Des modes opératoires / guides pas-à-pas</a:t>
            </a:r>
          </a:p>
        </p:txBody>
      </p:sp>
      <p:pic>
        <p:nvPicPr>
          <p:cNvPr id="64" name="Image 63">
            <a:extLst>
              <a:ext uri="{FF2B5EF4-FFF2-40B4-BE49-F238E27FC236}">
                <a16:creationId xmlns:a16="http://schemas.microsoft.com/office/drawing/2014/main" id="{F674E5EC-9BF6-5031-C858-C1857B50A7E0}"/>
              </a:ext>
            </a:extLst>
          </p:cNvPr>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93549" y="3552182"/>
            <a:ext cx="1685132" cy="944508"/>
          </a:xfrm>
          <a:prstGeom prst="rect">
            <a:avLst/>
          </a:prstGeom>
          <a:effectLst>
            <a:outerShdw blurRad="50800" dist="38100" dir="2700000" algn="tl" rotWithShape="0">
              <a:prstClr val="black">
                <a:alpha val="40000"/>
              </a:prstClr>
            </a:outerShdw>
          </a:effectLst>
        </p:spPr>
      </p:pic>
      <p:pic>
        <p:nvPicPr>
          <p:cNvPr id="65" name="Graphique 64" descr="Loupe avec un remplissage uni">
            <a:extLst>
              <a:ext uri="{FF2B5EF4-FFF2-40B4-BE49-F238E27FC236}">
                <a16:creationId xmlns:a16="http://schemas.microsoft.com/office/drawing/2014/main" id="{6636F626-603D-45FB-0C04-722B0187443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54995" y="2840074"/>
            <a:ext cx="228650" cy="228650"/>
          </a:xfrm>
          <a:prstGeom prst="rect">
            <a:avLst/>
          </a:prstGeom>
        </p:spPr>
      </p:pic>
      <p:pic>
        <p:nvPicPr>
          <p:cNvPr id="66" name="Google Shape;1236;g5e5b5b7993_2_457">
            <a:extLst>
              <a:ext uri="{FF2B5EF4-FFF2-40B4-BE49-F238E27FC236}">
                <a16:creationId xmlns:a16="http://schemas.microsoft.com/office/drawing/2014/main" id="{B7194593-2CE4-67D8-CF18-33AFF9FC962F}"/>
              </a:ext>
            </a:extLst>
          </p:cNvPr>
          <p:cNvPicPr preferRelativeResize="0"/>
          <p:nvPr/>
        </p:nvPicPr>
        <p:blipFill>
          <a:blip r:embed="rId10" cstate="email">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723562" y="3868969"/>
            <a:ext cx="1025554" cy="943577"/>
          </a:xfrm>
          <a:prstGeom prst="rect">
            <a:avLst/>
          </a:prstGeom>
          <a:noFill/>
          <a:ln>
            <a:noFill/>
          </a:ln>
          <a:effectLst>
            <a:outerShdw blurRad="292100" dist="139700" dir="2700000" algn="tl" rotWithShape="0">
              <a:srgbClr val="333333">
                <a:alpha val="64709"/>
              </a:srgbClr>
            </a:outerShdw>
          </a:effectLst>
        </p:spPr>
      </p:pic>
      <p:sp>
        <p:nvSpPr>
          <p:cNvPr id="68" name="Google Shape;202;g62decd456d_2_291">
            <a:extLst>
              <a:ext uri="{FF2B5EF4-FFF2-40B4-BE49-F238E27FC236}">
                <a16:creationId xmlns:a16="http://schemas.microsoft.com/office/drawing/2014/main" id="{7193D935-B6ED-1B9E-ECEE-B254E33D5A59}"/>
              </a:ext>
            </a:extLst>
          </p:cNvPr>
          <p:cNvSpPr txBox="1"/>
          <p:nvPr/>
        </p:nvSpPr>
        <p:spPr>
          <a:xfrm>
            <a:off x="465361" y="3865820"/>
            <a:ext cx="1655534" cy="1185035"/>
          </a:xfrm>
          <a:prstGeom prst="rect">
            <a:avLst/>
          </a:prstGeom>
          <a:noFill/>
          <a:ln>
            <a:noFill/>
          </a:ln>
        </p:spPr>
        <p:txBody>
          <a:bodyPr spcFirstLastPara="1" wrap="square" lIns="36000" tIns="36000" rIns="36000" bIns="36000" anchor="t" anchorCtr="0">
            <a:noAutofit/>
          </a:bodyPr>
          <a:lstStyle/>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1100" b="1" i="0" u="none" strike="noStrike" kern="0" cap="none" spc="0" normalizeH="0" baseline="0" noProof="0">
                <a:ln>
                  <a:noFill/>
                </a:ln>
                <a:solidFill>
                  <a:srgbClr val="000000"/>
                </a:solidFill>
                <a:effectLst/>
                <a:uLnTx/>
                <a:uFillTx/>
                <a:latin typeface="Arial"/>
                <a:cs typeface="Arial"/>
                <a:sym typeface="Arial"/>
              </a:rPr>
              <a:t>Blended </a:t>
            </a:r>
            <a:r>
              <a:rPr kumimoji="0" lang="en-ZA" sz="1100" b="1" i="0" u="none" strike="noStrike" kern="0" cap="none" spc="0" normalizeH="0" baseline="0" noProof="0">
                <a:ln>
                  <a:noFill/>
                </a:ln>
                <a:solidFill>
                  <a:srgbClr val="000000"/>
                </a:solidFill>
                <a:effectLst/>
                <a:uLnTx/>
                <a:uFillTx/>
                <a:latin typeface="Arial"/>
                <a:cs typeface="Arial"/>
                <a:sym typeface="Arial"/>
              </a:rPr>
              <a:t>learning</a:t>
            </a:r>
          </a:p>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900" b="0" i="0" u="none" strike="noStrike" kern="0" cap="none" spc="0" normalizeH="0" baseline="0" noProof="0">
                <a:ln>
                  <a:noFill/>
                </a:ln>
                <a:solidFill>
                  <a:srgbClr val="000000"/>
                </a:solidFill>
                <a:effectLst/>
                <a:uLnTx/>
                <a:uFillTx/>
                <a:latin typeface="Arial"/>
                <a:cs typeface="Arial"/>
                <a:sym typeface="Arial"/>
              </a:rPr>
              <a:t>Mélanger les formats pour appuyer les messages (vidéos, fiches tuto, questionnaires…)</a:t>
            </a:r>
          </a:p>
        </p:txBody>
      </p:sp>
      <p:grpSp>
        <p:nvGrpSpPr>
          <p:cNvPr id="72" name="Groupe 71">
            <a:extLst>
              <a:ext uri="{FF2B5EF4-FFF2-40B4-BE49-F238E27FC236}">
                <a16:creationId xmlns:a16="http://schemas.microsoft.com/office/drawing/2014/main" id="{1C1E0023-51D2-10A9-DF73-105E220329ED}"/>
              </a:ext>
            </a:extLst>
          </p:cNvPr>
          <p:cNvGrpSpPr>
            <a:grpSpLocks noChangeAspect="1"/>
          </p:cNvGrpSpPr>
          <p:nvPr/>
        </p:nvGrpSpPr>
        <p:grpSpPr>
          <a:xfrm>
            <a:off x="860017" y="3165092"/>
            <a:ext cx="768938" cy="768938"/>
            <a:chOff x="826237" y="3021587"/>
            <a:chExt cx="972000" cy="972000"/>
          </a:xfrm>
          <a:solidFill>
            <a:schemeClr val="accent3"/>
          </a:solidFill>
        </p:grpSpPr>
        <p:sp>
          <p:nvSpPr>
            <p:cNvPr id="73" name="Ellipse 72">
              <a:extLst>
                <a:ext uri="{FF2B5EF4-FFF2-40B4-BE49-F238E27FC236}">
                  <a16:creationId xmlns:a16="http://schemas.microsoft.com/office/drawing/2014/main" id="{0B34F956-6235-49B0-4E8B-3A6406683B96}"/>
                </a:ext>
              </a:extLst>
            </p:cNvPr>
            <p:cNvSpPr/>
            <p:nvPr/>
          </p:nvSpPr>
          <p:spPr>
            <a:xfrm>
              <a:off x="916910"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4" name="Arc plein 73">
              <a:extLst>
                <a:ext uri="{FF2B5EF4-FFF2-40B4-BE49-F238E27FC236}">
                  <a16:creationId xmlns:a16="http://schemas.microsoft.com/office/drawing/2014/main" id="{DE40BC3D-BA96-47D4-93FC-70E46942C46D}"/>
                </a:ext>
              </a:extLst>
            </p:cNvPr>
            <p:cNvSpPr/>
            <p:nvPr/>
          </p:nvSpPr>
          <p:spPr>
            <a:xfrm rot="962271">
              <a:off x="826237"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grpSp>
        <p:nvGrpSpPr>
          <p:cNvPr id="75" name="Groupe 74">
            <a:extLst>
              <a:ext uri="{FF2B5EF4-FFF2-40B4-BE49-F238E27FC236}">
                <a16:creationId xmlns:a16="http://schemas.microsoft.com/office/drawing/2014/main" id="{4AE201C5-019A-04A9-F02E-551351C2FC01}"/>
              </a:ext>
            </a:extLst>
          </p:cNvPr>
          <p:cNvGrpSpPr>
            <a:grpSpLocks noChangeAspect="1"/>
          </p:cNvGrpSpPr>
          <p:nvPr/>
        </p:nvGrpSpPr>
        <p:grpSpPr>
          <a:xfrm>
            <a:off x="2536791" y="3140189"/>
            <a:ext cx="768938" cy="768938"/>
            <a:chOff x="2540832" y="3021587"/>
            <a:chExt cx="972000" cy="972000"/>
          </a:xfrm>
          <a:solidFill>
            <a:schemeClr val="accent3"/>
          </a:solidFill>
        </p:grpSpPr>
        <p:sp>
          <p:nvSpPr>
            <p:cNvPr id="76" name="Ellipse 75">
              <a:extLst>
                <a:ext uri="{FF2B5EF4-FFF2-40B4-BE49-F238E27FC236}">
                  <a16:creationId xmlns:a16="http://schemas.microsoft.com/office/drawing/2014/main" id="{6346BD94-A339-61AF-1510-F368877CEA7E}"/>
                </a:ext>
              </a:extLst>
            </p:cNvPr>
            <p:cNvSpPr/>
            <p:nvPr/>
          </p:nvSpPr>
          <p:spPr>
            <a:xfrm>
              <a:off x="2631505"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7" name="Arc plein 76">
              <a:extLst>
                <a:ext uri="{FF2B5EF4-FFF2-40B4-BE49-F238E27FC236}">
                  <a16:creationId xmlns:a16="http://schemas.microsoft.com/office/drawing/2014/main" id="{60EA7BF8-77B3-FB98-0579-EF2111183623}"/>
                </a:ext>
              </a:extLst>
            </p:cNvPr>
            <p:cNvSpPr/>
            <p:nvPr/>
          </p:nvSpPr>
          <p:spPr>
            <a:xfrm rot="6581275">
              <a:off x="2540832"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grpSp>
        <p:nvGrpSpPr>
          <p:cNvPr id="78" name="Groupe 77">
            <a:extLst>
              <a:ext uri="{FF2B5EF4-FFF2-40B4-BE49-F238E27FC236}">
                <a16:creationId xmlns:a16="http://schemas.microsoft.com/office/drawing/2014/main" id="{83F222FD-7CB8-AD90-3E23-47ACB88EDA12}"/>
              </a:ext>
            </a:extLst>
          </p:cNvPr>
          <p:cNvGrpSpPr>
            <a:grpSpLocks noChangeAspect="1"/>
          </p:cNvGrpSpPr>
          <p:nvPr/>
        </p:nvGrpSpPr>
        <p:grpSpPr>
          <a:xfrm>
            <a:off x="4493017" y="3161138"/>
            <a:ext cx="768938" cy="768938"/>
            <a:chOff x="4577074" y="3021587"/>
            <a:chExt cx="972000" cy="972000"/>
          </a:xfrm>
          <a:solidFill>
            <a:schemeClr val="accent3"/>
          </a:solidFill>
        </p:grpSpPr>
        <p:sp>
          <p:nvSpPr>
            <p:cNvPr id="79" name="Ellipse 78">
              <a:extLst>
                <a:ext uri="{FF2B5EF4-FFF2-40B4-BE49-F238E27FC236}">
                  <a16:creationId xmlns:a16="http://schemas.microsoft.com/office/drawing/2014/main" id="{CE67F2A0-D88F-1CDB-D8FC-E2A9F386D5EB}"/>
                </a:ext>
              </a:extLst>
            </p:cNvPr>
            <p:cNvSpPr/>
            <p:nvPr/>
          </p:nvSpPr>
          <p:spPr>
            <a:xfrm>
              <a:off x="4667747" y="3105304"/>
              <a:ext cx="790654" cy="790654"/>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0" name="Arc plein 79">
              <a:extLst>
                <a:ext uri="{FF2B5EF4-FFF2-40B4-BE49-F238E27FC236}">
                  <a16:creationId xmlns:a16="http://schemas.microsoft.com/office/drawing/2014/main" id="{DAF812AB-F4F9-19BE-7985-7CDEE72F0B2F}"/>
                </a:ext>
              </a:extLst>
            </p:cNvPr>
            <p:cNvSpPr/>
            <p:nvPr/>
          </p:nvSpPr>
          <p:spPr>
            <a:xfrm rot="19010068">
              <a:off x="4577074" y="3021587"/>
              <a:ext cx="972000" cy="972000"/>
            </a:xfrm>
            <a:prstGeom prst="blockArc">
              <a:avLst>
                <a:gd name="adj1" fmla="val 10800000"/>
                <a:gd name="adj2" fmla="val 169172"/>
                <a:gd name="adj3" fmla="val 593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81" name="Google Shape;202;g62decd456d_2_291">
            <a:extLst>
              <a:ext uri="{FF2B5EF4-FFF2-40B4-BE49-F238E27FC236}">
                <a16:creationId xmlns:a16="http://schemas.microsoft.com/office/drawing/2014/main" id="{012BE84D-3617-2922-7D49-67572E0FFA29}"/>
              </a:ext>
            </a:extLst>
          </p:cNvPr>
          <p:cNvSpPr txBox="1"/>
          <p:nvPr/>
        </p:nvSpPr>
        <p:spPr>
          <a:xfrm>
            <a:off x="2096808" y="3865820"/>
            <a:ext cx="1655534" cy="1185035"/>
          </a:xfrm>
          <a:prstGeom prst="rect">
            <a:avLst/>
          </a:prstGeom>
          <a:noFill/>
          <a:ln>
            <a:noFill/>
          </a:ln>
        </p:spPr>
        <p:txBody>
          <a:bodyPr spcFirstLastPara="1" wrap="square" lIns="36000" tIns="36000" rIns="36000" bIns="36000" anchor="t" anchorCtr="0">
            <a:noAutofit/>
          </a:bodyPr>
          <a:lstStyle/>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1100" b="1" i="0" u="none" strike="noStrike" kern="0" cap="none" spc="0" normalizeH="0" baseline="0" noProof="0">
                <a:ln>
                  <a:noFill/>
                </a:ln>
                <a:solidFill>
                  <a:srgbClr val="000000"/>
                </a:solidFill>
                <a:effectLst/>
                <a:uLnTx/>
                <a:uFillTx/>
                <a:latin typeface="Arial"/>
                <a:cs typeface="Arial"/>
                <a:sym typeface="Arial"/>
              </a:rPr>
              <a:t>Gamification</a:t>
            </a:r>
          </a:p>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900" b="0" i="0" u="none" strike="noStrike" kern="0" cap="none" spc="0" normalizeH="0" baseline="0" noProof="0">
                <a:ln>
                  <a:noFill/>
                </a:ln>
                <a:solidFill>
                  <a:srgbClr val="000000"/>
                </a:solidFill>
                <a:effectLst/>
                <a:uLnTx/>
                <a:uFillTx/>
                <a:latin typeface="Arial"/>
                <a:cs typeface="Arial"/>
                <a:sym typeface="Arial"/>
              </a:rPr>
              <a:t>Mettre en place des systèmes de challenges pour inciter à utiliser les tutoriels</a:t>
            </a:r>
          </a:p>
        </p:txBody>
      </p:sp>
      <p:sp>
        <p:nvSpPr>
          <p:cNvPr id="82" name="Google Shape;202;g62decd456d_2_291">
            <a:extLst>
              <a:ext uri="{FF2B5EF4-FFF2-40B4-BE49-F238E27FC236}">
                <a16:creationId xmlns:a16="http://schemas.microsoft.com/office/drawing/2014/main" id="{9DBAECFB-947A-6265-81E7-D0AF67000DBB}"/>
              </a:ext>
            </a:extLst>
          </p:cNvPr>
          <p:cNvSpPr txBox="1"/>
          <p:nvPr/>
        </p:nvSpPr>
        <p:spPr>
          <a:xfrm>
            <a:off x="3753589" y="3865820"/>
            <a:ext cx="2404253" cy="1185035"/>
          </a:xfrm>
          <a:prstGeom prst="rect">
            <a:avLst/>
          </a:prstGeom>
          <a:noFill/>
          <a:ln>
            <a:noFill/>
          </a:ln>
        </p:spPr>
        <p:txBody>
          <a:bodyPr spcFirstLastPara="1" wrap="square" lIns="36000" tIns="36000" rIns="36000" bIns="36000" anchor="t" anchorCtr="0">
            <a:noAutofit/>
          </a:bodyPr>
          <a:lstStyle/>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1100" b="1" i="0" u="none" strike="noStrike" kern="0" cap="none" spc="0" normalizeH="0" baseline="0" noProof="0">
                <a:ln>
                  <a:noFill/>
                </a:ln>
                <a:solidFill>
                  <a:srgbClr val="000000"/>
                </a:solidFill>
                <a:effectLst/>
                <a:uLnTx/>
                <a:uFillTx/>
                <a:latin typeface="Arial"/>
                <a:cs typeface="Arial"/>
                <a:sym typeface="Arial"/>
              </a:rPr>
              <a:t>Digital</a:t>
            </a:r>
          </a:p>
          <a:p>
            <a:pPr marL="6350" marR="0" lvl="0" indent="0" algn="ctr" defTabSz="914400" rtl="0" eaLnBrk="1" fontAlgn="auto" latinLnBrk="0" hangingPunct="1">
              <a:lnSpc>
                <a:spcPct val="100000"/>
              </a:lnSpc>
              <a:spcBef>
                <a:spcPts val="0"/>
              </a:spcBef>
              <a:spcAft>
                <a:spcPts val="0"/>
              </a:spcAft>
              <a:buClr>
                <a:srgbClr val="45D1D7"/>
              </a:buClr>
              <a:buSzPts val="1100"/>
              <a:buFont typeface="Arial"/>
              <a:buNone/>
              <a:tabLst/>
              <a:defRPr/>
            </a:pPr>
            <a:r>
              <a:rPr kumimoji="0" lang="fr-FR" sz="900" b="0" i="0" u="none" strike="noStrike" kern="0" cap="none" spc="0" normalizeH="0" baseline="0" noProof="0">
                <a:ln>
                  <a:noFill/>
                </a:ln>
                <a:solidFill>
                  <a:srgbClr val="000000"/>
                </a:solidFill>
                <a:effectLst/>
                <a:uLnTx/>
                <a:uFillTx/>
                <a:latin typeface="Arial"/>
                <a:cs typeface="Arial"/>
                <a:sym typeface="Arial"/>
              </a:rPr>
              <a:t>Permet de garder intact ces tutoriels pour 1. former les futurs « </a:t>
            </a:r>
            <a:r>
              <a:rPr kumimoji="0" lang="fr-FR" sz="900" b="0" i="0" u="none" strike="noStrike" kern="0" cap="none" spc="0" normalizeH="0" baseline="0" noProof="0" err="1">
                <a:ln>
                  <a:noFill/>
                </a:ln>
                <a:solidFill>
                  <a:srgbClr val="000000"/>
                </a:solidFill>
                <a:effectLst/>
                <a:uLnTx/>
                <a:uFillTx/>
                <a:latin typeface="Arial"/>
                <a:cs typeface="Arial"/>
                <a:sym typeface="Arial"/>
              </a:rPr>
              <a:t>nouvant</a:t>
            </a:r>
            <a:r>
              <a:rPr kumimoji="0" lang="fr-FR" sz="900" b="0" i="0" u="none" strike="noStrike" kern="0" cap="none" spc="0" normalizeH="0" baseline="0" noProof="0">
                <a:ln>
                  <a:noFill/>
                </a:ln>
                <a:solidFill>
                  <a:srgbClr val="000000"/>
                </a:solidFill>
                <a:effectLst/>
                <a:uLnTx/>
                <a:uFillTx/>
                <a:latin typeface="Arial"/>
                <a:cs typeface="Arial"/>
                <a:sym typeface="Arial"/>
              </a:rPr>
              <a:t> arrivants » même après la fin du projet et 2. rafraichir ou ancrer les connaissances dans le long-terme</a:t>
            </a:r>
          </a:p>
        </p:txBody>
      </p:sp>
      <p:pic>
        <p:nvPicPr>
          <p:cNvPr id="83" name="Graphique 82" descr="Empreinte digitale avec un remplissage uni">
            <a:extLst>
              <a:ext uri="{FF2B5EF4-FFF2-40B4-BE49-F238E27FC236}">
                <a16:creationId xmlns:a16="http://schemas.microsoft.com/office/drawing/2014/main" id="{352366A2-91DD-5FCA-3CEC-64CF6728091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635476" y="3318635"/>
            <a:ext cx="442938" cy="442938"/>
          </a:xfrm>
          <a:prstGeom prst="rect">
            <a:avLst/>
          </a:prstGeom>
        </p:spPr>
      </p:pic>
      <p:pic>
        <p:nvPicPr>
          <p:cNvPr id="84" name="Graphique 83" descr="Pièces d’échiquier avec un remplissage uni">
            <a:extLst>
              <a:ext uri="{FF2B5EF4-FFF2-40B4-BE49-F238E27FC236}">
                <a16:creationId xmlns:a16="http://schemas.microsoft.com/office/drawing/2014/main" id="{1DEECA64-4029-EB4F-F2A2-3DD63A8B97C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76671" y="3290027"/>
            <a:ext cx="442938" cy="442938"/>
          </a:xfrm>
          <a:prstGeom prst="rect">
            <a:avLst/>
          </a:prstGeom>
        </p:spPr>
      </p:pic>
      <p:pic>
        <p:nvPicPr>
          <p:cNvPr id="85" name="Graphique 84" descr="Potion avec un remplissage uni">
            <a:extLst>
              <a:ext uri="{FF2B5EF4-FFF2-40B4-BE49-F238E27FC236}">
                <a16:creationId xmlns:a16="http://schemas.microsoft.com/office/drawing/2014/main" id="{71A73A3F-123F-B039-F731-2A0597AF2B3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20319" y="3281316"/>
            <a:ext cx="442938" cy="442938"/>
          </a:xfrm>
          <a:prstGeom prst="rect">
            <a:avLst/>
          </a:prstGeom>
        </p:spPr>
      </p:pic>
      <p:grpSp>
        <p:nvGrpSpPr>
          <p:cNvPr id="136" name="Groupe 135">
            <a:extLst>
              <a:ext uri="{FF2B5EF4-FFF2-40B4-BE49-F238E27FC236}">
                <a16:creationId xmlns:a16="http://schemas.microsoft.com/office/drawing/2014/main" id="{C4E05BB1-340B-FCAB-0168-9A93BD30744E}"/>
              </a:ext>
            </a:extLst>
          </p:cNvPr>
          <p:cNvGrpSpPr/>
          <p:nvPr/>
        </p:nvGrpSpPr>
        <p:grpSpPr>
          <a:xfrm>
            <a:off x="502982" y="2803541"/>
            <a:ext cx="5508000" cy="288000"/>
            <a:chOff x="396655" y="2803541"/>
            <a:chExt cx="5508000" cy="288000"/>
          </a:xfrm>
        </p:grpSpPr>
        <p:grpSp>
          <p:nvGrpSpPr>
            <p:cNvPr id="87" name="Groupe 86">
              <a:extLst>
                <a:ext uri="{FF2B5EF4-FFF2-40B4-BE49-F238E27FC236}">
                  <a16:creationId xmlns:a16="http://schemas.microsoft.com/office/drawing/2014/main" id="{5B411E23-553F-B984-CC18-E473D15DEB6E}"/>
                </a:ext>
              </a:extLst>
            </p:cNvPr>
            <p:cNvGrpSpPr/>
            <p:nvPr/>
          </p:nvGrpSpPr>
          <p:grpSpPr>
            <a:xfrm>
              <a:off x="396655" y="2803541"/>
              <a:ext cx="5508000" cy="288000"/>
              <a:chOff x="476395" y="2328093"/>
              <a:chExt cx="5652000" cy="524270"/>
            </a:xfrm>
            <a:solidFill>
              <a:schemeClr val="bg2"/>
            </a:solidFill>
          </p:grpSpPr>
          <p:sp>
            <p:nvSpPr>
              <p:cNvPr id="88" name="Google Shape;196;g62decd456d_2_291">
                <a:extLst>
                  <a:ext uri="{FF2B5EF4-FFF2-40B4-BE49-F238E27FC236}">
                    <a16:creationId xmlns:a16="http://schemas.microsoft.com/office/drawing/2014/main" id="{A71F57B5-C1DD-9EDE-33D1-C8303C659B5D}"/>
                  </a:ext>
                </a:extLst>
              </p:cNvPr>
              <p:cNvSpPr txBox="1"/>
              <p:nvPr/>
            </p:nvSpPr>
            <p:spPr>
              <a:xfrm>
                <a:off x="476395" y="2348363"/>
                <a:ext cx="5652000" cy="504000"/>
              </a:xfrm>
              <a:prstGeom prst="roundRect">
                <a:avLst>
                  <a:gd name="adj" fmla="val 50000"/>
                </a:avLst>
              </a:prstGeom>
              <a:grpFill/>
              <a:ln>
                <a:noFill/>
              </a:ln>
            </p:spPr>
            <p:txBody>
              <a:bodyPr spcFirstLastPara="1" wrap="square" lIns="91425" tIns="91425" rIns="91425" bIns="91425" anchor="ctr" anchorCtr="0">
                <a:noAutofit/>
              </a:bodyPr>
              <a:lstStyle/>
              <a:p>
                <a:pPr marL="4445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none" spc="0" normalizeH="0" baseline="0" noProof="0">
                    <a:ln>
                      <a:noFill/>
                    </a:ln>
                    <a:solidFill>
                      <a:srgbClr val="FFFFFF"/>
                    </a:solidFill>
                    <a:effectLst/>
                    <a:uLnTx/>
                    <a:uFillTx/>
                    <a:latin typeface="Arial"/>
                    <a:cs typeface="Arial"/>
                    <a:sym typeface="Arial"/>
                  </a:rPr>
                  <a:t>3 leviers pertinents pour la réalisation de tutoriel</a:t>
                </a:r>
              </a:p>
            </p:txBody>
          </p:sp>
          <p:sp>
            <p:nvSpPr>
              <p:cNvPr id="89" name="Ellipse 88">
                <a:extLst>
                  <a:ext uri="{FF2B5EF4-FFF2-40B4-BE49-F238E27FC236}">
                    <a16:creationId xmlns:a16="http://schemas.microsoft.com/office/drawing/2014/main" id="{AFF69A9C-008F-9D11-0D96-8D142572CB38}"/>
                  </a:ext>
                </a:extLst>
              </p:cNvPr>
              <p:cNvSpPr/>
              <p:nvPr/>
            </p:nvSpPr>
            <p:spPr>
              <a:xfrm>
                <a:off x="476395" y="2328093"/>
                <a:ext cx="288000" cy="52427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91" name="Graphique 90" descr="Fusée avec un remplissage uni">
              <a:extLst>
                <a:ext uri="{FF2B5EF4-FFF2-40B4-BE49-F238E27FC236}">
                  <a16:creationId xmlns:a16="http://schemas.microsoft.com/office/drawing/2014/main" id="{C96671F0-71DE-225E-1793-C0CCECC79E43}"/>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28861" y="2852531"/>
              <a:ext cx="214115" cy="214115"/>
            </a:xfrm>
            <a:prstGeom prst="rect">
              <a:avLst/>
            </a:prstGeom>
          </p:spPr>
        </p:pic>
      </p:grpSp>
      <p:grpSp>
        <p:nvGrpSpPr>
          <p:cNvPr id="137" name="Groupe 136">
            <a:extLst>
              <a:ext uri="{FF2B5EF4-FFF2-40B4-BE49-F238E27FC236}">
                <a16:creationId xmlns:a16="http://schemas.microsoft.com/office/drawing/2014/main" id="{AEA49956-03F0-7819-020C-35501EAC529A}"/>
              </a:ext>
            </a:extLst>
          </p:cNvPr>
          <p:cNvGrpSpPr/>
          <p:nvPr/>
        </p:nvGrpSpPr>
        <p:grpSpPr>
          <a:xfrm>
            <a:off x="490158" y="4825249"/>
            <a:ext cx="5508000" cy="288000"/>
            <a:chOff x="383831" y="4825249"/>
            <a:chExt cx="5508000" cy="288000"/>
          </a:xfrm>
        </p:grpSpPr>
        <p:grpSp>
          <p:nvGrpSpPr>
            <p:cNvPr id="92" name="Groupe 91">
              <a:extLst>
                <a:ext uri="{FF2B5EF4-FFF2-40B4-BE49-F238E27FC236}">
                  <a16:creationId xmlns:a16="http://schemas.microsoft.com/office/drawing/2014/main" id="{7CEDDF64-EDA1-5D93-5197-8AF150E889E2}"/>
                </a:ext>
              </a:extLst>
            </p:cNvPr>
            <p:cNvGrpSpPr/>
            <p:nvPr/>
          </p:nvGrpSpPr>
          <p:grpSpPr>
            <a:xfrm>
              <a:off x="383831" y="4825249"/>
              <a:ext cx="5508000" cy="288000"/>
              <a:chOff x="476395" y="2328093"/>
              <a:chExt cx="5652000" cy="524270"/>
            </a:xfrm>
            <a:solidFill>
              <a:schemeClr val="bg2"/>
            </a:solidFill>
          </p:grpSpPr>
          <p:sp>
            <p:nvSpPr>
              <p:cNvPr id="93" name="Google Shape;196;g62decd456d_2_291">
                <a:extLst>
                  <a:ext uri="{FF2B5EF4-FFF2-40B4-BE49-F238E27FC236}">
                    <a16:creationId xmlns:a16="http://schemas.microsoft.com/office/drawing/2014/main" id="{92637CB3-8839-B7D4-D61F-5860182FFAB0}"/>
                  </a:ext>
                </a:extLst>
              </p:cNvPr>
              <p:cNvSpPr txBox="1"/>
              <p:nvPr/>
            </p:nvSpPr>
            <p:spPr>
              <a:xfrm>
                <a:off x="476395" y="2348363"/>
                <a:ext cx="5652000" cy="504000"/>
              </a:xfrm>
              <a:prstGeom prst="roundRect">
                <a:avLst>
                  <a:gd name="adj" fmla="val 50000"/>
                </a:avLst>
              </a:prstGeom>
              <a:grpFill/>
              <a:ln>
                <a:noFill/>
              </a:ln>
            </p:spPr>
            <p:txBody>
              <a:bodyPr spcFirstLastPara="1" wrap="square" lIns="91425" tIns="91425" rIns="91425" bIns="91425" anchor="ctr" anchorCtr="0">
                <a:noAutofit/>
              </a:bodyPr>
              <a:lstStyle/>
              <a:p>
                <a:pPr marL="4445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200" b="1">
                    <a:solidFill>
                      <a:srgbClr val="FFFFFF"/>
                    </a:solidFill>
                  </a:rPr>
                  <a:t>Déroulé des tutoriels</a:t>
                </a:r>
                <a:endParaRPr kumimoji="0" lang="fr-FR" sz="1200" b="1" i="0" u="none" strike="noStrike" kern="0" cap="none" spc="0" normalizeH="0" baseline="0" noProof="0">
                  <a:ln>
                    <a:noFill/>
                  </a:ln>
                  <a:solidFill>
                    <a:srgbClr val="FFFFFF"/>
                  </a:solidFill>
                  <a:effectLst/>
                  <a:uLnTx/>
                  <a:uFillTx/>
                  <a:latin typeface="Arial"/>
                  <a:cs typeface="Arial"/>
                  <a:sym typeface="Arial"/>
                </a:endParaRPr>
              </a:p>
            </p:txBody>
          </p:sp>
          <p:sp>
            <p:nvSpPr>
              <p:cNvPr id="94" name="Ellipse 93">
                <a:extLst>
                  <a:ext uri="{FF2B5EF4-FFF2-40B4-BE49-F238E27FC236}">
                    <a16:creationId xmlns:a16="http://schemas.microsoft.com/office/drawing/2014/main" id="{0EF0273E-C047-08DE-264C-0100D17BACCD}"/>
                  </a:ext>
                </a:extLst>
              </p:cNvPr>
              <p:cNvSpPr/>
              <p:nvPr/>
            </p:nvSpPr>
            <p:spPr>
              <a:xfrm>
                <a:off x="476395" y="2328093"/>
                <a:ext cx="288000" cy="52427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96" name="Graphique 95" descr="Règle triangulaire avec un remplissage uni">
              <a:extLst>
                <a:ext uri="{FF2B5EF4-FFF2-40B4-BE49-F238E27FC236}">
                  <a16:creationId xmlns:a16="http://schemas.microsoft.com/office/drawing/2014/main" id="{F0D9BFBC-FE21-9C28-6779-E43F20A92DCF}"/>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35252" y="4841032"/>
              <a:ext cx="196029" cy="196029"/>
            </a:xfrm>
            <a:prstGeom prst="rect">
              <a:avLst/>
            </a:prstGeom>
          </p:spPr>
        </p:pic>
      </p:grpSp>
      <p:sp>
        <p:nvSpPr>
          <p:cNvPr id="110" name="Google Shape;490;p46">
            <a:extLst>
              <a:ext uri="{FF2B5EF4-FFF2-40B4-BE49-F238E27FC236}">
                <a16:creationId xmlns:a16="http://schemas.microsoft.com/office/drawing/2014/main" id="{14485DE8-51BC-1DAE-22A0-FF294FB32D80}"/>
              </a:ext>
            </a:extLst>
          </p:cNvPr>
          <p:cNvSpPr/>
          <p:nvPr/>
        </p:nvSpPr>
        <p:spPr>
          <a:xfrm flipV="1">
            <a:off x="728826" y="5290867"/>
            <a:ext cx="4264113" cy="187683"/>
          </a:xfrm>
          <a:custGeom>
            <a:avLst/>
            <a:gdLst/>
            <a:ahLst/>
            <a:cxnLst/>
            <a:rect l="l" t="t" r="r" b="b"/>
            <a:pathLst>
              <a:path w="4735719" h="637963" extrusionOk="0">
                <a:moveTo>
                  <a:pt x="0" y="564109"/>
                </a:moveTo>
                <a:cubicBezTo>
                  <a:pt x="221269" y="475198"/>
                  <a:pt x="925119" y="70712"/>
                  <a:pt x="1455590" y="82979"/>
                </a:cubicBezTo>
                <a:cubicBezTo>
                  <a:pt x="1986061" y="95246"/>
                  <a:pt x="2636136" y="651540"/>
                  <a:pt x="3182824" y="637710"/>
                </a:cubicBezTo>
                <a:cubicBezTo>
                  <a:pt x="3729512" y="623880"/>
                  <a:pt x="4393931" y="91332"/>
                  <a:pt x="4735719" y="0"/>
                </a:cubicBezTo>
              </a:path>
            </a:pathLst>
          </a:custGeom>
          <a:noFill/>
          <a:ln w="19050" cap="flat" cmpd="sng">
            <a:solidFill>
              <a:schemeClr val="bg2"/>
            </a:solidFill>
            <a:prstDash val="dash"/>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67"/>
              <a:buFont typeface="Calibri"/>
              <a:buNone/>
              <a:tabLst/>
              <a:defRPr/>
            </a:pP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 name="Triangle isocèle 110">
            <a:extLst>
              <a:ext uri="{FF2B5EF4-FFF2-40B4-BE49-F238E27FC236}">
                <a16:creationId xmlns:a16="http://schemas.microsoft.com/office/drawing/2014/main" id="{718B8F07-049C-8B87-5B0E-C0BDE81849F0}"/>
              </a:ext>
            </a:extLst>
          </p:cNvPr>
          <p:cNvSpPr/>
          <p:nvPr/>
        </p:nvSpPr>
        <p:spPr>
          <a:xfrm rot="5982259">
            <a:off x="4985805" y="5425206"/>
            <a:ext cx="197883" cy="124281"/>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a:ea typeface="+mn-ea"/>
              <a:cs typeface="+mn-cs"/>
            </a:endParaRPr>
          </a:p>
        </p:txBody>
      </p:sp>
      <p:sp>
        <p:nvSpPr>
          <p:cNvPr id="112" name="ZoneTexte 111">
            <a:extLst>
              <a:ext uri="{FF2B5EF4-FFF2-40B4-BE49-F238E27FC236}">
                <a16:creationId xmlns:a16="http://schemas.microsoft.com/office/drawing/2014/main" id="{E111B8F4-8E3B-5E8C-2E22-A3932A82AC96}"/>
              </a:ext>
            </a:extLst>
          </p:cNvPr>
          <p:cNvSpPr txBox="1"/>
          <p:nvPr/>
        </p:nvSpPr>
        <p:spPr>
          <a:xfrm>
            <a:off x="5166600" y="5262364"/>
            <a:ext cx="1382988" cy="430887"/>
          </a:xfrm>
          <a:prstGeom prst="rect">
            <a:avLst/>
          </a:prstGeom>
          <a:noFill/>
        </p:spPr>
        <p:txBody>
          <a:bodyPr wrap="square" rtlCol="0">
            <a:spAutoFit/>
          </a:bodyPr>
          <a:lstStyle/>
          <a:p>
            <a:r>
              <a:rPr lang="fr-FR" sz="1100" b="1">
                <a:solidFill>
                  <a:schemeClr val="bg2"/>
                </a:solidFill>
              </a:rPr>
              <a:t>Des partenaires externes formés</a:t>
            </a:r>
          </a:p>
        </p:txBody>
      </p:sp>
      <p:grpSp>
        <p:nvGrpSpPr>
          <p:cNvPr id="113" name="Groupe 112">
            <a:extLst>
              <a:ext uri="{FF2B5EF4-FFF2-40B4-BE49-F238E27FC236}">
                <a16:creationId xmlns:a16="http://schemas.microsoft.com/office/drawing/2014/main" id="{74A88966-C6BE-EFA2-4F8D-487FC37E7FF1}"/>
              </a:ext>
            </a:extLst>
          </p:cNvPr>
          <p:cNvGrpSpPr/>
          <p:nvPr/>
        </p:nvGrpSpPr>
        <p:grpSpPr>
          <a:xfrm>
            <a:off x="652866" y="5182868"/>
            <a:ext cx="288000" cy="288000"/>
            <a:chOff x="1402761" y="1863534"/>
            <a:chExt cx="504000" cy="504000"/>
          </a:xfrm>
        </p:grpSpPr>
        <p:sp>
          <p:nvSpPr>
            <p:cNvPr id="114" name="Ellipse 113">
              <a:extLst>
                <a:ext uri="{FF2B5EF4-FFF2-40B4-BE49-F238E27FC236}">
                  <a16:creationId xmlns:a16="http://schemas.microsoft.com/office/drawing/2014/main" id="{BBB6D8F1-7095-BC21-906B-37CA09FD3D5C}"/>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000" b="1" i="0" u="none" strike="noStrike" kern="1200" cap="none" spc="0" normalizeH="0" baseline="0" noProof="0">
                  <a:ln>
                    <a:noFill/>
                  </a:ln>
                  <a:solidFill>
                    <a:srgbClr val="FFFFFF"/>
                  </a:solidFill>
                  <a:effectLst/>
                  <a:uLnTx/>
                  <a:uFillTx/>
                  <a:latin typeface="Arial"/>
                  <a:ea typeface="+mn-ea"/>
                  <a:cs typeface="+mn-cs"/>
                </a:rPr>
                <a:t>1</a:t>
              </a:r>
            </a:p>
          </p:txBody>
        </p:sp>
        <p:sp>
          <p:nvSpPr>
            <p:cNvPr id="115" name="Ellipse 114">
              <a:extLst>
                <a:ext uri="{FF2B5EF4-FFF2-40B4-BE49-F238E27FC236}">
                  <a16:creationId xmlns:a16="http://schemas.microsoft.com/office/drawing/2014/main" id="{2F29CAA0-425F-5654-0194-77A2A250A03A}"/>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0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e 121">
            <a:extLst>
              <a:ext uri="{FF2B5EF4-FFF2-40B4-BE49-F238E27FC236}">
                <a16:creationId xmlns:a16="http://schemas.microsoft.com/office/drawing/2014/main" id="{18A2AB26-FF8E-9A67-9DF5-7EE0CCFAB0E6}"/>
              </a:ext>
            </a:extLst>
          </p:cNvPr>
          <p:cNvGrpSpPr/>
          <p:nvPr/>
        </p:nvGrpSpPr>
        <p:grpSpPr>
          <a:xfrm>
            <a:off x="1864744" y="5290868"/>
            <a:ext cx="288000" cy="288000"/>
            <a:chOff x="1402761" y="1863534"/>
            <a:chExt cx="504000" cy="504000"/>
          </a:xfrm>
        </p:grpSpPr>
        <p:sp>
          <p:nvSpPr>
            <p:cNvPr id="123" name="Ellipse 122">
              <a:extLst>
                <a:ext uri="{FF2B5EF4-FFF2-40B4-BE49-F238E27FC236}">
                  <a16:creationId xmlns:a16="http://schemas.microsoft.com/office/drawing/2014/main" id="{E97FA10F-6A8D-F8CC-37FE-D11C72E0ABEB}"/>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000" b="1" i="0" u="none" strike="noStrike" kern="1200" cap="none" spc="0" normalizeH="0" baseline="0" noProof="0">
                  <a:ln>
                    <a:noFill/>
                  </a:ln>
                  <a:solidFill>
                    <a:srgbClr val="FFFFFF"/>
                  </a:solidFill>
                  <a:effectLst/>
                  <a:uLnTx/>
                  <a:uFillTx/>
                  <a:latin typeface="Arial"/>
                  <a:ea typeface="+mn-ea"/>
                  <a:cs typeface="+mn-cs"/>
                </a:rPr>
                <a:t>2</a:t>
              </a:r>
            </a:p>
          </p:txBody>
        </p:sp>
        <p:sp>
          <p:nvSpPr>
            <p:cNvPr id="124" name="Ellipse 123">
              <a:extLst>
                <a:ext uri="{FF2B5EF4-FFF2-40B4-BE49-F238E27FC236}">
                  <a16:creationId xmlns:a16="http://schemas.microsoft.com/office/drawing/2014/main" id="{B1E25A45-A80D-D4D1-8177-BF5776D96724}"/>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0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5" name="Groupe 124">
            <a:extLst>
              <a:ext uri="{FF2B5EF4-FFF2-40B4-BE49-F238E27FC236}">
                <a16:creationId xmlns:a16="http://schemas.microsoft.com/office/drawing/2014/main" id="{0A385935-3D12-2488-4448-9186D13F0B33}"/>
              </a:ext>
            </a:extLst>
          </p:cNvPr>
          <p:cNvGrpSpPr/>
          <p:nvPr/>
        </p:nvGrpSpPr>
        <p:grpSpPr>
          <a:xfrm>
            <a:off x="3087463" y="5172269"/>
            <a:ext cx="288000" cy="288000"/>
            <a:chOff x="1402761" y="1863534"/>
            <a:chExt cx="504000" cy="504000"/>
          </a:xfrm>
        </p:grpSpPr>
        <p:sp>
          <p:nvSpPr>
            <p:cNvPr id="126" name="Ellipse 125">
              <a:extLst>
                <a:ext uri="{FF2B5EF4-FFF2-40B4-BE49-F238E27FC236}">
                  <a16:creationId xmlns:a16="http://schemas.microsoft.com/office/drawing/2014/main" id="{7D2A8537-1BB9-7D0F-7900-D1DAD766B625}"/>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000" b="1" i="0" u="none" strike="noStrike" kern="1200" cap="none" spc="0" normalizeH="0" baseline="0" noProof="0">
                  <a:ln>
                    <a:noFill/>
                  </a:ln>
                  <a:solidFill>
                    <a:srgbClr val="FFFFFF"/>
                  </a:solidFill>
                  <a:effectLst/>
                  <a:uLnTx/>
                  <a:uFillTx/>
                  <a:latin typeface="Arial"/>
                  <a:ea typeface="+mn-ea"/>
                  <a:cs typeface="+mn-cs"/>
                </a:rPr>
                <a:t>3</a:t>
              </a:r>
            </a:p>
          </p:txBody>
        </p:sp>
        <p:sp>
          <p:nvSpPr>
            <p:cNvPr id="127" name="Ellipse 126">
              <a:extLst>
                <a:ext uri="{FF2B5EF4-FFF2-40B4-BE49-F238E27FC236}">
                  <a16:creationId xmlns:a16="http://schemas.microsoft.com/office/drawing/2014/main" id="{8841F90C-5420-190E-2035-59050ADEEEAE}"/>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0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8" name="Groupe 127">
            <a:extLst>
              <a:ext uri="{FF2B5EF4-FFF2-40B4-BE49-F238E27FC236}">
                <a16:creationId xmlns:a16="http://schemas.microsoft.com/office/drawing/2014/main" id="{83B5574C-80F8-8AF2-577F-CEF5373C532F}"/>
              </a:ext>
            </a:extLst>
          </p:cNvPr>
          <p:cNvGrpSpPr/>
          <p:nvPr/>
        </p:nvGrpSpPr>
        <p:grpSpPr>
          <a:xfrm>
            <a:off x="4312761" y="5290868"/>
            <a:ext cx="288000" cy="288000"/>
            <a:chOff x="1402761" y="1863534"/>
            <a:chExt cx="504000" cy="504000"/>
          </a:xfrm>
        </p:grpSpPr>
        <p:sp>
          <p:nvSpPr>
            <p:cNvPr id="129" name="Ellipse 128">
              <a:extLst>
                <a:ext uri="{FF2B5EF4-FFF2-40B4-BE49-F238E27FC236}">
                  <a16:creationId xmlns:a16="http://schemas.microsoft.com/office/drawing/2014/main" id="{E8291977-A02B-FC24-230E-FBF9870EA4A6}"/>
                </a:ext>
              </a:extLst>
            </p:cNvPr>
            <p:cNvSpPr/>
            <p:nvPr/>
          </p:nvSpPr>
          <p:spPr>
            <a:xfrm>
              <a:off x="1438761" y="189953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fr-FR" sz="1000" b="1" i="0" u="none" strike="noStrike" kern="1200" cap="none" spc="0" normalizeH="0" baseline="0" noProof="0">
                  <a:ln>
                    <a:noFill/>
                  </a:ln>
                  <a:solidFill>
                    <a:srgbClr val="FFFFFF"/>
                  </a:solidFill>
                  <a:effectLst/>
                  <a:uLnTx/>
                  <a:uFillTx/>
                  <a:latin typeface="Arial"/>
                  <a:ea typeface="+mn-ea"/>
                  <a:cs typeface="+mn-cs"/>
                </a:rPr>
                <a:t>4</a:t>
              </a:r>
            </a:p>
          </p:txBody>
        </p:sp>
        <p:sp>
          <p:nvSpPr>
            <p:cNvPr id="130" name="Ellipse 129">
              <a:extLst>
                <a:ext uri="{FF2B5EF4-FFF2-40B4-BE49-F238E27FC236}">
                  <a16:creationId xmlns:a16="http://schemas.microsoft.com/office/drawing/2014/main" id="{CC3D1F44-4E89-9E7B-D98D-DC57124FD88D}"/>
                </a:ext>
              </a:extLst>
            </p:cNvPr>
            <p:cNvSpPr/>
            <p:nvPr/>
          </p:nvSpPr>
          <p:spPr>
            <a:xfrm>
              <a:off x="1402761" y="1863534"/>
              <a:ext cx="504000" cy="504000"/>
            </a:xfrm>
            <a:prstGeom prst="ellipse">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000" b="1" i="0" u="none" strike="noStrike" kern="1200" cap="none" spc="0" normalizeH="0" baseline="0" noProof="0">
                <a:ln>
                  <a:noFill/>
                </a:ln>
                <a:solidFill>
                  <a:srgbClr val="FFFFFF"/>
                </a:solidFill>
                <a:effectLst/>
                <a:uLnTx/>
                <a:uFillTx/>
                <a:latin typeface="Arial"/>
                <a:ea typeface="+mn-ea"/>
                <a:cs typeface="+mn-cs"/>
              </a:endParaRPr>
            </a:p>
          </p:txBody>
        </p:sp>
      </p:grpSp>
      <p:sp>
        <p:nvSpPr>
          <p:cNvPr id="131" name="ZoneTexte 130">
            <a:extLst>
              <a:ext uri="{FF2B5EF4-FFF2-40B4-BE49-F238E27FC236}">
                <a16:creationId xmlns:a16="http://schemas.microsoft.com/office/drawing/2014/main" id="{13A68B26-A5D9-024A-9D66-40203D0FE7D1}"/>
              </a:ext>
            </a:extLst>
          </p:cNvPr>
          <p:cNvSpPr txBox="1"/>
          <p:nvPr/>
        </p:nvSpPr>
        <p:spPr>
          <a:xfrm>
            <a:off x="2656847" y="5343668"/>
            <a:ext cx="1232470" cy="1477328"/>
          </a:xfrm>
          <a:prstGeom prst="rect">
            <a:avLst/>
          </a:prstGeom>
          <a:noFill/>
        </p:spPr>
        <p:txBody>
          <a:bodyPr wrap="square" rtlCol="0">
            <a:spAutoFit/>
          </a:bodyPr>
          <a:lstStyle/>
          <a:p>
            <a:pPr algn="just"/>
            <a:endParaRPr lang="fr-FR" sz="1000"/>
          </a:p>
          <a:p>
            <a:pPr algn="just"/>
            <a:r>
              <a:rPr lang="fr-FR" sz="1000">
                <a:sym typeface="Montserrat"/>
              </a:rPr>
              <a:t>Formation des partenaires à distance dans un créneau de temps (long) donné, pour permettre une certaine </a:t>
            </a:r>
            <a:r>
              <a:rPr kumimoji="0" lang="fr-FR" sz="1000" b="0" i="0" u="none" strike="noStrike" kern="0" cap="none" spc="0" normalizeH="0" baseline="0" noProof="0">
                <a:ln>
                  <a:noFill/>
                </a:ln>
                <a:solidFill>
                  <a:srgbClr val="000000"/>
                </a:solidFill>
                <a:effectLst/>
                <a:uLnTx/>
                <a:uFillTx/>
                <a:latin typeface="Arial"/>
                <a:cs typeface="Arial"/>
                <a:sym typeface="Montserrat"/>
              </a:rPr>
              <a:t>flexibilité d’apprentissage</a:t>
            </a:r>
            <a:endParaRPr lang="fr-FR" sz="1000"/>
          </a:p>
        </p:txBody>
      </p:sp>
      <p:sp>
        <p:nvSpPr>
          <p:cNvPr id="132" name="ZoneTexte 131">
            <a:extLst>
              <a:ext uri="{FF2B5EF4-FFF2-40B4-BE49-F238E27FC236}">
                <a16:creationId xmlns:a16="http://schemas.microsoft.com/office/drawing/2014/main" id="{93178413-3CCF-6BC9-B7C8-F0804DE3A9C8}"/>
              </a:ext>
            </a:extLst>
          </p:cNvPr>
          <p:cNvSpPr txBox="1"/>
          <p:nvPr/>
        </p:nvSpPr>
        <p:spPr>
          <a:xfrm>
            <a:off x="1700394" y="5405582"/>
            <a:ext cx="904127" cy="1169551"/>
          </a:xfrm>
          <a:prstGeom prst="rect">
            <a:avLst/>
          </a:prstGeom>
          <a:noFill/>
        </p:spPr>
        <p:txBody>
          <a:bodyPr wrap="square" rtlCol="0">
            <a:spAutoFit/>
          </a:bodyPr>
          <a:lstStyle/>
          <a:p>
            <a:pPr algn="just"/>
            <a:endParaRPr lang="fr-FR" sz="1000"/>
          </a:p>
          <a:p>
            <a:pPr algn="just"/>
            <a:r>
              <a:rPr lang="fr-FR" sz="1000">
                <a:sym typeface="Montserrat"/>
              </a:rPr>
              <a:t>Création des contenus de tutoriels (voir les exemples à droite)</a:t>
            </a:r>
            <a:endParaRPr lang="fr-FR" sz="1000"/>
          </a:p>
        </p:txBody>
      </p:sp>
      <p:sp>
        <p:nvSpPr>
          <p:cNvPr id="133" name="ZoneTexte 132">
            <a:extLst>
              <a:ext uri="{FF2B5EF4-FFF2-40B4-BE49-F238E27FC236}">
                <a16:creationId xmlns:a16="http://schemas.microsoft.com/office/drawing/2014/main" id="{2C815AB4-BFAC-A189-D723-17135BDD07C4}"/>
              </a:ext>
            </a:extLst>
          </p:cNvPr>
          <p:cNvSpPr txBox="1"/>
          <p:nvPr/>
        </p:nvSpPr>
        <p:spPr>
          <a:xfrm>
            <a:off x="470979" y="5386427"/>
            <a:ext cx="1177089" cy="1169551"/>
          </a:xfrm>
          <a:prstGeom prst="rect">
            <a:avLst/>
          </a:prstGeom>
          <a:noFill/>
        </p:spPr>
        <p:txBody>
          <a:bodyPr wrap="square" rtlCol="0">
            <a:spAutoFit/>
          </a:bodyPr>
          <a:lstStyle/>
          <a:p>
            <a:pPr algn="just"/>
            <a:endParaRPr lang="fr-FR" sz="1000"/>
          </a:p>
          <a:p>
            <a:pPr algn="just"/>
            <a:r>
              <a:rPr lang="fr-FR" sz="1000">
                <a:sym typeface="Montserrat"/>
              </a:rPr>
              <a:t>Identification des différents besoins de formation et donc des différents modules à créer</a:t>
            </a:r>
            <a:endParaRPr lang="fr-FR" sz="1000"/>
          </a:p>
        </p:txBody>
      </p:sp>
      <p:sp>
        <p:nvSpPr>
          <p:cNvPr id="135" name="Rectangle 134">
            <a:extLst>
              <a:ext uri="{FF2B5EF4-FFF2-40B4-BE49-F238E27FC236}">
                <a16:creationId xmlns:a16="http://schemas.microsoft.com/office/drawing/2014/main" id="{64D1034F-2AF9-75BB-BBD6-D58F4B482C9F}"/>
              </a:ext>
            </a:extLst>
          </p:cNvPr>
          <p:cNvSpPr/>
          <p:nvPr/>
        </p:nvSpPr>
        <p:spPr>
          <a:xfrm>
            <a:off x="476395" y="2030746"/>
            <a:ext cx="7307039" cy="555839"/>
          </a:xfrm>
          <a:prstGeom prst="rect">
            <a:avLst/>
          </a:prstGeom>
          <a:noFill/>
          <a:ln>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a:extLst>
              <a:ext uri="{FF2B5EF4-FFF2-40B4-BE49-F238E27FC236}">
                <a16:creationId xmlns:a16="http://schemas.microsoft.com/office/drawing/2014/main" id="{8EB7994C-F2E6-FEAF-51E8-7A0605FA60E7}"/>
              </a:ext>
            </a:extLst>
          </p:cNvPr>
          <p:cNvPicPr>
            <a:picLocks noChangeAspect="1" noChangeArrowheads="1"/>
          </p:cNvPicPr>
          <p:nvPr/>
        </p:nvPicPr>
        <p:blipFill>
          <a:blip r:embed="rId21">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919745" y="3699227"/>
            <a:ext cx="1009650" cy="1400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8EEECE-8999-4873-C219-C884DB16CB92}"/>
              </a:ext>
            </a:extLst>
          </p:cNvPr>
          <p:cNvPicPr>
            <a:picLocks noChangeAspect="1" noChangeArrowheads="1"/>
          </p:cNvPicPr>
          <p:nvPr/>
        </p:nvPicPr>
        <p:blipFill>
          <a:blip r:embed="rId22"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54887" y="5584775"/>
            <a:ext cx="1656836" cy="9626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AE1A7804-1F72-F9B7-0FE3-583722D731C9}"/>
              </a:ext>
            </a:extLst>
          </p:cNvPr>
          <p:cNvGrpSpPr/>
          <p:nvPr/>
        </p:nvGrpSpPr>
        <p:grpSpPr>
          <a:xfrm>
            <a:off x="10485733" y="3708883"/>
            <a:ext cx="685947" cy="1341972"/>
            <a:chOff x="4195675" y="1278731"/>
            <a:chExt cx="1283712" cy="2647950"/>
          </a:xfrm>
          <a:effectLst/>
        </p:grpSpPr>
        <p:pic>
          <p:nvPicPr>
            <p:cNvPr id="6" name="Image 5">
              <a:extLst>
                <a:ext uri="{FF2B5EF4-FFF2-40B4-BE49-F238E27FC236}">
                  <a16:creationId xmlns:a16="http://schemas.microsoft.com/office/drawing/2014/main" id="{61487ACD-41B5-297C-ED7B-B96411A8667E}"/>
                </a:ext>
              </a:extLst>
            </p:cNvPr>
            <p:cNvPicPr>
              <a:picLocks noChangeAspect="1"/>
            </p:cNvPicPr>
            <p:nvPr/>
          </p:nvPicPr>
          <p:blipFill>
            <a:blip r:embed="rId2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646019" y="1278731"/>
              <a:ext cx="833368" cy="2116608"/>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5652FFCA-85FC-E950-94B8-2DAF1FD39041}"/>
                </a:ext>
              </a:extLst>
            </p:cNvPr>
            <p:cNvPicPr>
              <a:picLocks noChangeAspect="1"/>
            </p:cNvPicPr>
            <p:nvPr/>
          </p:nvPicPr>
          <p:blipFill>
            <a:blip r:embed="rId2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342897" y="1566735"/>
              <a:ext cx="914493" cy="2190357"/>
            </a:xfrm>
            <a:prstGeom prst="rect">
              <a:avLst/>
            </a:prstGeom>
            <a:ln>
              <a:noFill/>
            </a:ln>
            <a:effectLst/>
          </p:spPr>
        </p:pic>
        <p:pic>
          <p:nvPicPr>
            <p:cNvPr id="8" name="Image 7">
              <a:extLst>
                <a:ext uri="{FF2B5EF4-FFF2-40B4-BE49-F238E27FC236}">
                  <a16:creationId xmlns:a16="http://schemas.microsoft.com/office/drawing/2014/main" id="{9AE38171-C85E-9D1B-BAB5-96A8372AE6D5}"/>
                </a:ext>
              </a:extLst>
            </p:cNvPr>
            <p:cNvPicPr>
              <a:picLocks noChangeAspect="1"/>
            </p:cNvPicPr>
            <p:nvPr/>
          </p:nvPicPr>
          <p:blipFill>
            <a:blip r:embed="rId2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195675" y="1876515"/>
              <a:ext cx="826363" cy="2050166"/>
            </a:xfrm>
            <a:prstGeom prst="rect">
              <a:avLst/>
            </a:prstGeom>
            <a:ln>
              <a:noFill/>
            </a:ln>
            <a:effectLst>
              <a:outerShdw blurRad="292100" dist="139700" dir="2700000" algn="tl" rotWithShape="0">
                <a:srgbClr val="333333">
                  <a:alpha val="65000"/>
                </a:srgbClr>
              </a:outerShdw>
            </a:effectLst>
          </p:spPr>
        </p:pic>
      </p:grpSp>
      <p:sp>
        <p:nvSpPr>
          <p:cNvPr id="10" name="ZoneTexte 9">
            <a:extLst>
              <a:ext uri="{FF2B5EF4-FFF2-40B4-BE49-F238E27FC236}">
                <a16:creationId xmlns:a16="http://schemas.microsoft.com/office/drawing/2014/main" id="{163BB30E-7870-0810-7FD4-0B12C82FAA66}"/>
              </a:ext>
            </a:extLst>
          </p:cNvPr>
          <p:cNvSpPr txBox="1"/>
          <p:nvPr/>
        </p:nvSpPr>
        <p:spPr>
          <a:xfrm>
            <a:off x="10301698" y="3224504"/>
            <a:ext cx="1739965" cy="461665"/>
          </a:xfrm>
          <a:prstGeom prst="rect">
            <a:avLst/>
          </a:prstGeom>
          <a:noFill/>
        </p:spPr>
        <p:txBody>
          <a:bodyPr wrap="square" rtlCol="0">
            <a:spAutoFit/>
          </a:bodyPr>
          <a:lstStyle/>
          <a:p>
            <a:pPr algn="ctr">
              <a:defRPr/>
            </a:pPr>
            <a:r>
              <a:rPr lang="fr-FR" sz="1200">
                <a:solidFill>
                  <a:srgbClr val="7F7F7F">
                    <a:lumMod val="75000"/>
                  </a:srgbClr>
                </a:solidFill>
              </a:rPr>
              <a:t>Des FAQ et guides de bonnes pratiques</a:t>
            </a:r>
          </a:p>
        </p:txBody>
      </p:sp>
    </p:spTree>
    <p:extLst>
      <p:ext uri="{BB962C8B-B14F-4D97-AF65-F5344CB8AC3E}">
        <p14:creationId xmlns:p14="http://schemas.microsoft.com/office/powerpoint/2010/main" val="4247452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470F4-5EFA-D3E9-40A8-5C96E1AF1641}"/>
              </a:ext>
            </a:extLst>
          </p:cNvPr>
          <p:cNvSpPr>
            <a:spLocks noGrp="1"/>
          </p:cNvSpPr>
          <p:nvPr>
            <p:ph type="title"/>
          </p:nvPr>
        </p:nvSpPr>
        <p:spPr/>
        <p:txBody>
          <a:bodyPr/>
          <a:lstStyle/>
          <a:p>
            <a:r>
              <a:rPr lang="fr-FR"/>
              <a:t>Zoom sur le chantier #4</a:t>
            </a:r>
            <a:br>
              <a:rPr lang="fr-FR"/>
            </a:br>
            <a:r>
              <a:rPr lang="fr-FR"/>
              <a:t>Retour d’expérience</a:t>
            </a:r>
          </a:p>
        </p:txBody>
      </p:sp>
      <p:sp>
        <p:nvSpPr>
          <p:cNvPr id="3" name="Espace réservé du pied de page 2">
            <a:extLst>
              <a:ext uri="{FF2B5EF4-FFF2-40B4-BE49-F238E27FC236}">
                <a16:creationId xmlns:a16="http://schemas.microsoft.com/office/drawing/2014/main" id="{39534064-2CA6-AF0E-0B0A-0DC89C8CED11}"/>
              </a:ext>
            </a:extLst>
          </p:cNvPr>
          <p:cNvSpPr>
            <a:spLocks noGrp="1"/>
          </p:cNvSpPr>
          <p:nvPr>
            <p:ph type="ftr" idx="11"/>
          </p:nvPr>
        </p:nvSpPr>
        <p:spPr/>
        <p:txBody>
          <a:bodyPr/>
          <a:lstStyle/>
          <a:p>
            <a:endParaRPr lang="fr-FR"/>
          </a:p>
        </p:txBody>
      </p:sp>
      <p:sp>
        <p:nvSpPr>
          <p:cNvPr id="4" name="Rectangle : coins arrondis 3">
            <a:extLst>
              <a:ext uri="{FF2B5EF4-FFF2-40B4-BE49-F238E27FC236}">
                <a16:creationId xmlns:a16="http://schemas.microsoft.com/office/drawing/2014/main" id="{D8F29D0F-1582-6294-69C1-7D2CE8193800}"/>
              </a:ext>
            </a:extLst>
          </p:cNvPr>
          <p:cNvSpPr/>
          <p:nvPr/>
        </p:nvSpPr>
        <p:spPr>
          <a:xfrm>
            <a:off x="334963" y="4648294"/>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Cadrage</a:t>
            </a:r>
          </a:p>
        </p:txBody>
      </p:sp>
      <p:sp>
        <p:nvSpPr>
          <p:cNvPr id="5" name="Rectangle : coins arrondis 4">
            <a:extLst>
              <a:ext uri="{FF2B5EF4-FFF2-40B4-BE49-F238E27FC236}">
                <a16:creationId xmlns:a16="http://schemas.microsoft.com/office/drawing/2014/main" id="{4B899295-2792-580B-209D-EFE161CC7974}"/>
              </a:ext>
            </a:extLst>
          </p:cNvPr>
          <p:cNvSpPr/>
          <p:nvPr/>
        </p:nvSpPr>
        <p:spPr>
          <a:xfrm>
            <a:off x="334963" y="5454798"/>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Accompagnement des deux agences pilotes &amp; déploiement</a:t>
            </a:r>
          </a:p>
        </p:txBody>
      </p:sp>
      <p:sp>
        <p:nvSpPr>
          <p:cNvPr id="6" name="Rectangle : coins arrondis 5">
            <a:extLst>
              <a:ext uri="{FF2B5EF4-FFF2-40B4-BE49-F238E27FC236}">
                <a16:creationId xmlns:a16="http://schemas.microsoft.com/office/drawing/2014/main" id="{43B20CB0-4699-4CB1-0CC0-32250A5C518E}"/>
              </a:ext>
            </a:extLst>
          </p:cNvPr>
          <p:cNvSpPr/>
          <p:nvPr/>
        </p:nvSpPr>
        <p:spPr>
          <a:xfrm>
            <a:off x="334963" y="5858050"/>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solidFill>
                  <a:schemeClr val="bg1"/>
                </a:solidFill>
              </a:rPr>
              <a:t>Actions d’accompagnement du changement hors agences pilotes</a:t>
            </a:r>
          </a:p>
        </p:txBody>
      </p:sp>
      <p:sp>
        <p:nvSpPr>
          <p:cNvPr id="7" name="Rectangle : coins arrondis 6">
            <a:extLst>
              <a:ext uri="{FF2B5EF4-FFF2-40B4-BE49-F238E27FC236}">
                <a16:creationId xmlns:a16="http://schemas.microsoft.com/office/drawing/2014/main" id="{DC5607A9-5263-75CF-3EC6-45FCC663B8FF}"/>
              </a:ext>
            </a:extLst>
          </p:cNvPr>
          <p:cNvSpPr/>
          <p:nvPr/>
        </p:nvSpPr>
        <p:spPr>
          <a:xfrm>
            <a:off x="334963" y="6261301"/>
            <a:ext cx="1836000" cy="288000"/>
          </a:xfrm>
          <a:prstGeom prst="roundRect">
            <a:avLst>
              <a:gd name="adj" fmla="val 50000"/>
            </a:avLst>
          </a:prstGeom>
          <a:solidFill>
            <a:schemeClr val="bg2">
              <a:lumMod val="40000"/>
              <a:lumOff val="60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Retour d’expérience</a:t>
            </a:r>
          </a:p>
        </p:txBody>
      </p:sp>
      <p:sp>
        <p:nvSpPr>
          <p:cNvPr id="8" name="Rectangle : coins arrondis 7">
            <a:extLst>
              <a:ext uri="{FF2B5EF4-FFF2-40B4-BE49-F238E27FC236}">
                <a16:creationId xmlns:a16="http://schemas.microsoft.com/office/drawing/2014/main" id="{D4340453-0C91-EEE3-9A61-5BEB6FFAF68E}"/>
              </a:ext>
            </a:extLst>
          </p:cNvPr>
          <p:cNvSpPr/>
          <p:nvPr/>
        </p:nvSpPr>
        <p:spPr>
          <a:xfrm>
            <a:off x="334963" y="5051546"/>
            <a:ext cx="1836000" cy="288000"/>
          </a:xfrm>
          <a:prstGeom prst="roundRect">
            <a:avLst>
              <a:gd name="adj" fmla="val 50000"/>
            </a:avLst>
          </a:prstGeom>
          <a:solidFill>
            <a:schemeClr val="bg1">
              <a:lumMod val="85000"/>
            </a:schemeClr>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a:t>Identification des rôles des collaborateurs &amp; analyse d’impacts</a:t>
            </a:r>
          </a:p>
        </p:txBody>
      </p:sp>
      <p:pic>
        <p:nvPicPr>
          <p:cNvPr id="9" name="Graphique 8" descr="Ligne fléchée : droite avec un remplissage uni">
            <a:extLst>
              <a:ext uri="{FF2B5EF4-FFF2-40B4-BE49-F238E27FC236}">
                <a16:creationId xmlns:a16="http://schemas.microsoft.com/office/drawing/2014/main" id="{B2682471-59B0-C637-4B36-83268DDD52F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62311" y="6173616"/>
            <a:ext cx="444600" cy="444600"/>
          </a:xfrm>
          <a:prstGeom prst="rect">
            <a:avLst/>
          </a:prstGeom>
        </p:spPr>
      </p:pic>
    </p:spTree>
    <p:extLst>
      <p:ext uri="{BB962C8B-B14F-4D97-AF65-F5344CB8AC3E}">
        <p14:creationId xmlns:p14="http://schemas.microsoft.com/office/powerpoint/2010/main" val="4035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0B2EBCF-8483-E09C-32E9-A292DD61AA1C}"/>
              </a:ext>
            </a:extLst>
          </p:cNvPr>
          <p:cNvSpPr>
            <a:spLocks noGrp="1"/>
          </p:cNvSpPr>
          <p:nvPr>
            <p:ph type="title"/>
          </p:nvPr>
        </p:nvSpPr>
        <p:spPr>
          <a:prstGeom prst="rect">
            <a:avLst/>
          </a:prstGeom>
        </p:spPr>
        <p:txBody>
          <a:bodyPr/>
          <a:lstStyle/>
          <a:p>
            <a:r>
              <a:rPr lang="fr-FR" sz="2400" b="1">
                <a:solidFill>
                  <a:schemeClr val="bg2"/>
                </a:solidFill>
                <a:latin typeface="Arial Black" panose="020B0A04020102020204" pitchFamily="34" charset="0"/>
              </a:rPr>
              <a:t>#4 – Retour d’expérience</a:t>
            </a:r>
            <a:endParaRPr lang="fr-FR" sz="1800" b="1">
              <a:solidFill>
                <a:schemeClr val="accent6"/>
              </a:solidFill>
              <a:latin typeface="Arial Black" panose="020B0A04020102020204" pitchFamily="34" charset="0"/>
            </a:endParaRPr>
          </a:p>
        </p:txBody>
      </p:sp>
      <p:sp>
        <p:nvSpPr>
          <p:cNvPr id="5" name="Google Shape;1248;p11">
            <a:extLst>
              <a:ext uri="{FF2B5EF4-FFF2-40B4-BE49-F238E27FC236}">
                <a16:creationId xmlns:a16="http://schemas.microsoft.com/office/drawing/2014/main" id="{8AECF2F5-ED45-776E-424A-7806D642BF9A}"/>
              </a:ext>
            </a:extLst>
          </p:cNvPr>
          <p:cNvSpPr/>
          <p:nvPr/>
        </p:nvSpPr>
        <p:spPr>
          <a:xfrm>
            <a:off x="408860" y="3250476"/>
            <a:ext cx="3923468" cy="22648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FR" sz="1600" b="0" i="0" u="none" strike="noStrike" kern="1200" cap="none" spc="0" normalizeH="0" baseline="0" noProof="0">
                <a:ln>
                  <a:noFill/>
                </a:ln>
                <a:solidFill>
                  <a:srgbClr val="FFFFFF"/>
                </a:solidFill>
                <a:effectLst/>
                <a:uLnTx/>
                <a:uFillTx/>
                <a:latin typeface="Arial"/>
                <a:ea typeface="+mn-ea"/>
                <a:cs typeface="+mn-cs"/>
              </a:rPr>
              <a:t>Livrables</a:t>
            </a:r>
          </a:p>
        </p:txBody>
      </p:sp>
      <p:sp>
        <p:nvSpPr>
          <p:cNvPr id="6" name="Google Shape;1248;p11">
            <a:extLst>
              <a:ext uri="{FF2B5EF4-FFF2-40B4-BE49-F238E27FC236}">
                <a16:creationId xmlns:a16="http://schemas.microsoft.com/office/drawing/2014/main" id="{A863D80F-BD3E-3C04-4125-CA6BD20F7643}"/>
              </a:ext>
            </a:extLst>
          </p:cNvPr>
          <p:cNvSpPr/>
          <p:nvPr/>
        </p:nvSpPr>
        <p:spPr>
          <a:xfrm>
            <a:off x="408860" y="1119006"/>
            <a:ext cx="3923468" cy="231007"/>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Objectifs</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Google Shape;1249;p11">
            <a:extLst>
              <a:ext uri="{FF2B5EF4-FFF2-40B4-BE49-F238E27FC236}">
                <a16:creationId xmlns:a16="http://schemas.microsoft.com/office/drawing/2014/main" id="{5F9C4F9F-4D46-9AFE-A1A8-8EB55C87568D}"/>
              </a:ext>
            </a:extLst>
          </p:cNvPr>
          <p:cNvSpPr/>
          <p:nvPr/>
        </p:nvSpPr>
        <p:spPr>
          <a:xfrm>
            <a:off x="4906245" y="1119007"/>
            <a:ext cx="6914279" cy="231005"/>
          </a:xfrm>
          <a:prstGeom prst="rect">
            <a:avLst/>
          </a:prstGeom>
          <a:solidFill>
            <a:schemeClr val="bg2"/>
          </a:solidFill>
          <a:ln>
            <a:noFill/>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200"/>
              <a:buFontTx/>
              <a:buNone/>
              <a:tabLst/>
              <a:defRPr/>
            </a:pPr>
            <a:r>
              <a:rPr kumimoji="0" lang="fr" sz="1600" b="0" i="0" u="none" strike="noStrike" kern="1200" cap="none" spc="0" normalizeH="0" baseline="0" noProof="0">
                <a:ln>
                  <a:noFill/>
                </a:ln>
                <a:solidFill>
                  <a:srgbClr val="FFFFFF"/>
                </a:solidFill>
                <a:effectLst/>
                <a:uLnTx/>
                <a:uFillTx/>
                <a:latin typeface="Arial"/>
                <a:ea typeface="+mn-ea"/>
                <a:cs typeface="+mn-cs"/>
              </a:rPr>
              <a:t>Méthodologie</a:t>
            </a:r>
            <a:endParaRPr kumimoji="0" sz="16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861402FB-3381-77A3-D55F-548B2C8855A1}"/>
              </a:ext>
            </a:extLst>
          </p:cNvPr>
          <p:cNvGrpSpPr/>
          <p:nvPr/>
        </p:nvGrpSpPr>
        <p:grpSpPr>
          <a:xfrm>
            <a:off x="379173" y="960928"/>
            <a:ext cx="540000" cy="540000"/>
            <a:chOff x="491311" y="1027408"/>
            <a:chExt cx="540000" cy="540000"/>
          </a:xfrm>
        </p:grpSpPr>
        <p:sp>
          <p:nvSpPr>
            <p:cNvPr id="9" name="Google Shape;1250;p11">
              <a:extLst>
                <a:ext uri="{FF2B5EF4-FFF2-40B4-BE49-F238E27FC236}">
                  <a16:creationId xmlns:a16="http://schemas.microsoft.com/office/drawing/2014/main" id="{062B2C9D-5563-9CD4-A698-EFC2B2A1E3BE}"/>
                </a:ext>
              </a:extLst>
            </p:cNvPr>
            <p:cNvSpPr/>
            <p:nvPr/>
          </p:nvSpPr>
          <p:spPr>
            <a:xfrm>
              <a:off x="491311" y="1027408"/>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0" name="Google Shape;1251;p11">
              <a:extLst>
                <a:ext uri="{FF2B5EF4-FFF2-40B4-BE49-F238E27FC236}">
                  <a16:creationId xmlns:a16="http://schemas.microsoft.com/office/drawing/2014/main" id="{F83DC8A6-89BF-1013-9055-EDFCE994BC5F}"/>
                </a:ext>
              </a:extLst>
            </p:cNvPr>
            <p:cNvSpPr/>
            <p:nvPr/>
          </p:nvSpPr>
          <p:spPr>
            <a:xfrm>
              <a:off x="561286" y="1097383"/>
              <a:ext cx="400051" cy="400051"/>
            </a:xfrm>
            <a:custGeom>
              <a:avLst/>
              <a:gdLst/>
              <a:ahLst/>
              <a:cxnLst/>
              <a:rect l="l" t="t" r="r" b="b"/>
              <a:pathLst>
                <a:path w="256" h="256" extrusionOk="0">
                  <a:moveTo>
                    <a:pt x="244" y="140"/>
                  </a:moveTo>
                  <a:cubicBezTo>
                    <a:pt x="231" y="140"/>
                    <a:pt x="231" y="140"/>
                    <a:pt x="231" y="140"/>
                  </a:cubicBezTo>
                  <a:cubicBezTo>
                    <a:pt x="226" y="188"/>
                    <a:pt x="188" y="226"/>
                    <a:pt x="140" y="231"/>
                  </a:cubicBezTo>
                  <a:cubicBezTo>
                    <a:pt x="140" y="244"/>
                    <a:pt x="140" y="244"/>
                    <a:pt x="140" y="244"/>
                  </a:cubicBezTo>
                  <a:cubicBezTo>
                    <a:pt x="140" y="251"/>
                    <a:pt x="135" y="256"/>
                    <a:pt x="128" y="256"/>
                  </a:cubicBezTo>
                  <a:cubicBezTo>
                    <a:pt x="121" y="256"/>
                    <a:pt x="116" y="251"/>
                    <a:pt x="116" y="244"/>
                  </a:cubicBezTo>
                  <a:cubicBezTo>
                    <a:pt x="116" y="231"/>
                    <a:pt x="116" y="231"/>
                    <a:pt x="116" y="231"/>
                  </a:cubicBezTo>
                  <a:cubicBezTo>
                    <a:pt x="68" y="226"/>
                    <a:pt x="30" y="188"/>
                    <a:pt x="25" y="140"/>
                  </a:cubicBezTo>
                  <a:cubicBezTo>
                    <a:pt x="12" y="140"/>
                    <a:pt x="12" y="140"/>
                    <a:pt x="12" y="140"/>
                  </a:cubicBezTo>
                  <a:cubicBezTo>
                    <a:pt x="5" y="140"/>
                    <a:pt x="0" y="135"/>
                    <a:pt x="0" y="128"/>
                  </a:cubicBezTo>
                  <a:cubicBezTo>
                    <a:pt x="0" y="121"/>
                    <a:pt x="5" y="116"/>
                    <a:pt x="12" y="116"/>
                  </a:cubicBezTo>
                  <a:cubicBezTo>
                    <a:pt x="25" y="116"/>
                    <a:pt x="25" y="116"/>
                    <a:pt x="25" y="116"/>
                  </a:cubicBezTo>
                  <a:cubicBezTo>
                    <a:pt x="30" y="68"/>
                    <a:pt x="68" y="30"/>
                    <a:pt x="116" y="25"/>
                  </a:cubicBezTo>
                  <a:cubicBezTo>
                    <a:pt x="116" y="12"/>
                    <a:pt x="116" y="12"/>
                    <a:pt x="116" y="12"/>
                  </a:cubicBezTo>
                  <a:cubicBezTo>
                    <a:pt x="116" y="5"/>
                    <a:pt x="121" y="0"/>
                    <a:pt x="128" y="0"/>
                  </a:cubicBezTo>
                  <a:cubicBezTo>
                    <a:pt x="135" y="0"/>
                    <a:pt x="140" y="5"/>
                    <a:pt x="140" y="12"/>
                  </a:cubicBezTo>
                  <a:cubicBezTo>
                    <a:pt x="140" y="25"/>
                    <a:pt x="140" y="25"/>
                    <a:pt x="140" y="25"/>
                  </a:cubicBezTo>
                  <a:cubicBezTo>
                    <a:pt x="188" y="30"/>
                    <a:pt x="226" y="68"/>
                    <a:pt x="231" y="116"/>
                  </a:cubicBezTo>
                  <a:cubicBezTo>
                    <a:pt x="244" y="116"/>
                    <a:pt x="244" y="116"/>
                    <a:pt x="244" y="116"/>
                  </a:cubicBezTo>
                  <a:cubicBezTo>
                    <a:pt x="251" y="116"/>
                    <a:pt x="256" y="121"/>
                    <a:pt x="256" y="128"/>
                  </a:cubicBezTo>
                  <a:cubicBezTo>
                    <a:pt x="256" y="135"/>
                    <a:pt x="251" y="140"/>
                    <a:pt x="244" y="140"/>
                  </a:cubicBezTo>
                  <a:moveTo>
                    <a:pt x="184" y="116"/>
                  </a:moveTo>
                  <a:cubicBezTo>
                    <a:pt x="207" y="116"/>
                    <a:pt x="207" y="116"/>
                    <a:pt x="207" y="116"/>
                  </a:cubicBezTo>
                  <a:cubicBezTo>
                    <a:pt x="202" y="81"/>
                    <a:pt x="175" y="54"/>
                    <a:pt x="140" y="49"/>
                  </a:cubicBezTo>
                  <a:cubicBezTo>
                    <a:pt x="140" y="72"/>
                    <a:pt x="140" y="72"/>
                    <a:pt x="140" y="72"/>
                  </a:cubicBezTo>
                  <a:cubicBezTo>
                    <a:pt x="140" y="79"/>
                    <a:pt x="135" y="84"/>
                    <a:pt x="128" y="84"/>
                  </a:cubicBezTo>
                  <a:cubicBezTo>
                    <a:pt x="121" y="84"/>
                    <a:pt x="116" y="79"/>
                    <a:pt x="116" y="72"/>
                  </a:cubicBezTo>
                  <a:cubicBezTo>
                    <a:pt x="116" y="49"/>
                    <a:pt x="116" y="49"/>
                    <a:pt x="116" y="49"/>
                  </a:cubicBezTo>
                  <a:cubicBezTo>
                    <a:pt x="81" y="54"/>
                    <a:pt x="54" y="81"/>
                    <a:pt x="49" y="116"/>
                  </a:cubicBezTo>
                  <a:cubicBezTo>
                    <a:pt x="72" y="116"/>
                    <a:pt x="72" y="116"/>
                    <a:pt x="72" y="116"/>
                  </a:cubicBezTo>
                  <a:cubicBezTo>
                    <a:pt x="79" y="116"/>
                    <a:pt x="84" y="121"/>
                    <a:pt x="84" y="128"/>
                  </a:cubicBezTo>
                  <a:cubicBezTo>
                    <a:pt x="84" y="135"/>
                    <a:pt x="79" y="140"/>
                    <a:pt x="72" y="140"/>
                  </a:cubicBezTo>
                  <a:cubicBezTo>
                    <a:pt x="49" y="140"/>
                    <a:pt x="49" y="140"/>
                    <a:pt x="49" y="140"/>
                  </a:cubicBezTo>
                  <a:cubicBezTo>
                    <a:pt x="54" y="175"/>
                    <a:pt x="81" y="202"/>
                    <a:pt x="116" y="207"/>
                  </a:cubicBezTo>
                  <a:cubicBezTo>
                    <a:pt x="116" y="184"/>
                    <a:pt x="116" y="184"/>
                    <a:pt x="116" y="184"/>
                  </a:cubicBezTo>
                  <a:cubicBezTo>
                    <a:pt x="116" y="177"/>
                    <a:pt x="121" y="172"/>
                    <a:pt x="128" y="172"/>
                  </a:cubicBezTo>
                  <a:cubicBezTo>
                    <a:pt x="135" y="172"/>
                    <a:pt x="140" y="177"/>
                    <a:pt x="140" y="184"/>
                  </a:cubicBezTo>
                  <a:cubicBezTo>
                    <a:pt x="140" y="207"/>
                    <a:pt x="140" y="207"/>
                    <a:pt x="140" y="207"/>
                  </a:cubicBezTo>
                  <a:cubicBezTo>
                    <a:pt x="175" y="202"/>
                    <a:pt x="202" y="175"/>
                    <a:pt x="207" y="140"/>
                  </a:cubicBezTo>
                  <a:cubicBezTo>
                    <a:pt x="184" y="140"/>
                    <a:pt x="184" y="140"/>
                    <a:pt x="184" y="140"/>
                  </a:cubicBezTo>
                  <a:cubicBezTo>
                    <a:pt x="177" y="140"/>
                    <a:pt x="172" y="135"/>
                    <a:pt x="172" y="128"/>
                  </a:cubicBezTo>
                  <a:cubicBezTo>
                    <a:pt x="172" y="121"/>
                    <a:pt x="177" y="116"/>
                    <a:pt x="184" y="116"/>
                  </a:cubicBezTo>
                  <a:moveTo>
                    <a:pt x="128" y="140"/>
                  </a:moveTo>
                  <a:cubicBezTo>
                    <a:pt x="121" y="140"/>
                    <a:pt x="116" y="135"/>
                    <a:pt x="116" y="128"/>
                  </a:cubicBezTo>
                  <a:cubicBezTo>
                    <a:pt x="116" y="121"/>
                    <a:pt x="121" y="116"/>
                    <a:pt x="128" y="116"/>
                  </a:cubicBezTo>
                  <a:cubicBezTo>
                    <a:pt x="135" y="116"/>
                    <a:pt x="140" y="121"/>
                    <a:pt x="140" y="128"/>
                  </a:cubicBezTo>
                  <a:cubicBezTo>
                    <a:pt x="140" y="135"/>
                    <a:pt x="135" y="140"/>
                    <a:pt x="128" y="140"/>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 name="Google Shape;1252;p11">
            <a:extLst>
              <a:ext uri="{FF2B5EF4-FFF2-40B4-BE49-F238E27FC236}">
                <a16:creationId xmlns:a16="http://schemas.microsoft.com/office/drawing/2014/main" id="{D92E1C03-F194-DB84-87FC-DA251414FD41}"/>
              </a:ext>
            </a:extLst>
          </p:cNvPr>
          <p:cNvGrpSpPr/>
          <p:nvPr/>
        </p:nvGrpSpPr>
        <p:grpSpPr>
          <a:xfrm>
            <a:off x="4775656" y="960928"/>
            <a:ext cx="540000" cy="540000"/>
            <a:chOff x="4748213" y="959016"/>
            <a:chExt cx="405000" cy="405000"/>
          </a:xfrm>
        </p:grpSpPr>
        <p:sp>
          <p:nvSpPr>
            <p:cNvPr id="12" name="Google Shape;1253;p11">
              <a:extLst>
                <a:ext uri="{FF2B5EF4-FFF2-40B4-BE49-F238E27FC236}">
                  <a16:creationId xmlns:a16="http://schemas.microsoft.com/office/drawing/2014/main" id="{D1B1E797-C800-9528-D032-F95DA0756194}"/>
                </a:ext>
              </a:extLst>
            </p:cNvPr>
            <p:cNvSpPr/>
            <p:nvPr/>
          </p:nvSpPr>
          <p:spPr>
            <a:xfrm>
              <a:off x="4748213" y="959016"/>
              <a:ext cx="405000" cy="405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3" name="Google Shape;1254;p11">
              <a:extLst>
                <a:ext uri="{FF2B5EF4-FFF2-40B4-BE49-F238E27FC236}">
                  <a16:creationId xmlns:a16="http://schemas.microsoft.com/office/drawing/2014/main" id="{0737FB23-3F92-9A0D-1FFA-C5885CF824D6}"/>
                </a:ext>
              </a:extLst>
            </p:cNvPr>
            <p:cNvSpPr/>
            <p:nvPr/>
          </p:nvSpPr>
          <p:spPr>
            <a:xfrm>
              <a:off x="4815713" y="1028457"/>
              <a:ext cx="270000" cy="270000"/>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2"/>
            </a:solidFill>
            <a:ln>
              <a:solidFill>
                <a:schemeClr val="bg2"/>
              </a:solid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Google Shape;1258;p11">
            <a:extLst>
              <a:ext uri="{FF2B5EF4-FFF2-40B4-BE49-F238E27FC236}">
                <a16:creationId xmlns:a16="http://schemas.microsoft.com/office/drawing/2014/main" id="{A445B7E1-9010-B0F1-BAD9-ABCB2CA7F96A}"/>
              </a:ext>
            </a:extLst>
          </p:cNvPr>
          <p:cNvSpPr/>
          <p:nvPr/>
        </p:nvSpPr>
        <p:spPr>
          <a:xfrm>
            <a:off x="379173" y="3095979"/>
            <a:ext cx="540000" cy="540000"/>
          </a:xfrm>
          <a:prstGeom prst="ellipse">
            <a:avLst/>
          </a:prstGeom>
          <a:solidFill>
            <a:schemeClr val="lt1"/>
          </a:solidFill>
          <a:ln w="25400" cap="flat" cmpd="sng">
            <a:solidFill>
              <a:schemeClr val="bg2"/>
            </a:solidFill>
            <a:prstDash val="solid"/>
            <a:round/>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500" b="0" i="0" u="none" strike="noStrike" kern="1200" cap="none" spc="0" normalizeH="0" baseline="0" noProof="0">
              <a:ln>
                <a:noFill/>
              </a:ln>
              <a:solidFill>
                <a:srgbClr val="FFFFFF"/>
              </a:solidFill>
              <a:effectLst/>
              <a:uLnTx/>
              <a:uFillTx/>
              <a:latin typeface="Arial"/>
              <a:ea typeface="+mn-ea"/>
              <a:cs typeface="+mn-cs"/>
            </a:endParaRPr>
          </a:p>
        </p:txBody>
      </p:sp>
      <p:sp>
        <p:nvSpPr>
          <p:cNvPr id="15" name="Google Shape;1263;p11">
            <a:extLst>
              <a:ext uri="{FF2B5EF4-FFF2-40B4-BE49-F238E27FC236}">
                <a16:creationId xmlns:a16="http://schemas.microsoft.com/office/drawing/2014/main" id="{53F8A729-B9E3-92B6-5DEB-F49AF3BE6C0A}"/>
              </a:ext>
            </a:extLst>
          </p:cNvPr>
          <p:cNvSpPr/>
          <p:nvPr/>
        </p:nvSpPr>
        <p:spPr>
          <a:xfrm>
            <a:off x="493728" y="3189522"/>
            <a:ext cx="310891" cy="329623"/>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bg2"/>
          </a:solid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0"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41">
            <a:extLst>
              <a:ext uri="{FF2B5EF4-FFF2-40B4-BE49-F238E27FC236}">
                <a16:creationId xmlns:a16="http://schemas.microsoft.com/office/drawing/2014/main" id="{1D97263D-144F-ADBB-DBC7-974EB1DB4BE4}"/>
              </a:ext>
            </a:extLst>
          </p:cNvPr>
          <p:cNvSpPr txBox="1"/>
          <p:nvPr/>
        </p:nvSpPr>
        <p:spPr>
          <a:xfrm>
            <a:off x="371475" y="1499704"/>
            <a:ext cx="3960853" cy="1277273"/>
          </a:xfrm>
          <a:prstGeom prst="rect">
            <a:avLst/>
          </a:prstGeom>
          <a:noFill/>
        </p:spPr>
        <p:txBody>
          <a:bodyPr wrap="square" rtlCol="0">
            <a:spAutoFit/>
          </a:bodyPr>
          <a:lstStyle/>
          <a:p>
            <a:pPr marL="171450" indent="-171450" algn="just">
              <a:buClrTx/>
              <a:buFont typeface="Arial" panose="020B0604020202020204" pitchFamily="34" charset="0"/>
              <a:buChar char="•"/>
            </a:pPr>
            <a:r>
              <a:rPr lang="fr-FR" sz="1100" kern="1200">
                <a:ea typeface="+mn-ea"/>
                <a:cs typeface="+mn-cs"/>
              </a:rPr>
              <a:t>Faire le bilan de chaque phase du pilote à la fois sur l’outil et l’accompagnement à la conduite du changement</a:t>
            </a:r>
          </a:p>
          <a:p>
            <a:pPr marL="171450" indent="-171450" algn="just">
              <a:buClrTx/>
              <a:buFont typeface="Arial" panose="020B0604020202020204" pitchFamily="34" charset="0"/>
              <a:buChar char="•"/>
            </a:pPr>
            <a:endParaRPr lang="fr-FR" sz="1100" kern="1200">
              <a:ea typeface="+mn-ea"/>
              <a:cs typeface="+mn-cs"/>
            </a:endParaRPr>
          </a:p>
          <a:p>
            <a:pPr marL="171450" indent="-171450" algn="just">
              <a:buClrTx/>
              <a:buFont typeface="Arial" panose="020B0604020202020204" pitchFamily="34" charset="0"/>
              <a:buChar char="•"/>
            </a:pPr>
            <a:r>
              <a:rPr lang="fr-FR" sz="1100" kern="1200">
                <a:ea typeface="+mn-ea"/>
                <a:cs typeface="+mn-cs"/>
              </a:rPr>
              <a:t>Prendre en compte des évolutions outils si nécessaires</a:t>
            </a:r>
          </a:p>
          <a:p>
            <a:pPr marL="171450" indent="-171450" algn="just">
              <a:buClrTx/>
              <a:buFont typeface="Arial" panose="020B0604020202020204" pitchFamily="34" charset="0"/>
              <a:buChar char="•"/>
            </a:pPr>
            <a:endParaRPr lang="fr-FR" sz="1100" kern="1200">
              <a:ea typeface="+mn-ea"/>
              <a:cs typeface="+mn-cs"/>
            </a:endParaRPr>
          </a:p>
          <a:p>
            <a:pPr marL="171450" indent="-171450" algn="just">
              <a:buClrTx/>
              <a:buFont typeface="Arial" panose="020B0604020202020204" pitchFamily="34" charset="0"/>
              <a:buChar char="•"/>
            </a:pPr>
            <a:r>
              <a:rPr lang="fr-FR" sz="1100" kern="1200">
                <a:ea typeface="+mn-ea"/>
                <a:cs typeface="+mn-cs"/>
              </a:rPr>
              <a:t>Apprendre des pilotes pour se projeter dans la généralisation à toutes les agences</a:t>
            </a:r>
          </a:p>
        </p:txBody>
      </p:sp>
      <p:sp>
        <p:nvSpPr>
          <p:cNvPr id="17" name="Espace réservé du contenu 3 - 1">
            <a:extLst>
              <a:ext uri="{FF2B5EF4-FFF2-40B4-BE49-F238E27FC236}">
                <a16:creationId xmlns:a16="http://schemas.microsoft.com/office/drawing/2014/main" id="{53991B76-62E9-5827-7F6E-E5BEF69DC073}"/>
              </a:ext>
            </a:extLst>
          </p:cNvPr>
          <p:cNvSpPr txBox="1">
            <a:spLocks/>
          </p:cNvSpPr>
          <p:nvPr/>
        </p:nvSpPr>
        <p:spPr>
          <a:xfrm>
            <a:off x="449149" y="3773966"/>
            <a:ext cx="3883180" cy="1541322"/>
          </a:xfrm>
          <a:prstGeom prst="rect">
            <a:avLst/>
          </a:prstGeom>
          <a:noFill/>
        </p:spPr>
        <p:txBody>
          <a:bodyPr vert="horz" lIns="36000" tIns="36000" rIns="3600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71450" lvl="0" indent="-171450" algn="just" defTabSz="685649" eaLnBrk="1" fontAlgn="auto" latinLnBrk="0" hangingPunct="1">
              <a:spcBef>
                <a:spcPts val="0"/>
              </a:spcBef>
              <a:buClrTx/>
              <a:buSzPct val="90000"/>
              <a:buFont typeface="Arial" panose="020B0604020202020204" pitchFamily="34" charset="0"/>
              <a:buChar char="•"/>
              <a:tabLst/>
              <a:defRPr/>
            </a:pPr>
            <a:r>
              <a:rPr lang="fr-FR" sz="1100">
                <a:solidFill>
                  <a:srgbClr val="000000"/>
                </a:solidFill>
                <a:latin typeface="Arial"/>
              </a:rPr>
              <a:t>Dossier d’aide à la décision pour le go / no go de la généralisation </a:t>
            </a:r>
            <a:r>
              <a:rPr lang="fr-FR" sz="1100" b="1">
                <a:solidFill>
                  <a:srgbClr val="000000"/>
                </a:solidFill>
                <a:latin typeface="Arial"/>
              </a:rPr>
              <a:t>(Livrable en option)</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Résumé Exécutif</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Présentation de la Phase Pilote (objectifs et résultats)</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Analyse de Performance et Retour sur Investissement </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Analyses des Risques et Plans de Mitigation</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Plan de Généralisation</a:t>
            </a:r>
          </a:p>
          <a:p>
            <a:pPr marL="531450" lvl="1" indent="-171450" algn="just" defTabSz="685649">
              <a:spcBef>
                <a:spcPts val="0"/>
              </a:spcBef>
              <a:buClrTx/>
              <a:buSzPct val="90000"/>
              <a:buFont typeface="Courier New" panose="02070309020205020404" pitchFamily="49" charset="0"/>
              <a:buChar char="o"/>
              <a:defRPr/>
            </a:pPr>
            <a:r>
              <a:rPr lang="fr-FR" sz="1100">
                <a:solidFill>
                  <a:srgbClr val="000000"/>
                </a:solidFill>
                <a:latin typeface="Arial"/>
              </a:rPr>
              <a:t>Conclusion et Recommandations</a:t>
            </a:r>
          </a:p>
          <a:p>
            <a:pPr marL="171450" lvl="0" indent="-171450" algn="just" defTabSz="685649" eaLnBrk="1" fontAlgn="auto" latinLnBrk="0" hangingPunct="1">
              <a:spcBef>
                <a:spcPts val="0"/>
              </a:spcBef>
              <a:buClrTx/>
              <a:buSzPct val="90000"/>
              <a:buFont typeface="Arial" panose="020B0604020202020204" pitchFamily="34" charset="0"/>
              <a:buChar char="•"/>
              <a:tabLst/>
              <a:defRPr/>
            </a:pPr>
            <a:r>
              <a:rPr lang="fr-FR" sz="1100">
                <a:solidFill>
                  <a:srgbClr val="000000"/>
                </a:solidFill>
                <a:latin typeface="Arial"/>
              </a:rPr>
              <a:t>Synthèse des enseignements en vue de la généralisation </a:t>
            </a:r>
          </a:p>
          <a:p>
            <a:pPr marL="171450" lvl="0" indent="-171450" algn="just" defTabSz="685649" eaLnBrk="1" fontAlgn="auto" latinLnBrk="0" hangingPunct="1">
              <a:spcBef>
                <a:spcPts val="0"/>
              </a:spcBef>
              <a:buClrTx/>
              <a:buSzPct val="90000"/>
              <a:buFont typeface="Arial" panose="020B0604020202020204" pitchFamily="34" charset="0"/>
              <a:buChar char="•"/>
              <a:tabLst/>
              <a:defRPr/>
            </a:pPr>
            <a:r>
              <a:rPr lang="fr-FR" sz="1100">
                <a:solidFill>
                  <a:srgbClr val="000000"/>
                </a:solidFill>
                <a:latin typeface="Arial"/>
              </a:rPr>
              <a:t>(do / </a:t>
            </a:r>
            <a:r>
              <a:rPr lang="fr-FR" sz="1100" err="1">
                <a:solidFill>
                  <a:srgbClr val="000000"/>
                </a:solidFill>
                <a:latin typeface="Arial"/>
              </a:rPr>
              <a:t>don’t</a:t>
            </a:r>
            <a:r>
              <a:rPr lang="fr-FR" sz="1100">
                <a:solidFill>
                  <a:srgbClr val="000000"/>
                </a:solidFill>
                <a:latin typeface="Arial"/>
              </a:rPr>
              <a:t> / pistes d’amélioration)</a:t>
            </a:r>
          </a:p>
          <a:p>
            <a:pPr marL="171450" indent="-171450" algn="just">
              <a:spcBef>
                <a:spcPts val="0"/>
              </a:spcBef>
              <a:buClrTx/>
              <a:buFont typeface="Arial" panose="020B0604020202020204" pitchFamily="34" charset="0"/>
              <a:buChar char="•"/>
              <a:defRPr/>
            </a:pPr>
            <a:r>
              <a:rPr lang="fr-FR" sz="1100">
                <a:solidFill>
                  <a:srgbClr val="000000"/>
                </a:solidFill>
                <a:latin typeface="Arial"/>
              </a:rPr>
              <a:t>Synthèse des demandes d’évolutions outils</a:t>
            </a:r>
          </a:p>
        </p:txBody>
      </p:sp>
      <p:sp>
        <p:nvSpPr>
          <p:cNvPr id="21" name="Rectangle 20">
            <a:extLst>
              <a:ext uri="{FF2B5EF4-FFF2-40B4-BE49-F238E27FC236}">
                <a16:creationId xmlns:a16="http://schemas.microsoft.com/office/drawing/2014/main" id="{57627FAC-3E35-9957-A585-806A1034941D}"/>
              </a:ext>
            </a:extLst>
          </p:cNvPr>
          <p:cNvSpPr/>
          <p:nvPr/>
        </p:nvSpPr>
        <p:spPr>
          <a:xfrm>
            <a:off x="4771102" y="1552455"/>
            <a:ext cx="7111511" cy="2512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indent="0" defTabSz="914400" rtl="0" eaLnBrk="1" fontAlgn="auto" latinLnBrk="0" hangingPunct="1">
              <a:lnSpc>
                <a:spcPct val="100000"/>
              </a:lnSpc>
              <a:spcBef>
                <a:spcPts val="0"/>
              </a:spcBef>
              <a:spcAft>
                <a:spcPts val="0"/>
              </a:spcAft>
              <a:buClrTx/>
              <a:buSzTx/>
              <a:buFontTx/>
              <a:buNone/>
              <a:tabLst/>
            </a:pPr>
            <a:endParaRPr kumimoji="0" lang="fr-FR" sz="1200" b="1" i="0" u="none" strike="noStrike" kern="1200" cap="none" spc="0" normalizeH="0" baseline="0" noProof="0">
              <a:ln>
                <a:noFill/>
              </a:ln>
              <a:solidFill>
                <a:schemeClr val="bg2"/>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6C562D57-325F-8655-98A0-C38C00558854}"/>
              </a:ext>
            </a:extLst>
          </p:cNvPr>
          <p:cNvSpPr/>
          <p:nvPr/>
        </p:nvSpPr>
        <p:spPr>
          <a:xfrm>
            <a:off x="6687879" y="3719288"/>
            <a:ext cx="2600413" cy="3610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i="1">
                <a:solidFill>
                  <a:schemeClr val="bg1">
                    <a:lumMod val="50000"/>
                  </a:schemeClr>
                </a:solidFill>
              </a:rPr>
              <a:t>NB : bien connaître l’architecture et le fonctionnement de l’outil pour séparer ce qui est faisable de ce qui n’est pas faisable</a:t>
            </a:r>
          </a:p>
        </p:txBody>
      </p:sp>
      <p:sp>
        <p:nvSpPr>
          <p:cNvPr id="26" name="Rectangle 25">
            <a:extLst>
              <a:ext uri="{FF2B5EF4-FFF2-40B4-BE49-F238E27FC236}">
                <a16:creationId xmlns:a16="http://schemas.microsoft.com/office/drawing/2014/main" id="{21EFBFC2-4AB7-2C80-0A58-5B0FA1F9E4E7}"/>
              </a:ext>
            </a:extLst>
          </p:cNvPr>
          <p:cNvSpPr/>
          <p:nvPr/>
        </p:nvSpPr>
        <p:spPr>
          <a:xfrm>
            <a:off x="4779260" y="4590218"/>
            <a:ext cx="7111511" cy="1004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fr-FR" sz="1200" b="1">
              <a:solidFill>
                <a:schemeClr val="bg2"/>
              </a:solidFill>
              <a:latin typeface="Arial"/>
            </a:endParaRPr>
          </a:p>
        </p:txBody>
      </p:sp>
      <p:sp>
        <p:nvSpPr>
          <p:cNvPr id="28" name="Rectangle 27">
            <a:extLst>
              <a:ext uri="{FF2B5EF4-FFF2-40B4-BE49-F238E27FC236}">
                <a16:creationId xmlns:a16="http://schemas.microsoft.com/office/drawing/2014/main" id="{3F54FEE3-D0A4-D4F8-B131-C57EF3C2F494}"/>
              </a:ext>
            </a:extLst>
          </p:cNvPr>
          <p:cNvSpPr/>
          <p:nvPr/>
        </p:nvSpPr>
        <p:spPr>
          <a:xfrm>
            <a:off x="7800581" y="4530708"/>
            <a:ext cx="2455652" cy="6861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b="1">
                <a:solidFill>
                  <a:schemeClr val="bg1">
                    <a:lumMod val="50000"/>
                  </a:schemeClr>
                </a:solidFill>
                <a:latin typeface="Arial"/>
                <a:cs typeface="Arial"/>
              </a:rPr>
              <a:t>Restitution change par chantier (do / </a:t>
            </a:r>
            <a:r>
              <a:rPr lang="fr-FR" sz="1000" b="1" err="1">
                <a:solidFill>
                  <a:schemeClr val="bg1">
                    <a:lumMod val="50000"/>
                  </a:schemeClr>
                </a:solidFill>
                <a:latin typeface="Arial"/>
                <a:cs typeface="Arial"/>
              </a:rPr>
              <a:t>don’t</a:t>
            </a:r>
            <a:r>
              <a:rPr lang="fr-FR" sz="1000" b="1">
                <a:solidFill>
                  <a:schemeClr val="bg1">
                    <a:lumMod val="50000"/>
                  </a:schemeClr>
                </a:solidFill>
                <a:latin typeface="Arial"/>
                <a:cs typeface="Arial"/>
              </a:rPr>
              <a:t> / pistes d’amélioration) :</a:t>
            </a:r>
          </a:p>
          <a:p>
            <a:pPr algn="ctr"/>
            <a:endParaRPr lang="fr-FR" sz="1000">
              <a:solidFill>
                <a:schemeClr val="tx1"/>
              </a:solidFill>
            </a:endParaRPr>
          </a:p>
        </p:txBody>
      </p:sp>
      <p:sp>
        <p:nvSpPr>
          <p:cNvPr id="30" name="Google Shape;503;p4">
            <a:extLst>
              <a:ext uri="{FF2B5EF4-FFF2-40B4-BE49-F238E27FC236}">
                <a16:creationId xmlns:a16="http://schemas.microsoft.com/office/drawing/2014/main" id="{C0DDA268-67C5-6BA4-F934-4A833E226DAE}"/>
              </a:ext>
            </a:extLst>
          </p:cNvPr>
          <p:cNvSpPr/>
          <p:nvPr/>
        </p:nvSpPr>
        <p:spPr>
          <a:xfrm rot="16200000" flipH="1">
            <a:off x="7788640" y="3794903"/>
            <a:ext cx="145403" cy="982740"/>
          </a:xfrm>
          <a:custGeom>
            <a:avLst/>
            <a:gdLst/>
            <a:ahLst/>
            <a:cxnLst/>
            <a:rect l="l" t="t" r="r" b="b"/>
            <a:pathLst>
              <a:path w="240" h="1200" extrusionOk="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bg1">
              <a:lumMod val="75000"/>
            </a:schemeClr>
          </a:solidFill>
          <a:ln>
            <a:noFill/>
          </a:ln>
          <a:effectLst/>
        </p:spPr>
        <p:txBody>
          <a:bodyPr spcFirstLastPara="1" wrap="square" lIns="91425" tIns="45700" rIns="91425" bIns="45700" anchor="ctr" anchorCtr="0">
            <a:noAutofit/>
          </a:bodyPr>
          <a:lstStyle/>
          <a:p>
            <a:pPr>
              <a:buClr>
                <a:srgbClr val="000000"/>
              </a:buClr>
              <a:buSzPts val="1273"/>
            </a:pPr>
            <a:endParaRPr sz="1000">
              <a:solidFill>
                <a:srgbClr val="001EA0"/>
              </a:solidFill>
              <a:latin typeface="+mn-lt"/>
              <a:cs typeface="Arial"/>
              <a:sym typeface="Arial"/>
            </a:endParaRPr>
          </a:p>
        </p:txBody>
      </p:sp>
      <p:sp>
        <p:nvSpPr>
          <p:cNvPr id="31" name="Google Shape;503;p4">
            <a:extLst>
              <a:ext uri="{FF2B5EF4-FFF2-40B4-BE49-F238E27FC236}">
                <a16:creationId xmlns:a16="http://schemas.microsoft.com/office/drawing/2014/main" id="{5BCE98D2-56EC-33E5-564C-0FC5D29BB409}"/>
              </a:ext>
            </a:extLst>
          </p:cNvPr>
          <p:cNvSpPr/>
          <p:nvPr/>
        </p:nvSpPr>
        <p:spPr>
          <a:xfrm rot="16200000" flipH="1">
            <a:off x="7788641" y="5330902"/>
            <a:ext cx="145403" cy="982740"/>
          </a:xfrm>
          <a:custGeom>
            <a:avLst/>
            <a:gdLst/>
            <a:ahLst/>
            <a:cxnLst/>
            <a:rect l="l" t="t" r="r" b="b"/>
            <a:pathLst>
              <a:path w="240" h="1200" extrusionOk="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bg1">
              <a:lumMod val="75000"/>
            </a:schemeClr>
          </a:solidFill>
          <a:ln>
            <a:noFill/>
          </a:ln>
          <a:effectLst/>
        </p:spPr>
        <p:txBody>
          <a:bodyPr spcFirstLastPara="1" wrap="square" lIns="91425" tIns="45700" rIns="91425" bIns="45700" anchor="ctr" anchorCtr="0">
            <a:noAutofit/>
          </a:bodyPr>
          <a:lstStyle/>
          <a:p>
            <a:pPr>
              <a:buClr>
                <a:srgbClr val="000000"/>
              </a:buClr>
              <a:buSzPts val="1273"/>
            </a:pPr>
            <a:endParaRPr sz="1000">
              <a:solidFill>
                <a:srgbClr val="001EA0"/>
              </a:solidFill>
              <a:latin typeface="+mn-lt"/>
              <a:cs typeface="Arial"/>
              <a:sym typeface="Arial"/>
            </a:endParaRPr>
          </a:p>
        </p:txBody>
      </p:sp>
      <p:sp>
        <p:nvSpPr>
          <p:cNvPr id="36" name="Google Shape;490;p46">
            <a:extLst>
              <a:ext uri="{FF2B5EF4-FFF2-40B4-BE49-F238E27FC236}">
                <a16:creationId xmlns:a16="http://schemas.microsoft.com/office/drawing/2014/main" id="{C66123FF-E118-3458-D8D4-036CEFD8B7C3}"/>
              </a:ext>
            </a:extLst>
          </p:cNvPr>
          <p:cNvSpPr/>
          <p:nvPr/>
        </p:nvSpPr>
        <p:spPr>
          <a:xfrm flipV="1">
            <a:off x="5077543" y="1974530"/>
            <a:ext cx="6423038" cy="137569"/>
          </a:xfrm>
          <a:custGeom>
            <a:avLst/>
            <a:gdLst/>
            <a:ahLst/>
            <a:cxnLst/>
            <a:rect l="l" t="t" r="r" b="b"/>
            <a:pathLst>
              <a:path w="4735719" h="637963" extrusionOk="0">
                <a:moveTo>
                  <a:pt x="0" y="564109"/>
                </a:moveTo>
                <a:cubicBezTo>
                  <a:pt x="221269" y="475198"/>
                  <a:pt x="925119" y="70712"/>
                  <a:pt x="1455590" y="82979"/>
                </a:cubicBezTo>
                <a:cubicBezTo>
                  <a:pt x="1986061" y="95246"/>
                  <a:pt x="2636136" y="651540"/>
                  <a:pt x="3182824" y="637710"/>
                </a:cubicBezTo>
                <a:cubicBezTo>
                  <a:pt x="3729512" y="623880"/>
                  <a:pt x="4393931" y="91332"/>
                  <a:pt x="4735719" y="0"/>
                </a:cubicBezTo>
              </a:path>
            </a:pathLst>
          </a:custGeom>
          <a:noFill/>
          <a:ln w="19050" cap="flat" cmpd="sng">
            <a:solidFill>
              <a:schemeClr val="bg1">
                <a:lumMod val="50000"/>
              </a:schemeClr>
            </a:solidFill>
            <a:prstDash val="dash"/>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67"/>
              <a:buFont typeface="Calibri"/>
              <a:buNone/>
              <a:tabLst/>
              <a:defRPr/>
            </a:pP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7" name="Triangle isocèle 36">
            <a:extLst>
              <a:ext uri="{FF2B5EF4-FFF2-40B4-BE49-F238E27FC236}">
                <a16:creationId xmlns:a16="http://schemas.microsoft.com/office/drawing/2014/main" id="{5F4D5831-4DDA-6B61-F1BE-4C4A0E065D5D}"/>
              </a:ext>
            </a:extLst>
          </p:cNvPr>
          <p:cNvSpPr/>
          <p:nvPr/>
        </p:nvSpPr>
        <p:spPr>
          <a:xfrm rot="5982259">
            <a:off x="11428521" y="2019328"/>
            <a:ext cx="206211" cy="196754"/>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a:ln>
                <a:noFill/>
              </a:ln>
              <a:solidFill>
                <a:srgbClr val="000000"/>
              </a:solidFill>
              <a:effectLst/>
              <a:uLnTx/>
              <a:uFillTx/>
              <a:latin typeface="Arial"/>
              <a:ea typeface="+mn-ea"/>
              <a:cs typeface="+mn-cs"/>
            </a:endParaRPr>
          </a:p>
        </p:txBody>
      </p:sp>
      <p:sp>
        <p:nvSpPr>
          <p:cNvPr id="38" name="Ellipse 37">
            <a:extLst>
              <a:ext uri="{FF2B5EF4-FFF2-40B4-BE49-F238E27FC236}">
                <a16:creationId xmlns:a16="http://schemas.microsoft.com/office/drawing/2014/main" id="{D2920727-957B-4635-DC9F-AB4481D6C43D}"/>
              </a:ext>
            </a:extLst>
          </p:cNvPr>
          <p:cNvSpPr/>
          <p:nvPr/>
        </p:nvSpPr>
        <p:spPr>
          <a:xfrm>
            <a:off x="5473123" y="1927423"/>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1</a:t>
            </a:r>
          </a:p>
        </p:txBody>
      </p:sp>
      <p:sp>
        <p:nvSpPr>
          <p:cNvPr id="39" name="Ellipse 38">
            <a:extLst>
              <a:ext uri="{FF2B5EF4-FFF2-40B4-BE49-F238E27FC236}">
                <a16:creationId xmlns:a16="http://schemas.microsoft.com/office/drawing/2014/main" id="{A4FFFFCB-3DB1-FDA6-334C-ED443F4D8C83}"/>
              </a:ext>
            </a:extLst>
          </p:cNvPr>
          <p:cNvSpPr/>
          <p:nvPr/>
        </p:nvSpPr>
        <p:spPr>
          <a:xfrm>
            <a:off x="7675439" y="1955863"/>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2</a:t>
            </a:r>
          </a:p>
        </p:txBody>
      </p:sp>
      <p:sp>
        <p:nvSpPr>
          <p:cNvPr id="40" name="Ellipse 39">
            <a:extLst>
              <a:ext uri="{FF2B5EF4-FFF2-40B4-BE49-F238E27FC236}">
                <a16:creationId xmlns:a16="http://schemas.microsoft.com/office/drawing/2014/main" id="{1E194C37-E6F7-9821-3E5F-7BA28CA3CD78}"/>
              </a:ext>
            </a:extLst>
          </p:cNvPr>
          <p:cNvSpPr/>
          <p:nvPr/>
        </p:nvSpPr>
        <p:spPr>
          <a:xfrm>
            <a:off x="9902788" y="1906451"/>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3</a:t>
            </a:r>
          </a:p>
        </p:txBody>
      </p:sp>
      <p:sp>
        <p:nvSpPr>
          <p:cNvPr id="42" name="ZoneTexte 41">
            <a:extLst>
              <a:ext uri="{FF2B5EF4-FFF2-40B4-BE49-F238E27FC236}">
                <a16:creationId xmlns:a16="http://schemas.microsoft.com/office/drawing/2014/main" id="{24E67B62-3864-DE04-210B-3D92B62F9310}"/>
              </a:ext>
            </a:extLst>
          </p:cNvPr>
          <p:cNvSpPr txBox="1"/>
          <p:nvPr/>
        </p:nvSpPr>
        <p:spPr>
          <a:xfrm>
            <a:off x="4906246" y="2277177"/>
            <a:ext cx="1665585" cy="1508105"/>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EMOTION</a:t>
            </a:r>
          </a:p>
          <a:p>
            <a:pPr algn="just"/>
            <a:endParaRPr lang="fr-FR" sz="1000">
              <a:solidFill>
                <a:schemeClr val="bg1">
                  <a:lumMod val="50000"/>
                </a:schemeClr>
              </a:solidFill>
            </a:endParaRPr>
          </a:p>
          <a:p>
            <a:pPr algn="just"/>
            <a:r>
              <a:rPr lang="fr-FR" sz="1000">
                <a:solidFill>
                  <a:schemeClr val="bg1">
                    <a:lumMod val="50000"/>
                  </a:schemeClr>
                </a:solidFill>
              </a:rPr>
              <a:t>Sortir dès le début du REX l’aspect émotionnel : permettre aux collaborateurs d’exprimer comment ils ont vécu ce pilote pour évacuer le subjectif rapidement</a:t>
            </a:r>
          </a:p>
        </p:txBody>
      </p:sp>
      <p:sp>
        <p:nvSpPr>
          <p:cNvPr id="44" name="ZoneTexte 43">
            <a:extLst>
              <a:ext uri="{FF2B5EF4-FFF2-40B4-BE49-F238E27FC236}">
                <a16:creationId xmlns:a16="http://schemas.microsoft.com/office/drawing/2014/main" id="{997F05DA-4585-7F96-48C8-C5269EB5E3FB}"/>
              </a:ext>
            </a:extLst>
          </p:cNvPr>
          <p:cNvSpPr txBox="1"/>
          <p:nvPr/>
        </p:nvSpPr>
        <p:spPr>
          <a:xfrm>
            <a:off x="6687879" y="2277177"/>
            <a:ext cx="2461225" cy="1354217"/>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BILAN SUR L’AGENCE</a:t>
            </a:r>
          </a:p>
          <a:p>
            <a:pPr algn="just"/>
            <a:endParaRPr lang="fr-FR" sz="1000">
              <a:solidFill>
                <a:schemeClr val="bg1">
                  <a:lumMod val="50000"/>
                </a:schemeClr>
              </a:solidFill>
            </a:endParaRPr>
          </a:p>
          <a:p>
            <a:pPr marL="85725" indent="-85725" algn="just">
              <a:buFont typeface="Arial"/>
              <a:buChar char="•"/>
            </a:pPr>
            <a:r>
              <a:rPr lang="fr-FR" sz="1000">
                <a:solidFill>
                  <a:schemeClr val="bg1">
                    <a:lumMod val="50000"/>
                  </a:schemeClr>
                </a:solidFill>
              </a:rPr>
              <a:t>Faire le bilan de ce pilote sur la base des indicateurs suivis au fur et à mesure du pilote </a:t>
            </a:r>
          </a:p>
          <a:p>
            <a:pPr marL="85725" indent="-85725" algn="just">
              <a:buFont typeface="Arial"/>
              <a:buChar char="•"/>
            </a:pPr>
            <a:r>
              <a:rPr lang="fr-FR" sz="1000">
                <a:solidFill>
                  <a:schemeClr val="bg1">
                    <a:lumMod val="50000"/>
                  </a:schemeClr>
                </a:solidFill>
              </a:rPr>
              <a:t>Prendre les retours tant sur l’outil que sur l’accompagnement à la conduite du changement</a:t>
            </a:r>
          </a:p>
        </p:txBody>
      </p:sp>
      <p:sp>
        <p:nvSpPr>
          <p:cNvPr id="45" name="ZoneTexte 44">
            <a:extLst>
              <a:ext uri="{FF2B5EF4-FFF2-40B4-BE49-F238E27FC236}">
                <a16:creationId xmlns:a16="http://schemas.microsoft.com/office/drawing/2014/main" id="{9835AAE9-0C83-66D4-470C-EA23C681BE95}"/>
              </a:ext>
            </a:extLst>
          </p:cNvPr>
          <p:cNvSpPr txBox="1"/>
          <p:nvPr/>
        </p:nvSpPr>
        <p:spPr>
          <a:xfrm>
            <a:off x="9265152" y="2277177"/>
            <a:ext cx="2555372" cy="1231106"/>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PREPARATION GENERALISATION</a:t>
            </a:r>
          </a:p>
          <a:p>
            <a:pPr algn="just"/>
            <a:r>
              <a:rPr lang="fr-FR" sz="1000">
                <a:solidFill>
                  <a:schemeClr val="bg1">
                    <a:lumMod val="50000"/>
                  </a:schemeClr>
                </a:solidFill>
              </a:rPr>
              <a:t>Inclure les collaborateurs dans la projection en insistant sur les « do » à reproduire absolument, les « </a:t>
            </a:r>
            <a:r>
              <a:rPr lang="fr-FR" sz="1000" err="1">
                <a:solidFill>
                  <a:schemeClr val="bg1">
                    <a:lumMod val="50000"/>
                  </a:schemeClr>
                </a:solidFill>
              </a:rPr>
              <a:t>don’t</a:t>
            </a:r>
            <a:r>
              <a:rPr lang="fr-FR" sz="1000">
                <a:solidFill>
                  <a:schemeClr val="bg1">
                    <a:lumMod val="50000"/>
                  </a:schemeClr>
                </a:solidFill>
              </a:rPr>
              <a:t> » à éviter à l’avenir et les idées d’accompagnement non testées.</a:t>
            </a:r>
          </a:p>
        </p:txBody>
      </p:sp>
      <p:sp>
        <p:nvSpPr>
          <p:cNvPr id="48" name="Google Shape;196;g62decd456d_2_291">
            <a:extLst>
              <a:ext uri="{FF2B5EF4-FFF2-40B4-BE49-F238E27FC236}">
                <a16:creationId xmlns:a16="http://schemas.microsoft.com/office/drawing/2014/main" id="{491018C5-A5A5-A688-0E06-81DF3950B1B6}"/>
              </a:ext>
            </a:extLst>
          </p:cNvPr>
          <p:cNvSpPr txBox="1"/>
          <p:nvPr/>
        </p:nvSpPr>
        <p:spPr>
          <a:xfrm>
            <a:off x="4933806" y="1548470"/>
            <a:ext cx="6984000" cy="2143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1" indent="361950">
              <a:buClrTx/>
            </a:pPr>
            <a:r>
              <a:rPr kumimoji="0" lang="fr-FR" sz="1200" b="1" i="0" u="none" strike="noStrike" kern="1200" cap="none" spc="0" normalizeH="0" baseline="0" noProof="0">
                <a:ln>
                  <a:noFill/>
                </a:ln>
                <a:solidFill>
                  <a:schemeClr val="bg1"/>
                </a:solidFill>
                <a:effectLst/>
                <a:uLnTx/>
                <a:uFillTx/>
                <a:latin typeface="Arial"/>
                <a:ea typeface="+mn-ea"/>
                <a:cs typeface="+mn-cs"/>
              </a:rPr>
              <a:t>Organisation d’un REX du pilote, par phase</a:t>
            </a:r>
          </a:p>
        </p:txBody>
      </p:sp>
      <p:sp>
        <p:nvSpPr>
          <p:cNvPr id="46" name="Ellipse 45">
            <a:extLst>
              <a:ext uri="{FF2B5EF4-FFF2-40B4-BE49-F238E27FC236}">
                <a16:creationId xmlns:a16="http://schemas.microsoft.com/office/drawing/2014/main" id="{F1F91D60-9F6C-635F-D8A4-CDA086C0D094}"/>
              </a:ext>
            </a:extLst>
          </p:cNvPr>
          <p:cNvSpPr/>
          <p:nvPr/>
        </p:nvSpPr>
        <p:spPr>
          <a:xfrm>
            <a:off x="4703656" y="1515090"/>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49" name="Google Shape;196;g62decd456d_2_291">
            <a:extLst>
              <a:ext uri="{FF2B5EF4-FFF2-40B4-BE49-F238E27FC236}">
                <a16:creationId xmlns:a16="http://schemas.microsoft.com/office/drawing/2014/main" id="{8C4397E8-E009-3AA1-8E18-286575DF42CE}"/>
              </a:ext>
            </a:extLst>
          </p:cNvPr>
          <p:cNvSpPr txBox="1"/>
          <p:nvPr/>
        </p:nvSpPr>
        <p:spPr>
          <a:xfrm>
            <a:off x="4867429" y="4388427"/>
            <a:ext cx="6984000" cy="2143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1" indent="361950">
              <a:buClrTx/>
            </a:pPr>
            <a:r>
              <a:rPr kumimoji="0" lang="fr-FR" sz="1200" b="1" i="0" u="none" strike="noStrike" kern="1200" cap="none" spc="0" normalizeH="0" baseline="0" noProof="0">
                <a:ln>
                  <a:noFill/>
                </a:ln>
                <a:solidFill>
                  <a:schemeClr val="bg1"/>
                </a:solidFill>
                <a:effectLst/>
                <a:uLnTx/>
                <a:uFillTx/>
                <a:latin typeface="Arial"/>
                <a:ea typeface="+mn-ea"/>
                <a:cs typeface="+mn-cs"/>
              </a:rPr>
              <a:t>Analyse de données des réunions de REX de chaque agence et constitution du dossier </a:t>
            </a:r>
          </a:p>
        </p:txBody>
      </p:sp>
      <p:sp>
        <p:nvSpPr>
          <p:cNvPr id="50" name="Ellipse 49">
            <a:extLst>
              <a:ext uri="{FF2B5EF4-FFF2-40B4-BE49-F238E27FC236}">
                <a16:creationId xmlns:a16="http://schemas.microsoft.com/office/drawing/2014/main" id="{EA053562-4690-D48C-C8B5-5AF065298237}"/>
              </a:ext>
            </a:extLst>
          </p:cNvPr>
          <p:cNvSpPr/>
          <p:nvPr/>
        </p:nvSpPr>
        <p:spPr>
          <a:xfrm>
            <a:off x="4637279" y="4355047"/>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a:solidFill>
                  <a:srgbClr val="FFFFFF"/>
                </a:solidFill>
                <a:latin typeface="Arial"/>
              </a:rPr>
              <a:t>2</a:t>
            </a:r>
            <a:endParaRPr kumimoji="0" lang="fr-FR" sz="1400" b="1"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Rectangle 50">
            <a:extLst>
              <a:ext uri="{FF2B5EF4-FFF2-40B4-BE49-F238E27FC236}">
                <a16:creationId xmlns:a16="http://schemas.microsoft.com/office/drawing/2014/main" id="{1C1CA7FA-7EAF-59A7-72BC-B4ABEFFEA108}"/>
              </a:ext>
            </a:extLst>
          </p:cNvPr>
          <p:cNvSpPr/>
          <p:nvPr/>
        </p:nvSpPr>
        <p:spPr>
          <a:xfrm>
            <a:off x="4772875" y="6151668"/>
            <a:ext cx="7111511" cy="55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defTabSz="914400" eaLnBrk="1" fontAlgn="ctr" latinLnBrk="0" hangingPunct="1">
              <a:buSzTx/>
              <a:tabLst/>
              <a:defRPr/>
            </a:pPr>
            <a:r>
              <a:rPr lang="fr-FR" sz="1000">
                <a:solidFill>
                  <a:schemeClr val="bg1">
                    <a:lumMod val="50000"/>
                  </a:schemeClr>
                </a:solidFill>
                <a:latin typeface="Arial"/>
                <a:cs typeface="Arial"/>
              </a:rPr>
              <a:t>A-Suivi des évolutions outils demandées suite aux recettes et aux réunions de REX</a:t>
            </a:r>
          </a:p>
          <a:p>
            <a:pPr lvl="0" defTabSz="914400" eaLnBrk="1" fontAlgn="ctr" latinLnBrk="0" hangingPunct="1">
              <a:buSzTx/>
              <a:tabLst/>
              <a:defRPr/>
            </a:pPr>
            <a:r>
              <a:rPr lang="fr-FR" sz="1000">
                <a:solidFill>
                  <a:schemeClr val="bg1">
                    <a:lumMod val="50000"/>
                  </a:schemeClr>
                </a:solidFill>
                <a:latin typeface="Arial"/>
                <a:cs typeface="Arial"/>
              </a:rPr>
              <a:t>B-Adaptation de l’accompagnement à la conduite du changement prévue (ex : supports de formation)</a:t>
            </a:r>
          </a:p>
          <a:p>
            <a:pPr lvl="0" defTabSz="914400" eaLnBrk="1" fontAlgn="ctr" latinLnBrk="0" hangingPunct="1">
              <a:buSzTx/>
              <a:tabLst/>
              <a:defRPr/>
            </a:pPr>
            <a:r>
              <a:rPr lang="fr-FR" sz="1000">
                <a:solidFill>
                  <a:schemeClr val="bg1">
                    <a:lumMod val="50000"/>
                  </a:schemeClr>
                </a:solidFill>
                <a:latin typeface="Arial"/>
                <a:cs typeface="Arial"/>
              </a:rPr>
              <a:t>C-Organisation de la réunion go/no de la généralisation sur la base du dossier d’aide à la décision</a:t>
            </a:r>
          </a:p>
          <a:p>
            <a:endParaRPr lang="fr-FR" sz="1200">
              <a:solidFill>
                <a:schemeClr val="tx1"/>
              </a:solidFill>
            </a:endParaRPr>
          </a:p>
        </p:txBody>
      </p:sp>
      <p:sp>
        <p:nvSpPr>
          <p:cNvPr id="54" name="Google Shape;196;g62decd456d_2_291">
            <a:extLst>
              <a:ext uri="{FF2B5EF4-FFF2-40B4-BE49-F238E27FC236}">
                <a16:creationId xmlns:a16="http://schemas.microsoft.com/office/drawing/2014/main" id="{209B3432-FD8A-2A5C-2621-DCE06F9114C2}"/>
              </a:ext>
            </a:extLst>
          </p:cNvPr>
          <p:cNvSpPr txBox="1"/>
          <p:nvPr/>
        </p:nvSpPr>
        <p:spPr>
          <a:xfrm>
            <a:off x="4861044" y="5949876"/>
            <a:ext cx="6984000" cy="2143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1" indent="361950">
              <a:buClrTx/>
            </a:pPr>
            <a:r>
              <a:rPr kumimoji="0" lang="fr-FR" sz="1200" b="1" i="0" u="none" strike="noStrike" kern="1200" cap="none" spc="0" normalizeH="0" baseline="0" noProof="0">
                <a:ln>
                  <a:noFill/>
                </a:ln>
                <a:solidFill>
                  <a:schemeClr val="bg1"/>
                </a:solidFill>
                <a:effectLst/>
                <a:uLnTx/>
                <a:uFillTx/>
                <a:latin typeface="Arial"/>
                <a:ea typeface="+mn-ea"/>
                <a:cs typeface="+mn-cs"/>
              </a:rPr>
              <a:t>Ajustement en prévision de la généralisation et présentation du dossier</a:t>
            </a:r>
          </a:p>
        </p:txBody>
      </p:sp>
      <p:sp>
        <p:nvSpPr>
          <p:cNvPr id="55" name="Ellipse 54">
            <a:extLst>
              <a:ext uri="{FF2B5EF4-FFF2-40B4-BE49-F238E27FC236}">
                <a16:creationId xmlns:a16="http://schemas.microsoft.com/office/drawing/2014/main" id="{B4AA70A4-5EB1-6013-4213-EF926A9B29DF}"/>
              </a:ext>
            </a:extLst>
          </p:cNvPr>
          <p:cNvSpPr/>
          <p:nvPr/>
        </p:nvSpPr>
        <p:spPr>
          <a:xfrm>
            <a:off x="4637279" y="5888356"/>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a:ln>
                  <a:noFill/>
                </a:ln>
                <a:solidFill>
                  <a:srgbClr val="FFFFFF"/>
                </a:solidFill>
                <a:effectLst/>
                <a:uLnTx/>
                <a:uFillTx/>
                <a:latin typeface="Arial"/>
                <a:ea typeface="+mn-ea"/>
                <a:cs typeface="+mn-cs"/>
                <a:sym typeface="Arial"/>
              </a:rPr>
              <a:t>3</a:t>
            </a:r>
          </a:p>
        </p:txBody>
      </p:sp>
      <p:pic>
        <p:nvPicPr>
          <p:cNvPr id="62" name="Image 61">
            <a:extLst>
              <a:ext uri="{FF2B5EF4-FFF2-40B4-BE49-F238E27FC236}">
                <a16:creationId xmlns:a16="http://schemas.microsoft.com/office/drawing/2014/main" id="{3DA80274-B6A5-437A-9F19-0662F0400D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9446" y="5038923"/>
            <a:ext cx="1058728" cy="595535"/>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3" name="Image 62">
            <a:extLst>
              <a:ext uri="{FF2B5EF4-FFF2-40B4-BE49-F238E27FC236}">
                <a16:creationId xmlns:a16="http://schemas.microsoft.com/office/drawing/2014/main" id="{18971A52-757B-4952-A8B3-35730B2327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65741" y="5211089"/>
            <a:ext cx="1058728" cy="595535"/>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66" name="ZoneTexte 65">
            <a:extLst>
              <a:ext uri="{FF2B5EF4-FFF2-40B4-BE49-F238E27FC236}">
                <a16:creationId xmlns:a16="http://schemas.microsoft.com/office/drawing/2014/main" id="{8ADB81D4-9E92-6D28-8205-14E5CE845E18}"/>
              </a:ext>
            </a:extLst>
          </p:cNvPr>
          <p:cNvSpPr txBox="1"/>
          <p:nvPr/>
        </p:nvSpPr>
        <p:spPr>
          <a:xfrm>
            <a:off x="10271431" y="765439"/>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67" name="ZoneTexte 66">
            <a:extLst>
              <a:ext uri="{FF2B5EF4-FFF2-40B4-BE49-F238E27FC236}">
                <a16:creationId xmlns:a16="http://schemas.microsoft.com/office/drawing/2014/main" id="{E1868ECC-46DA-41E7-4AD7-D7F9A88F7DFE}"/>
              </a:ext>
            </a:extLst>
          </p:cNvPr>
          <p:cNvSpPr txBox="1"/>
          <p:nvPr/>
        </p:nvSpPr>
        <p:spPr>
          <a:xfrm>
            <a:off x="10565978" y="789491"/>
            <a:ext cx="1319592" cy="246221"/>
          </a:xfrm>
          <a:prstGeom prst="rect">
            <a:avLst/>
          </a:prstGeom>
          <a:noFill/>
        </p:spPr>
        <p:txBody>
          <a:bodyPr wrap="none" rtlCol="0">
            <a:spAutoFit/>
          </a:bodyPr>
          <a:lstStyle/>
          <a:p>
            <a:r>
              <a:rPr lang="fr-FR" sz="1000">
                <a:solidFill>
                  <a:schemeClr val="bg1">
                    <a:lumMod val="50000"/>
                  </a:schemeClr>
                </a:solidFill>
              </a:rPr>
              <a:t>Zoom slide suivante</a:t>
            </a:r>
          </a:p>
        </p:txBody>
      </p:sp>
      <p:sp>
        <p:nvSpPr>
          <p:cNvPr id="68" name="ZoneTexte 67">
            <a:extLst>
              <a:ext uri="{FF2B5EF4-FFF2-40B4-BE49-F238E27FC236}">
                <a16:creationId xmlns:a16="http://schemas.microsoft.com/office/drawing/2014/main" id="{1708749F-78B0-4730-B67D-0EFC6710769A}"/>
              </a:ext>
            </a:extLst>
          </p:cNvPr>
          <p:cNvSpPr txBox="1"/>
          <p:nvPr/>
        </p:nvSpPr>
        <p:spPr>
          <a:xfrm>
            <a:off x="8629441" y="1450625"/>
            <a:ext cx="1271422" cy="307777"/>
          </a:xfrm>
          <a:prstGeom prst="rect">
            <a:avLst/>
          </a:prstGeom>
          <a:noFill/>
        </p:spPr>
        <p:txBody>
          <a:bodyPr wrap="square">
            <a:spAutoFit/>
          </a:bodyPr>
          <a:lstStyle/>
          <a:p>
            <a:r>
              <a:rPr lang="fr-FR" sz="1400" b="0">
                <a:latin typeface="Montserrat" panose="00000500000000000000" pitchFamily="2" charset="0"/>
              </a:rPr>
              <a:t>🔎</a:t>
            </a:r>
            <a:endParaRPr lang="fr-FR"/>
          </a:p>
        </p:txBody>
      </p:sp>
      <p:sp>
        <p:nvSpPr>
          <p:cNvPr id="18" name="Rectangle 17">
            <a:extLst>
              <a:ext uri="{FF2B5EF4-FFF2-40B4-BE49-F238E27FC236}">
                <a16:creationId xmlns:a16="http://schemas.microsoft.com/office/drawing/2014/main" id="{AEE39CFE-151B-42D5-7D6B-2A2E15E93CC7}"/>
              </a:ext>
            </a:extLst>
          </p:cNvPr>
          <p:cNvSpPr/>
          <p:nvPr/>
        </p:nvSpPr>
        <p:spPr>
          <a:xfrm>
            <a:off x="10371308" y="4925429"/>
            <a:ext cx="1659210" cy="7065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b="1">
                <a:solidFill>
                  <a:schemeClr val="bg1">
                    <a:lumMod val="50000"/>
                  </a:schemeClr>
                </a:solidFill>
                <a:latin typeface="Arial"/>
                <a:cs typeface="Arial"/>
              </a:rPr>
              <a:t>Constitution du dossier d’aide à la décision :</a:t>
            </a:r>
          </a:p>
          <a:p>
            <a:pPr marL="171450" indent="-171450">
              <a:buFont typeface="Arial" panose="020B0604020202020204" pitchFamily="34" charset="0"/>
              <a:buChar char="•"/>
            </a:pPr>
            <a:r>
              <a:rPr lang="fr-FR" sz="1000">
                <a:solidFill>
                  <a:schemeClr val="bg1">
                    <a:lumMod val="50000"/>
                  </a:schemeClr>
                </a:solidFill>
                <a:latin typeface="Arial"/>
                <a:cs typeface="Arial"/>
              </a:rPr>
              <a:t>Rappel des critères de choix</a:t>
            </a:r>
          </a:p>
          <a:p>
            <a:pPr marL="171450" indent="-171450">
              <a:buFont typeface="Arial" panose="020B0604020202020204" pitchFamily="34" charset="0"/>
              <a:buChar char="•"/>
            </a:pPr>
            <a:r>
              <a:rPr lang="fr-FR" sz="1000">
                <a:solidFill>
                  <a:schemeClr val="bg1">
                    <a:lumMod val="50000"/>
                  </a:schemeClr>
                </a:solidFill>
                <a:latin typeface="Arial"/>
                <a:cs typeface="Arial"/>
              </a:rPr>
              <a:t>Analyse par critère sur la base des données recueillies en phase 1 </a:t>
            </a:r>
          </a:p>
          <a:p>
            <a:endParaRPr lang="fr-FR" sz="1000">
              <a:solidFill>
                <a:schemeClr val="tx1"/>
              </a:solidFill>
            </a:endParaRPr>
          </a:p>
        </p:txBody>
      </p:sp>
      <p:sp>
        <p:nvSpPr>
          <p:cNvPr id="19" name="ZoneTexte 18">
            <a:extLst>
              <a:ext uri="{FF2B5EF4-FFF2-40B4-BE49-F238E27FC236}">
                <a16:creationId xmlns:a16="http://schemas.microsoft.com/office/drawing/2014/main" id="{813AA775-F926-CA4B-BACD-93B6150F7413}"/>
              </a:ext>
            </a:extLst>
          </p:cNvPr>
          <p:cNvSpPr txBox="1"/>
          <p:nvPr/>
        </p:nvSpPr>
        <p:spPr>
          <a:xfrm>
            <a:off x="9266223" y="3513193"/>
            <a:ext cx="2555372" cy="738664"/>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DOSSIER AIDE A LA DECISION</a:t>
            </a:r>
            <a:endParaRPr lang="fr-FR" sz="1000">
              <a:solidFill>
                <a:schemeClr val="bg1">
                  <a:lumMod val="50000"/>
                </a:schemeClr>
              </a:solidFill>
            </a:endParaRPr>
          </a:p>
          <a:p>
            <a:pPr algn="just"/>
            <a:r>
              <a:rPr lang="fr-FR" sz="1000">
                <a:solidFill>
                  <a:schemeClr val="bg1">
                    <a:lumMod val="50000"/>
                  </a:schemeClr>
                </a:solidFill>
              </a:rPr>
              <a:t>Procéder au recueil de l’ensemble des données nécessaires au dossier d’aide à la décision</a:t>
            </a:r>
          </a:p>
        </p:txBody>
      </p:sp>
      <p:sp>
        <p:nvSpPr>
          <p:cNvPr id="73" name="Rectangle 72">
            <a:extLst>
              <a:ext uri="{FF2B5EF4-FFF2-40B4-BE49-F238E27FC236}">
                <a16:creationId xmlns:a16="http://schemas.microsoft.com/office/drawing/2014/main" id="{3314BF73-7625-E20A-ED98-3FFE276D5DD6}"/>
              </a:ext>
            </a:extLst>
          </p:cNvPr>
          <p:cNvSpPr/>
          <p:nvPr/>
        </p:nvSpPr>
        <p:spPr>
          <a:xfrm>
            <a:off x="4735909" y="1892096"/>
            <a:ext cx="500576" cy="16580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t>REX</a:t>
            </a:r>
          </a:p>
        </p:txBody>
      </p:sp>
      <p:cxnSp>
        <p:nvCxnSpPr>
          <p:cNvPr id="76" name="Connecteur droit 75">
            <a:extLst>
              <a:ext uri="{FF2B5EF4-FFF2-40B4-BE49-F238E27FC236}">
                <a16:creationId xmlns:a16="http://schemas.microsoft.com/office/drawing/2014/main" id="{8D90EB15-344D-D899-A910-CA93D141D64A}"/>
              </a:ext>
            </a:extLst>
          </p:cNvPr>
          <p:cNvCxnSpPr/>
          <p:nvPr/>
        </p:nvCxnSpPr>
        <p:spPr>
          <a:xfrm>
            <a:off x="10371308" y="4716268"/>
            <a:ext cx="0" cy="915709"/>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933A62E9-E6FB-2F64-BBE8-F07EFE72A773}"/>
              </a:ext>
            </a:extLst>
          </p:cNvPr>
          <p:cNvCxnSpPr/>
          <p:nvPr/>
        </p:nvCxnSpPr>
        <p:spPr>
          <a:xfrm>
            <a:off x="7822071" y="4693588"/>
            <a:ext cx="0" cy="915709"/>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C235417-FB0F-CE45-BA71-809F1A86E59F}"/>
              </a:ext>
            </a:extLst>
          </p:cNvPr>
          <p:cNvSpPr/>
          <p:nvPr/>
        </p:nvSpPr>
        <p:spPr>
          <a:xfrm>
            <a:off x="4805198" y="4856878"/>
            <a:ext cx="2977531" cy="1104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000" b="1">
                <a:solidFill>
                  <a:schemeClr val="bg1">
                    <a:lumMod val="50000"/>
                  </a:schemeClr>
                </a:solidFill>
                <a:latin typeface="Arial"/>
                <a:cs typeface="Arial"/>
              </a:rPr>
              <a:t>Mesure quantifiable de la satisfaction outil des utilisateurs :</a:t>
            </a:r>
          </a:p>
          <a:p>
            <a:pPr marL="171450" indent="-171450">
              <a:buFont typeface="Arial" panose="020B0604020202020204" pitchFamily="34" charset="0"/>
              <a:buChar char="•"/>
            </a:pPr>
            <a:r>
              <a:rPr lang="fr-FR" sz="1000">
                <a:solidFill>
                  <a:schemeClr val="bg1">
                    <a:lumMod val="50000"/>
                  </a:schemeClr>
                </a:solidFill>
                <a:latin typeface="Arial"/>
                <a:cs typeface="Arial"/>
              </a:rPr>
              <a:t>Nb de clics de la préparation de la consultation</a:t>
            </a:r>
          </a:p>
          <a:p>
            <a:pPr marL="171450" indent="-171450">
              <a:buFont typeface="Arial" panose="020B0604020202020204" pitchFamily="34" charset="0"/>
              <a:buChar char="•"/>
            </a:pPr>
            <a:r>
              <a:rPr lang="fr-FR" sz="1000">
                <a:solidFill>
                  <a:schemeClr val="bg1">
                    <a:lumMod val="50000"/>
                  </a:schemeClr>
                </a:solidFill>
                <a:latin typeface="Arial"/>
                <a:cs typeface="Arial"/>
              </a:rPr>
              <a:t>Taux de connexion et d’utilisation des partenaires à l’extranet PNP</a:t>
            </a:r>
          </a:p>
          <a:p>
            <a:pPr marL="171450" indent="-171450">
              <a:buFont typeface="Arial" panose="020B0604020202020204" pitchFamily="34" charset="0"/>
              <a:buChar char="•"/>
            </a:pPr>
            <a:r>
              <a:rPr lang="fr-FR" sz="1000">
                <a:solidFill>
                  <a:schemeClr val="bg1">
                    <a:lumMod val="50000"/>
                  </a:schemeClr>
                </a:solidFill>
                <a:latin typeface="Arial"/>
                <a:cs typeface="Arial"/>
              </a:rPr>
              <a:t>Nombre / durée des activités exécutées dans la PN</a:t>
            </a:r>
          </a:p>
          <a:p>
            <a:pPr marL="171450" indent="-171450">
              <a:buFont typeface="Arial" panose="020B0604020202020204" pitchFamily="34" charset="0"/>
              <a:buChar char="•"/>
            </a:pPr>
            <a:r>
              <a:rPr lang="fr-FR" sz="1000" err="1">
                <a:solidFill>
                  <a:schemeClr val="bg1">
                    <a:lumMod val="50000"/>
                  </a:schemeClr>
                </a:solidFill>
                <a:latin typeface="Arial"/>
                <a:cs typeface="Arial"/>
              </a:rPr>
              <a:t>etc</a:t>
            </a:r>
            <a:endParaRPr lang="fr-FR" sz="1000">
              <a:solidFill>
                <a:schemeClr val="bg1">
                  <a:lumMod val="50000"/>
                </a:schemeClr>
              </a:solidFill>
              <a:latin typeface="Arial"/>
              <a:cs typeface="Arial"/>
            </a:endParaRPr>
          </a:p>
          <a:p>
            <a:endParaRPr lang="fr-FR" sz="1000">
              <a:solidFill>
                <a:schemeClr val="bg1">
                  <a:lumMod val="50000"/>
                </a:schemeClr>
              </a:solidFill>
              <a:latin typeface="Arial"/>
              <a:cs typeface="Arial"/>
            </a:endParaRPr>
          </a:p>
          <a:p>
            <a:pPr algn="just"/>
            <a:endParaRPr lang="fr-FR" sz="1000">
              <a:solidFill>
                <a:schemeClr val="tx1"/>
              </a:solidFill>
            </a:endParaRPr>
          </a:p>
        </p:txBody>
      </p:sp>
      <p:sp>
        <p:nvSpPr>
          <p:cNvPr id="2" name="Rectangle 1">
            <a:extLst>
              <a:ext uri="{FF2B5EF4-FFF2-40B4-BE49-F238E27FC236}">
                <a16:creationId xmlns:a16="http://schemas.microsoft.com/office/drawing/2014/main" id="{52ACD0EE-2BCD-C97B-1C22-8E9A373656C7}"/>
              </a:ext>
            </a:extLst>
          </p:cNvPr>
          <p:cNvSpPr/>
          <p:nvPr/>
        </p:nvSpPr>
        <p:spPr>
          <a:xfrm>
            <a:off x="10781094" y="4084306"/>
            <a:ext cx="1272365" cy="239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option</a:t>
            </a:r>
          </a:p>
        </p:txBody>
      </p:sp>
      <p:sp>
        <p:nvSpPr>
          <p:cNvPr id="4" name="Rectangle 3">
            <a:extLst>
              <a:ext uri="{FF2B5EF4-FFF2-40B4-BE49-F238E27FC236}">
                <a16:creationId xmlns:a16="http://schemas.microsoft.com/office/drawing/2014/main" id="{25D02311-720B-B6C7-D931-12D357CED36E}"/>
              </a:ext>
            </a:extLst>
          </p:cNvPr>
          <p:cNvSpPr/>
          <p:nvPr/>
        </p:nvSpPr>
        <p:spPr>
          <a:xfrm>
            <a:off x="10456166" y="6525383"/>
            <a:ext cx="1272365" cy="239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option</a:t>
            </a:r>
          </a:p>
        </p:txBody>
      </p:sp>
    </p:spTree>
    <p:extLst>
      <p:ext uri="{BB962C8B-B14F-4D97-AF65-F5344CB8AC3E}">
        <p14:creationId xmlns:p14="http://schemas.microsoft.com/office/powerpoint/2010/main" val="1701706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8A54D60A-F564-82C5-B391-3381C38F0BE0}"/>
              </a:ext>
            </a:extLst>
          </p:cNvPr>
          <p:cNvSpPr/>
          <p:nvPr/>
        </p:nvSpPr>
        <p:spPr>
          <a:xfrm>
            <a:off x="8356999" y="5615771"/>
            <a:ext cx="3130340" cy="765048"/>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fr-FR" sz="1200" b="1">
              <a:solidFill>
                <a:schemeClr val="bg2"/>
              </a:solidFill>
              <a:latin typeface="Arial"/>
            </a:endParaRPr>
          </a:p>
        </p:txBody>
      </p:sp>
      <p:sp>
        <p:nvSpPr>
          <p:cNvPr id="100" name="Rectangle 99">
            <a:extLst>
              <a:ext uri="{FF2B5EF4-FFF2-40B4-BE49-F238E27FC236}">
                <a16:creationId xmlns:a16="http://schemas.microsoft.com/office/drawing/2014/main" id="{40C7FC9F-13AE-4A83-5F9D-AFDA9C39FA01}"/>
              </a:ext>
            </a:extLst>
          </p:cNvPr>
          <p:cNvSpPr/>
          <p:nvPr/>
        </p:nvSpPr>
        <p:spPr>
          <a:xfrm>
            <a:off x="7821087" y="4294197"/>
            <a:ext cx="3130340" cy="905266"/>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fr-FR" sz="1200" b="1">
              <a:solidFill>
                <a:schemeClr val="bg2"/>
              </a:solidFill>
              <a:latin typeface="Arial"/>
            </a:endParaRPr>
          </a:p>
        </p:txBody>
      </p:sp>
      <p:sp>
        <p:nvSpPr>
          <p:cNvPr id="99" name="Rectangle 98">
            <a:extLst>
              <a:ext uri="{FF2B5EF4-FFF2-40B4-BE49-F238E27FC236}">
                <a16:creationId xmlns:a16="http://schemas.microsoft.com/office/drawing/2014/main" id="{BD0BAF94-5A05-49C0-6BE3-92BC9AE5EF9E}"/>
              </a:ext>
            </a:extLst>
          </p:cNvPr>
          <p:cNvSpPr/>
          <p:nvPr/>
        </p:nvSpPr>
        <p:spPr>
          <a:xfrm>
            <a:off x="8487101" y="2684100"/>
            <a:ext cx="3285127" cy="930181"/>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fr-FR" sz="1200" b="1">
              <a:solidFill>
                <a:schemeClr val="bg2"/>
              </a:solidFill>
              <a:latin typeface="Arial"/>
            </a:endParaRPr>
          </a:p>
        </p:txBody>
      </p:sp>
      <p:sp>
        <p:nvSpPr>
          <p:cNvPr id="29" name="Titre 2">
            <a:extLst>
              <a:ext uri="{FF2B5EF4-FFF2-40B4-BE49-F238E27FC236}">
                <a16:creationId xmlns:a16="http://schemas.microsoft.com/office/drawing/2014/main" id="{283931D1-E5EB-74E2-649F-37272AC06C0B}"/>
              </a:ext>
            </a:extLst>
          </p:cNvPr>
          <p:cNvSpPr>
            <a:spLocks noGrp="1"/>
          </p:cNvSpPr>
          <p:nvPr>
            <p:ph type="title"/>
          </p:nvPr>
        </p:nvSpPr>
        <p:spPr>
          <a:xfrm>
            <a:off x="396654" y="292153"/>
            <a:ext cx="10287388" cy="407795"/>
          </a:xfrm>
        </p:spPr>
        <p:txBody>
          <a:bodyPr/>
          <a:lstStyle/>
          <a:p>
            <a:r>
              <a:rPr lang="fr-FR" sz="2400" b="0">
                <a:latin typeface="Arial Black" panose="020B0A04020102020204" pitchFamily="34" charset="0"/>
              </a:rPr>
              <a:t>Z🔎OM | </a:t>
            </a:r>
            <a:r>
              <a:rPr lang="fr-FR" sz="2400">
                <a:latin typeface="Arial Black" panose="020B0A04020102020204" pitchFamily="34" charset="0"/>
              </a:rPr>
              <a:t>Illustration pour les REX pilote</a:t>
            </a:r>
            <a:endParaRPr lang="fr-FR">
              <a:latin typeface="Arial Black" panose="020B0A04020102020204" pitchFamily="34" charset="0"/>
            </a:endParaRPr>
          </a:p>
        </p:txBody>
      </p:sp>
      <p:sp>
        <p:nvSpPr>
          <p:cNvPr id="20" name="TextBox 84">
            <a:extLst>
              <a:ext uri="{FF2B5EF4-FFF2-40B4-BE49-F238E27FC236}">
                <a16:creationId xmlns:a16="http://schemas.microsoft.com/office/drawing/2014/main" id="{9229B73D-B918-03E2-C265-24042AFED332}"/>
              </a:ext>
            </a:extLst>
          </p:cNvPr>
          <p:cNvSpPr txBox="1"/>
          <p:nvPr/>
        </p:nvSpPr>
        <p:spPr>
          <a:xfrm>
            <a:off x="791542" y="1089198"/>
            <a:ext cx="3387053" cy="276999"/>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all" spc="0" normalizeH="0" baseline="0" noProof="1">
                <a:ln>
                  <a:noFill/>
                </a:ln>
                <a:solidFill>
                  <a:srgbClr val="48B285"/>
                </a:solidFill>
                <a:effectLst/>
                <a:uLnTx/>
                <a:uFillTx/>
                <a:latin typeface="Montserrat"/>
                <a:cs typeface="Arial"/>
                <a:sym typeface="Arial"/>
              </a:rPr>
              <a:t>L</a:t>
            </a:r>
            <a:r>
              <a:rPr lang="fr-FR" sz="1200" b="1" cap="all" noProof="1">
                <a:solidFill>
                  <a:srgbClr val="48B285"/>
                </a:solidFill>
                <a:latin typeface="Montserrat"/>
              </a:rPr>
              <a:t>E CONTENU D’UN </a:t>
            </a:r>
            <a:r>
              <a:rPr kumimoji="0" lang="fr-FR" sz="1200" b="1" i="0" u="none" strike="noStrike" kern="0" cap="all" spc="0" normalizeH="0" baseline="0" noProof="1">
                <a:ln>
                  <a:noFill/>
                </a:ln>
                <a:solidFill>
                  <a:srgbClr val="48B285"/>
                </a:solidFill>
                <a:effectLst/>
                <a:uLnTx/>
                <a:uFillTx/>
                <a:latin typeface="Montserrat"/>
                <a:cs typeface="Arial"/>
                <a:sym typeface="Arial"/>
              </a:rPr>
              <a:t>REX</a:t>
            </a:r>
          </a:p>
        </p:txBody>
      </p:sp>
      <p:sp>
        <p:nvSpPr>
          <p:cNvPr id="21" name="TextBox 85">
            <a:extLst>
              <a:ext uri="{FF2B5EF4-FFF2-40B4-BE49-F238E27FC236}">
                <a16:creationId xmlns:a16="http://schemas.microsoft.com/office/drawing/2014/main" id="{C3ED31A7-FBB2-0664-2014-7EEE15ACC811}"/>
              </a:ext>
            </a:extLst>
          </p:cNvPr>
          <p:cNvSpPr txBox="1"/>
          <p:nvPr/>
        </p:nvSpPr>
        <p:spPr>
          <a:xfrm>
            <a:off x="456808" y="1457284"/>
            <a:ext cx="3479126" cy="1785104"/>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300"/>
              </a:spcAft>
              <a:buSzPct val="100000"/>
              <a:defRPr/>
            </a:pPr>
            <a:r>
              <a:rPr lang="fr-FR" sz="1100">
                <a:solidFill>
                  <a:schemeClr val="tx1"/>
                </a:solidFill>
                <a:latin typeface="+mj-lt"/>
              </a:rPr>
              <a:t>Il est important que le contenu d’un REX soit au plus proche du terrain et prenne en compte </a:t>
            </a:r>
            <a:r>
              <a:rPr lang="fr-FR" sz="1100" b="1">
                <a:solidFill>
                  <a:schemeClr val="accent5"/>
                </a:solidFill>
                <a:latin typeface="+mj-lt"/>
              </a:rPr>
              <a:t>les craintes des opérationnels</a:t>
            </a:r>
            <a:r>
              <a:rPr lang="fr-FR" sz="1100">
                <a:solidFill>
                  <a:schemeClr val="tx1"/>
                </a:solidFill>
                <a:latin typeface="+mj-lt"/>
              </a:rPr>
              <a:t>, les </a:t>
            </a:r>
            <a:r>
              <a:rPr lang="fr-FR" sz="1100" b="1">
                <a:solidFill>
                  <a:schemeClr val="accent5"/>
                </a:solidFill>
                <a:latin typeface="+mj-lt"/>
              </a:rPr>
              <a:t>souhaits d’évolution de l’outil </a:t>
            </a:r>
            <a:r>
              <a:rPr lang="fr-FR" sz="1100">
                <a:solidFill>
                  <a:schemeClr val="tx1"/>
                </a:solidFill>
                <a:latin typeface="+mj-lt"/>
              </a:rPr>
              <a:t>non négociables, les </a:t>
            </a:r>
            <a:r>
              <a:rPr lang="fr-FR" sz="1100" b="1">
                <a:solidFill>
                  <a:schemeClr val="accent5"/>
                </a:solidFill>
                <a:latin typeface="+mj-lt"/>
              </a:rPr>
              <a:t>éléments tangibles permettant de prendre la bonne décision </a:t>
            </a:r>
            <a:r>
              <a:rPr lang="fr-FR" sz="1100">
                <a:solidFill>
                  <a:schemeClr val="tx1"/>
                </a:solidFill>
                <a:latin typeface="+mj-lt"/>
              </a:rPr>
              <a:t>sur la généralisation et les </a:t>
            </a:r>
            <a:r>
              <a:rPr lang="fr-FR" sz="1100" b="1">
                <a:solidFill>
                  <a:schemeClr val="accent5"/>
                </a:solidFill>
                <a:latin typeface="+mj-lt"/>
              </a:rPr>
              <a:t>souhaits d’évolution de l’accompagnement</a:t>
            </a:r>
            <a:r>
              <a:rPr lang="fr-FR" sz="1100">
                <a:solidFill>
                  <a:schemeClr val="tx1"/>
                </a:solidFill>
                <a:latin typeface="+mj-lt"/>
              </a:rPr>
              <a:t>.  En fin de pilote, il est </a:t>
            </a:r>
            <a:r>
              <a:rPr lang="fr-FR" sz="1100" b="1">
                <a:solidFill>
                  <a:schemeClr val="accent5"/>
                </a:solidFill>
                <a:latin typeface="+mj-lt"/>
              </a:rPr>
              <a:t>indispensable de disposer des éléments permettant de structurer un accompagnement </a:t>
            </a:r>
            <a:r>
              <a:rPr lang="fr-FR" sz="1100">
                <a:solidFill>
                  <a:schemeClr val="tx1"/>
                </a:solidFill>
                <a:latin typeface="+mj-lt"/>
              </a:rPr>
              <a:t>qui sera beaucoup plus impactant en phase de généralisation.</a:t>
            </a:r>
          </a:p>
        </p:txBody>
      </p:sp>
      <p:sp>
        <p:nvSpPr>
          <p:cNvPr id="24" name="TextBox 64">
            <a:extLst>
              <a:ext uri="{FF2B5EF4-FFF2-40B4-BE49-F238E27FC236}">
                <a16:creationId xmlns:a16="http://schemas.microsoft.com/office/drawing/2014/main" id="{AB316BD7-3FE9-A99F-0959-60ACC8ADAB23}"/>
              </a:ext>
            </a:extLst>
          </p:cNvPr>
          <p:cNvSpPr txBox="1"/>
          <p:nvPr/>
        </p:nvSpPr>
        <p:spPr>
          <a:xfrm>
            <a:off x="949427" y="3989274"/>
            <a:ext cx="2530800" cy="276999"/>
          </a:xfrm>
          <a:prstGeom prst="rect">
            <a:avLst/>
          </a:prstGeom>
          <a:noFill/>
        </p:spPr>
        <p:txBody>
          <a:bodyPr wrap="square" lIns="0" tIns="45720" rIns="0" bIns="4572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fr-FR" sz="1200" b="1" cap="all" noProof="1">
                <a:solidFill>
                  <a:schemeClr val="accent6"/>
                </a:solidFill>
                <a:latin typeface="Montserrat"/>
              </a:rPr>
              <a:t>Le Suivi général des REX</a:t>
            </a:r>
            <a:endParaRPr lang="en-US" sz="1200" b="1" cap="all">
              <a:solidFill>
                <a:schemeClr val="accent6"/>
              </a:solidFill>
              <a:latin typeface="Montserrat"/>
            </a:endParaRPr>
          </a:p>
        </p:txBody>
      </p:sp>
      <p:sp>
        <p:nvSpPr>
          <p:cNvPr id="25" name="TextBox 65">
            <a:extLst>
              <a:ext uri="{FF2B5EF4-FFF2-40B4-BE49-F238E27FC236}">
                <a16:creationId xmlns:a16="http://schemas.microsoft.com/office/drawing/2014/main" id="{F3257DFE-E3B7-E6DC-A970-554D74ABAD51}"/>
              </a:ext>
            </a:extLst>
          </p:cNvPr>
          <p:cNvSpPr txBox="1"/>
          <p:nvPr/>
        </p:nvSpPr>
        <p:spPr>
          <a:xfrm>
            <a:off x="467303" y="4397670"/>
            <a:ext cx="3468631" cy="938719"/>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spcAft>
                <a:spcPts val="300"/>
              </a:spcAft>
              <a:buSzPct val="100000"/>
              <a:defRPr/>
            </a:pPr>
            <a:r>
              <a:rPr lang="fr-FR" sz="1100">
                <a:solidFill>
                  <a:schemeClr val="tx1"/>
                </a:solidFill>
                <a:latin typeface="+mj-lt"/>
              </a:rPr>
              <a:t>Bien que les supports soient à ajuster dès réception des retours, il est intéressant de garder une vision macro avec tous les retours par agence. Cela permet d’analyser des grandes tendances par zones géographiques ou zones métiers.</a:t>
            </a:r>
          </a:p>
        </p:txBody>
      </p:sp>
      <p:sp>
        <p:nvSpPr>
          <p:cNvPr id="26" name="TextBox 87">
            <a:extLst>
              <a:ext uri="{FF2B5EF4-FFF2-40B4-BE49-F238E27FC236}">
                <a16:creationId xmlns:a16="http://schemas.microsoft.com/office/drawing/2014/main" id="{7389CF08-EE16-A08F-4540-61F25E9C5938}"/>
              </a:ext>
            </a:extLst>
          </p:cNvPr>
          <p:cNvSpPr txBox="1"/>
          <p:nvPr/>
        </p:nvSpPr>
        <p:spPr>
          <a:xfrm>
            <a:off x="8854021" y="882769"/>
            <a:ext cx="3285127" cy="424732"/>
          </a:xfrm>
          <a:prstGeom prst="rect">
            <a:avLst/>
          </a:prstGeom>
          <a:noFill/>
        </p:spPr>
        <p:txBody>
          <a:bodyPr wrap="square" lIns="0" tIns="45720" rIns="0" bIns="4572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defRPr/>
            </a:pPr>
            <a:r>
              <a:rPr lang="fr-FR" sz="1200" b="1" cap="all" noProof="1">
                <a:solidFill>
                  <a:schemeClr val="bg2"/>
                </a:solidFill>
                <a:latin typeface="Montserrat"/>
              </a:rPr>
              <a:t>Des ATLIERS à séparer en pusieurs ateliers en fonction des besoins</a:t>
            </a:r>
            <a:endParaRPr lang="en-US" sz="1200" b="1" cap="all" noProof="1">
              <a:solidFill>
                <a:schemeClr val="bg2"/>
              </a:solidFill>
              <a:latin typeface="Montserrat"/>
            </a:endParaRPr>
          </a:p>
        </p:txBody>
      </p:sp>
      <p:sp>
        <p:nvSpPr>
          <p:cNvPr id="74" name="TextBox 84">
            <a:extLst>
              <a:ext uri="{FF2B5EF4-FFF2-40B4-BE49-F238E27FC236}">
                <a16:creationId xmlns:a16="http://schemas.microsoft.com/office/drawing/2014/main" id="{E460EA2A-8B00-4AF9-69A1-2677B3B94B00}"/>
              </a:ext>
            </a:extLst>
          </p:cNvPr>
          <p:cNvSpPr txBox="1"/>
          <p:nvPr/>
        </p:nvSpPr>
        <p:spPr>
          <a:xfrm>
            <a:off x="473320" y="753951"/>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48B285"/>
                </a:solidFill>
                <a:effectLst/>
                <a:uLnTx/>
                <a:uFillTx/>
                <a:latin typeface="Montserrat"/>
                <a:cs typeface="Arial"/>
                <a:sym typeface="Arial"/>
              </a:rPr>
              <a:t>1</a:t>
            </a:r>
          </a:p>
        </p:txBody>
      </p:sp>
      <p:sp>
        <p:nvSpPr>
          <p:cNvPr id="77" name="TextBox 84">
            <a:extLst>
              <a:ext uri="{FF2B5EF4-FFF2-40B4-BE49-F238E27FC236}">
                <a16:creationId xmlns:a16="http://schemas.microsoft.com/office/drawing/2014/main" id="{AF437AFD-6355-8200-D8FA-C6898B6029D6}"/>
              </a:ext>
            </a:extLst>
          </p:cNvPr>
          <p:cNvSpPr txBox="1"/>
          <p:nvPr/>
        </p:nvSpPr>
        <p:spPr>
          <a:xfrm>
            <a:off x="488560" y="3635331"/>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4000" b="1" cap="all" noProof="1">
                <a:solidFill>
                  <a:srgbClr val="3D94A5"/>
                </a:solidFill>
                <a:latin typeface="Montserrat"/>
              </a:rPr>
              <a:t>2</a:t>
            </a:r>
            <a:endParaRPr kumimoji="0" lang="fr-FR" sz="4000" b="1" i="0" u="none" strike="noStrike" kern="0" cap="all" spc="0" normalizeH="0" baseline="0" noProof="1">
              <a:ln>
                <a:noFill/>
              </a:ln>
              <a:solidFill>
                <a:srgbClr val="3D94A5"/>
              </a:solidFill>
              <a:effectLst/>
              <a:uLnTx/>
              <a:uFillTx/>
              <a:latin typeface="Montserrat"/>
              <a:cs typeface="Arial"/>
              <a:sym typeface="Arial"/>
            </a:endParaRPr>
          </a:p>
        </p:txBody>
      </p:sp>
      <p:grpSp>
        <p:nvGrpSpPr>
          <p:cNvPr id="84" name="Groupe 83">
            <a:extLst>
              <a:ext uri="{FF2B5EF4-FFF2-40B4-BE49-F238E27FC236}">
                <a16:creationId xmlns:a16="http://schemas.microsoft.com/office/drawing/2014/main" id="{7EE0C38D-44DD-24F6-DB95-D0E0A54681D1}"/>
              </a:ext>
            </a:extLst>
          </p:cNvPr>
          <p:cNvGrpSpPr/>
          <p:nvPr/>
        </p:nvGrpSpPr>
        <p:grpSpPr>
          <a:xfrm>
            <a:off x="3809820" y="711604"/>
            <a:ext cx="4944914" cy="5298347"/>
            <a:chOff x="3729322" y="999376"/>
            <a:chExt cx="4944914" cy="5298347"/>
          </a:xfrm>
        </p:grpSpPr>
        <p:sp>
          <p:nvSpPr>
            <p:cNvPr id="80" name="Pie 10">
              <a:extLst>
                <a:ext uri="{FF2B5EF4-FFF2-40B4-BE49-F238E27FC236}">
                  <a16:creationId xmlns:a16="http://schemas.microsoft.com/office/drawing/2014/main" id="{82B5F231-6F5A-2517-D6F4-7FD7DE61446F}"/>
                </a:ext>
              </a:extLst>
            </p:cNvPr>
            <p:cNvSpPr/>
            <p:nvPr/>
          </p:nvSpPr>
          <p:spPr>
            <a:xfrm rot="2564835" flipH="1">
              <a:off x="3868563" y="1041723"/>
              <a:ext cx="4750334" cy="5256000"/>
            </a:xfrm>
            <a:prstGeom prst="pie">
              <a:avLst>
                <a:gd name="adj1" fmla="val 20379763"/>
                <a:gd name="adj2" fmla="val 1304946"/>
              </a:avLst>
            </a:prstGeom>
            <a:solidFill>
              <a:srgbClr val="45B384">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grpSp>
          <p:nvGrpSpPr>
            <p:cNvPr id="83" name="Groupe 82">
              <a:extLst>
                <a:ext uri="{FF2B5EF4-FFF2-40B4-BE49-F238E27FC236}">
                  <a16:creationId xmlns:a16="http://schemas.microsoft.com/office/drawing/2014/main" id="{189A3E61-926F-6CE7-3149-746D7186F521}"/>
                </a:ext>
              </a:extLst>
            </p:cNvPr>
            <p:cNvGrpSpPr/>
            <p:nvPr/>
          </p:nvGrpSpPr>
          <p:grpSpPr>
            <a:xfrm>
              <a:off x="3729322" y="999376"/>
              <a:ext cx="4944914" cy="4890554"/>
              <a:chOff x="3729322" y="999376"/>
              <a:chExt cx="4944914" cy="4890554"/>
            </a:xfrm>
          </p:grpSpPr>
          <p:sp>
            <p:nvSpPr>
              <p:cNvPr id="3" name="Oval 6">
                <a:extLst>
                  <a:ext uri="{FF2B5EF4-FFF2-40B4-BE49-F238E27FC236}">
                    <a16:creationId xmlns:a16="http://schemas.microsoft.com/office/drawing/2014/main" id="{E88CE87D-7834-37A7-9D54-C206D3A4C3E3}"/>
                  </a:ext>
                </a:extLst>
              </p:cNvPr>
              <p:cNvSpPr/>
              <p:nvPr/>
            </p:nvSpPr>
            <p:spPr>
              <a:xfrm>
                <a:off x="4337416" y="1892235"/>
                <a:ext cx="3408379" cy="3408379"/>
              </a:xfrm>
              <a:prstGeom prst="ellipse">
                <a:avLst/>
              </a:prstGeom>
              <a:solidFill>
                <a:sysClr val="window" lastClr="FFFFFF">
                  <a:lumMod val="50000"/>
                  <a:alpha val="50000"/>
                </a:sys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8" name="Pie 8">
                <a:extLst>
                  <a:ext uri="{FF2B5EF4-FFF2-40B4-BE49-F238E27FC236}">
                    <a16:creationId xmlns:a16="http://schemas.microsoft.com/office/drawing/2014/main" id="{7798EF22-4A00-ED77-2A1B-3670CC81420B}"/>
                  </a:ext>
                </a:extLst>
              </p:cNvPr>
              <p:cNvSpPr/>
              <p:nvPr/>
            </p:nvSpPr>
            <p:spPr>
              <a:xfrm flipH="1">
                <a:off x="3729322" y="1245930"/>
                <a:ext cx="4464496" cy="4644000"/>
              </a:xfrm>
              <a:prstGeom prst="pie">
                <a:avLst>
                  <a:gd name="adj1" fmla="val 12147609"/>
                  <a:gd name="adj2" fmla="val 14705398"/>
                </a:avLst>
              </a:prstGeom>
              <a:solidFill>
                <a:srgbClr val="6651A1">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sp>
            <p:nvSpPr>
              <p:cNvPr id="12" name="Pie 42">
                <a:extLst>
                  <a:ext uri="{FF2B5EF4-FFF2-40B4-BE49-F238E27FC236}">
                    <a16:creationId xmlns:a16="http://schemas.microsoft.com/office/drawing/2014/main" id="{ED45F375-DB2A-AAF7-42D2-285C73B8AF81}"/>
                  </a:ext>
                </a:extLst>
              </p:cNvPr>
              <p:cNvSpPr/>
              <p:nvPr/>
            </p:nvSpPr>
            <p:spPr>
              <a:xfrm rot="922351" flipH="1">
                <a:off x="3920547" y="1819840"/>
                <a:ext cx="3932459" cy="3932459"/>
              </a:xfrm>
              <a:prstGeom prst="pie">
                <a:avLst>
                  <a:gd name="adj1" fmla="val 1652294"/>
                  <a:gd name="adj2" fmla="val 4893246"/>
                </a:avLst>
              </a:prstGeom>
              <a:solidFill>
                <a:srgbClr val="1891AB">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cxnSp>
            <p:nvCxnSpPr>
              <p:cNvPr id="14" name="Straight Connector 10">
                <a:extLst>
                  <a:ext uri="{FF2B5EF4-FFF2-40B4-BE49-F238E27FC236}">
                    <a16:creationId xmlns:a16="http://schemas.microsoft.com/office/drawing/2014/main" id="{C3414A14-B2AE-3FA3-81BB-1A974132C70F}"/>
                  </a:ext>
                </a:extLst>
              </p:cNvPr>
              <p:cNvCxnSpPr>
                <a:cxnSpLocks/>
              </p:cNvCxnSpPr>
              <p:nvPr/>
            </p:nvCxnSpPr>
            <p:spPr>
              <a:xfrm flipH="1">
                <a:off x="6041606" y="1892236"/>
                <a:ext cx="0" cy="3408379"/>
              </a:xfrm>
              <a:prstGeom prst="line">
                <a:avLst/>
              </a:prstGeom>
              <a:noFill/>
              <a:ln w="6350" cap="flat" cmpd="sng" algn="ctr">
                <a:solidFill>
                  <a:sysClr val="window" lastClr="FFFFFF">
                    <a:lumMod val="50000"/>
                    <a:alpha val="50000"/>
                  </a:sysClr>
                </a:solidFill>
                <a:prstDash val="solid"/>
              </a:ln>
              <a:effectLst/>
            </p:spPr>
          </p:cxnSp>
          <p:sp>
            <p:nvSpPr>
              <p:cNvPr id="15" name="Oval 11">
                <a:extLst>
                  <a:ext uri="{FF2B5EF4-FFF2-40B4-BE49-F238E27FC236}">
                    <a16:creationId xmlns:a16="http://schemas.microsoft.com/office/drawing/2014/main" id="{F9CC9F91-EC2C-34B8-085B-BD2E031A1BBD}"/>
                  </a:ext>
                </a:extLst>
              </p:cNvPr>
              <p:cNvSpPr/>
              <p:nvPr/>
            </p:nvSpPr>
            <p:spPr>
              <a:xfrm>
                <a:off x="5131968" y="2686787"/>
                <a:ext cx="1819275" cy="1819275"/>
              </a:xfrm>
              <a:prstGeom prst="ellipse">
                <a:avLst/>
              </a:prstGeom>
              <a:solidFill>
                <a:schemeClr val="lt1"/>
              </a:solidFill>
              <a:ln w="9525" cap="flat" cmpd="sng" algn="ctr">
                <a:noFill/>
                <a:prstDash val="solid"/>
              </a:ln>
              <a:effectLst/>
            </p:spPr>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srgbClr val="1D3D91"/>
                  </a:solidFill>
                  <a:effectLst/>
                  <a:uLnTx/>
                  <a:uFillTx/>
                  <a:latin typeface="Montserrat"/>
                  <a:ea typeface="+mn-ea"/>
                  <a:cs typeface="Arial"/>
                  <a:sym typeface="Arial"/>
                </a:endParaRPr>
              </a:p>
            </p:txBody>
          </p:sp>
          <p:sp>
            <p:nvSpPr>
              <p:cNvPr id="18" name="Freeform 73">
                <a:extLst>
                  <a:ext uri="{FF2B5EF4-FFF2-40B4-BE49-F238E27FC236}">
                    <a16:creationId xmlns:a16="http://schemas.microsoft.com/office/drawing/2014/main" id="{891AAF80-1E85-6B63-52B5-79CE08536C50}"/>
                  </a:ext>
                </a:extLst>
              </p:cNvPr>
              <p:cNvSpPr/>
              <p:nvPr/>
            </p:nvSpPr>
            <p:spPr>
              <a:xfrm>
                <a:off x="7672809" y="1862248"/>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23" name="Freeform 75">
                <a:extLst>
                  <a:ext uri="{FF2B5EF4-FFF2-40B4-BE49-F238E27FC236}">
                    <a16:creationId xmlns:a16="http://schemas.microsoft.com/office/drawing/2014/main" id="{20BC66BF-F221-BF26-96F3-94DCA58DD9E9}"/>
                  </a:ext>
                </a:extLst>
              </p:cNvPr>
              <p:cNvSpPr/>
              <p:nvPr/>
            </p:nvSpPr>
            <p:spPr>
              <a:xfrm flipH="1">
                <a:off x="3830792" y="1647878"/>
                <a:ext cx="612000" cy="3600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378"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28" name="Freeform 75">
                <a:extLst>
                  <a:ext uri="{FF2B5EF4-FFF2-40B4-BE49-F238E27FC236}">
                    <a16:creationId xmlns:a16="http://schemas.microsoft.com/office/drawing/2014/main" id="{9F5183B4-46F8-7587-836E-55905FF2BF82}"/>
                  </a:ext>
                </a:extLst>
              </p:cNvPr>
              <p:cNvSpPr/>
              <p:nvPr/>
            </p:nvSpPr>
            <p:spPr>
              <a:xfrm rot="7428614" flipH="1">
                <a:off x="3842088" y="5076194"/>
                <a:ext cx="612000" cy="3600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378"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30" name="Freeform 5">
                <a:extLst>
                  <a:ext uri="{FF2B5EF4-FFF2-40B4-BE49-F238E27FC236}">
                    <a16:creationId xmlns:a16="http://schemas.microsoft.com/office/drawing/2014/main" id="{E2B17179-21BA-1A39-A5D6-AD22AE918A1C}"/>
                  </a:ext>
                </a:extLst>
              </p:cNvPr>
              <p:cNvSpPr>
                <a:spLocks noChangeAspect="1" noEditPoints="1"/>
              </p:cNvSpPr>
              <p:nvPr/>
            </p:nvSpPr>
            <p:spPr bwMode="auto">
              <a:xfrm>
                <a:off x="4467920" y="4325783"/>
                <a:ext cx="614480" cy="576000"/>
              </a:xfrm>
              <a:custGeom>
                <a:avLst/>
                <a:gdLst>
                  <a:gd name="T0" fmla="*/ 796 w 1231"/>
                  <a:gd name="T1" fmla="*/ 737 h 1152"/>
                  <a:gd name="T2" fmla="*/ 777 w 1231"/>
                  <a:gd name="T3" fmla="*/ 665 h 1152"/>
                  <a:gd name="T4" fmla="*/ 749 w 1231"/>
                  <a:gd name="T5" fmla="*/ 628 h 1152"/>
                  <a:gd name="T6" fmla="*/ 709 w 1231"/>
                  <a:gd name="T7" fmla="*/ 605 h 1152"/>
                  <a:gd name="T8" fmla="*/ 676 w 1231"/>
                  <a:gd name="T9" fmla="*/ 582 h 1152"/>
                  <a:gd name="T10" fmla="*/ 630 w 1231"/>
                  <a:gd name="T11" fmla="*/ 580 h 1152"/>
                  <a:gd name="T12" fmla="*/ 591 w 1231"/>
                  <a:gd name="T13" fmla="*/ 573 h 1152"/>
                  <a:gd name="T14" fmla="*/ 549 w 1231"/>
                  <a:gd name="T15" fmla="*/ 591 h 1152"/>
                  <a:gd name="T16" fmla="*/ 511 w 1231"/>
                  <a:gd name="T17" fmla="*/ 603 h 1152"/>
                  <a:gd name="T18" fmla="*/ 481 w 1231"/>
                  <a:gd name="T19" fmla="*/ 637 h 1152"/>
                  <a:gd name="T20" fmla="*/ 436 w 1231"/>
                  <a:gd name="T21" fmla="*/ 698 h 1152"/>
                  <a:gd name="T22" fmla="*/ 429 w 1231"/>
                  <a:gd name="T23" fmla="*/ 743 h 1152"/>
                  <a:gd name="T24" fmla="*/ 442 w 1231"/>
                  <a:gd name="T25" fmla="*/ 817 h 1152"/>
                  <a:gd name="T26" fmla="*/ 465 w 1231"/>
                  <a:gd name="T27" fmla="*/ 865 h 1152"/>
                  <a:gd name="T28" fmla="*/ 508 w 1231"/>
                  <a:gd name="T29" fmla="*/ 923 h 1152"/>
                  <a:gd name="T30" fmla="*/ 528 w 1231"/>
                  <a:gd name="T31" fmla="*/ 922 h 1152"/>
                  <a:gd name="T32" fmla="*/ 578 w 1231"/>
                  <a:gd name="T33" fmla="*/ 958 h 1152"/>
                  <a:gd name="T34" fmla="*/ 617 w 1231"/>
                  <a:gd name="T35" fmla="*/ 942 h 1152"/>
                  <a:gd name="T36" fmla="*/ 656 w 1231"/>
                  <a:gd name="T37" fmla="*/ 958 h 1152"/>
                  <a:gd name="T38" fmla="*/ 706 w 1231"/>
                  <a:gd name="T39" fmla="*/ 922 h 1152"/>
                  <a:gd name="T40" fmla="*/ 726 w 1231"/>
                  <a:gd name="T41" fmla="*/ 923 h 1152"/>
                  <a:gd name="T42" fmla="*/ 770 w 1231"/>
                  <a:gd name="T43" fmla="*/ 866 h 1152"/>
                  <a:gd name="T44" fmla="*/ 792 w 1231"/>
                  <a:gd name="T45" fmla="*/ 819 h 1152"/>
                  <a:gd name="T46" fmla="*/ 626 w 1231"/>
                  <a:gd name="T47" fmla="*/ 798 h 1152"/>
                  <a:gd name="T48" fmla="*/ 534 w 1231"/>
                  <a:gd name="T49" fmla="*/ 768 h 1152"/>
                  <a:gd name="T50" fmla="*/ 666 w 1231"/>
                  <a:gd name="T51" fmla="*/ 696 h 1152"/>
                  <a:gd name="T52" fmla="*/ 832 w 1231"/>
                  <a:gd name="T53" fmla="*/ 457 h 1152"/>
                  <a:gd name="T54" fmla="*/ 401 w 1231"/>
                  <a:gd name="T55" fmla="*/ 457 h 1152"/>
                  <a:gd name="T56" fmla="*/ 542 w 1231"/>
                  <a:gd name="T57" fmla="*/ 282 h 1152"/>
                  <a:gd name="T58" fmla="*/ 532 w 1231"/>
                  <a:gd name="T59" fmla="*/ 202 h 1152"/>
                  <a:gd name="T60" fmla="*/ 520 w 1231"/>
                  <a:gd name="T61" fmla="*/ 122 h 1152"/>
                  <a:gd name="T62" fmla="*/ 545 w 1231"/>
                  <a:gd name="T63" fmla="*/ 36 h 1152"/>
                  <a:gd name="T64" fmla="*/ 590 w 1231"/>
                  <a:gd name="T65" fmla="*/ 6 h 1152"/>
                  <a:gd name="T66" fmla="*/ 686 w 1231"/>
                  <a:gd name="T67" fmla="*/ 36 h 1152"/>
                  <a:gd name="T68" fmla="*/ 719 w 1231"/>
                  <a:gd name="T69" fmla="*/ 172 h 1152"/>
                  <a:gd name="T70" fmla="*/ 689 w 1231"/>
                  <a:gd name="T71" fmla="*/ 278 h 1152"/>
                  <a:gd name="T72" fmla="*/ 832 w 1231"/>
                  <a:gd name="T73" fmla="*/ 396 h 1152"/>
                  <a:gd name="T74" fmla="*/ 1231 w 1231"/>
                  <a:gd name="T75" fmla="*/ 1091 h 1152"/>
                  <a:gd name="T76" fmla="*/ 987 w 1231"/>
                  <a:gd name="T77" fmla="*/ 1152 h 1152"/>
                  <a:gd name="T78" fmla="*/ 815 w 1231"/>
                  <a:gd name="T79" fmla="*/ 1058 h 1152"/>
                  <a:gd name="T80" fmla="*/ 944 w 1231"/>
                  <a:gd name="T81" fmla="*/ 931 h 1152"/>
                  <a:gd name="T82" fmla="*/ 922 w 1231"/>
                  <a:gd name="T83" fmla="*/ 831 h 1152"/>
                  <a:gd name="T84" fmla="*/ 919 w 1231"/>
                  <a:gd name="T85" fmla="*/ 774 h 1152"/>
                  <a:gd name="T86" fmla="*/ 989 w 1231"/>
                  <a:gd name="T87" fmla="*/ 701 h 1152"/>
                  <a:gd name="T88" fmla="*/ 1060 w 1231"/>
                  <a:gd name="T89" fmla="*/ 708 h 1152"/>
                  <a:gd name="T90" fmla="*/ 1109 w 1231"/>
                  <a:gd name="T91" fmla="*/ 831 h 1152"/>
                  <a:gd name="T92" fmla="*/ 1087 w 1231"/>
                  <a:gd name="T93" fmla="*/ 931 h 1152"/>
                  <a:gd name="T94" fmla="*/ 1216 w 1231"/>
                  <a:gd name="T95" fmla="*/ 1058 h 1152"/>
                  <a:gd name="T96" fmla="*/ 0 w 1231"/>
                  <a:gd name="T97" fmla="*/ 1091 h 1152"/>
                  <a:gd name="T98" fmla="*/ 143 w 1231"/>
                  <a:gd name="T99" fmla="*/ 973 h 1152"/>
                  <a:gd name="T100" fmla="*/ 113 w 1231"/>
                  <a:gd name="T101" fmla="*/ 867 h 1152"/>
                  <a:gd name="T102" fmla="*/ 118 w 1231"/>
                  <a:gd name="T103" fmla="*/ 817 h 1152"/>
                  <a:gd name="T104" fmla="*/ 166 w 1231"/>
                  <a:gd name="T105" fmla="*/ 712 h 1152"/>
                  <a:gd name="T106" fmla="*/ 208 w 1231"/>
                  <a:gd name="T107" fmla="*/ 697 h 1152"/>
                  <a:gd name="T108" fmla="*/ 312 w 1231"/>
                  <a:gd name="T109" fmla="*/ 817 h 1152"/>
                  <a:gd name="T110" fmla="*/ 300 w 1231"/>
                  <a:gd name="T111" fmla="*/ 897 h 1152"/>
                  <a:gd name="T112" fmla="*/ 290 w 1231"/>
                  <a:gd name="T113" fmla="*/ 977 h 1152"/>
                  <a:gd name="T114" fmla="*/ 431 w 1231"/>
                  <a:gd name="T115"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1" h="1152">
                    <a:moveTo>
                      <a:pt x="804" y="782"/>
                    </a:moveTo>
                    <a:cubicBezTo>
                      <a:pt x="815" y="772"/>
                      <a:pt x="815" y="753"/>
                      <a:pt x="804" y="743"/>
                    </a:cubicBezTo>
                    <a:lnTo>
                      <a:pt x="796" y="737"/>
                    </a:lnTo>
                    <a:cubicBezTo>
                      <a:pt x="787" y="730"/>
                      <a:pt x="785" y="718"/>
                      <a:pt x="790" y="708"/>
                    </a:cubicBezTo>
                    <a:lnTo>
                      <a:pt x="794" y="700"/>
                    </a:lnTo>
                    <a:cubicBezTo>
                      <a:pt x="800" y="686"/>
                      <a:pt x="792" y="670"/>
                      <a:pt x="777" y="665"/>
                    </a:cubicBezTo>
                    <a:lnTo>
                      <a:pt x="767" y="662"/>
                    </a:lnTo>
                    <a:cubicBezTo>
                      <a:pt x="757" y="660"/>
                      <a:pt x="750" y="650"/>
                      <a:pt x="749" y="638"/>
                    </a:cubicBezTo>
                    <a:lnTo>
                      <a:pt x="749" y="628"/>
                    </a:lnTo>
                    <a:cubicBezTo>
                      <a:pt x="747" y="615"/>
                      <a:pt x="736" y="603"/>
                      <a:pt x="724" y="603"/>
                    </a:cubicBezTo>
                    <a:lnTo>
                      <a:pt x="719" y="603"/>
                    </a:lnTo>
                    <a:lnTo>
                      <a:pt x="709" y="605"/>
                    </a:lnTo>
                    <a:lnTo>
                      <a:pt x="704" y="605"/>
                    </a:lnTo>
                    <a:cubicBezTo>
                      <a:pt x="695" y="605"/>
                      <a:pt x="686" y="600"/>
                      <a:pt x="681" y="591"/>
                    </a:cubicBezTo>
                    <a:lnTo>
                      <a:pt x="676" y="582"/>
                    </a:lnTo>
                    <a:cubicBezTo>
                      <a:pt x="671" y="573"/>
                      <a:pt x="662" y="568"/>
                      <a:pt x="654" y="568"/>
                    </a:cubicBezTo>
                    <a:cubicBezTo>
                      <a:pt x="649" y="568"/>
                      <a:pt x="644" y="570"/>
                      <a:pt x="639" y="573"/>
                    </a:cubicBezTo>
                    <a:lnTo>
                      <a:pt x="630" y="580"/>
                    </a:lnTo>
                    <a:cubicBezTo>
                      <a:pt x="625" y="583"/>
                      <a:pt x="620" y="585"/>
                      <a:pt x="615" y="585"/>
                    </a:cubicBezTo>
                    <a:cubicBezTo>
                      <a:pt x="610" y="585"/>
                      <a:pt x="605" y="583"/>
                      <a:pt x="600" y="580"/>
                    </a:cubicBezTo>
                    <a:lnTo>
                      <a:pt x="591" y="573"/>
                    </a:lnTo>
                    <a:cubicBezTo>
                      <a:pt x="586" y="570"/>
                      <a:pt x="581" y="568"/>
                      <a:pt x="576" y="568"/>
                    </a:cubicBezTo>
                    <a:cubicBezTo>
                      <a:pt x="567" y="568"/>
                      <a:pt x="559" y="573"/>
                      <a:pt x="554" y="582"/>
                    </a:cubicBezTo>
                    <a:lnTo>
                      <a:pt x="549" y="591"/>
                    </a:lnTo>
                    <a:cubicBezTo>
                      <a:pt x="544" y="600"/>
                      <a:pt x="535" y="605"/>
                      <a:pt x="526" y="605"/>
                    </a:cubicBezTo>
                    <a:lnTo>
                      <a:pt x="521" y="605"/>
                    </a:lnTo>
                    <a:lnTo>
                      <a:pt x="511" y="603"/>
                    </a:lnTo>
                    <a:lnTo>
                      <a:pt x="506" y="603"/>
                    </a:lnTo>
                    <a:cubicBezTo>
                      <a:pt x="492" y="603"/>
                      <a:pt x="481" y="613"/>
                      <a:pt x="481" y="627"/>
                    </a:cubicBezTo>
                    <a:lnTo>
                      <a:pt x="481" y="637"/>
                    </a:lnTo>
                    <a:cubicBezTo>
                      <a:pt x="481" y="648"/>
                      <a:pt x="474" y="657"/>
                      <a:pt x="462" y="661"/>
                    </a:cubicBezTo>
                    <a:lnTo>
                      <a:pt x="452" y="663"/>
                    </a:lnTo>
                    <a:cubicBezTo>
                      <a:pt x="437" y="667"/>
                      <a:pt x="430" y="683"/>
                      <a:pt x="436" y="698"/>
                    </a:cubicBezTo>
                    <a:lnTo>
                      <a:pt x="440" y="707"/>
                    </a:lnTo>
                    <a:cubicBezTo>
                      <a:pt x="444" y="717"/>
                      <a:pt x="441" y="730"/>
                      <a:pt x="434" y="736"/>
                    </a:cubicBezTo>
                    <a:lnTo>
                      <a:pt x="429" y="743"/>
                    </a:lnTo>
                    <a:cubicBezTo>
                      <a:pt x="417" y="753"/>
                      <a:pt x="417" y="772"/>
                      <a:pt x="429" y="782"/>
                    </a:cubicBezTo>
                    <a:lnTo>
                      <a:pt x="436" y="788"/>
                    </a:lnTo>
                    <a:cubicBezTo>
                      <a:pt x="445" y="796"/>
                      <a:pt x="447" y="807"/>
                      <a:pt x="442" y="817"/>
                    </a:cubicBezTo>
                    <a:lnTo>
                      <a:pt x="438" y="827"/>
                    </a:lnTo>
                    <a:cubicBezTo>
                      <a:pt x="432" y="841"/>
                      <a:pt x="440" y="857"/>
                      <a:pt x="455" y="862"/>
                    </a:cubicBezTo>
                    <a:lnTo>
                      <a:pt x="465" y="865"/>
                    </a:lnTo>
                    <a:cubicBezTo>
                      <a:pt x="475" y="867"/>
                      <a:pt x="482" y="877"/>
                      <a:pt x="483" y="888"/>
                    </a:cubicBezTo>
                    <a:lnTo>
                      <a:pt x="483" y="898"/>
                    </a:lnTo>
                    <a:cubicBezTo>
                      <a:pt x="485" y="912"/>
                      <a:pt x="496" y="923"/>
                      <a:pt x="508" y="923"/>
                    </a:cubicBezTo>
                    <a:lnTo>
                      <a:pt x="513" y="923"/>
                    </a:lnTo>
                    <a:lnTo>
                      <a:pt x="523" y="922"/>
                    </a:lnTo>
                    <a:lnTo>
                      <a:pt x="528" y="922"/>
                    </a:lnTo>
                    <a:cubicBezTo>
                      <a:pt x="537" y="922"/>
                      <a:pt x="546" y="927"/>
                      <a:pt x="551" y="936"/>
                    </a:cubicBezTo>
                    <a:lnTo>
                      <a:pt x="556" y="945"/>
                    </a:lnTo>
                    <a:cubicBezTo>
                      <a:pt x="561" y="953"/>
                      <a:pt x="570" y="958"/>
                      <a:pt x="578" y="958"/>
                    </a:cubicBezTo>
                    <a:cubicBezTo>
                      <a:pt x="583" y="958"/>
                      <a:pt x="588" y="957"/>
                      <a:pt x="593" y="953"/>
                    </a:cubicBezTo>
                    <a:lnTo>
                      <a:pt x="602" y="947"/>
                    </a:lnTo>
                    <a:cubicBezTo>
                      <a:pt x="607" y="943"/>
                      <a:pt x="612" y="942"/>
                      <a:pt x="617" y="942"/>
                    </a:cubicBezTo>
                    <a:cubicBezTo>
                      <a:pt x="622" y="942"/>
                      <a:pt x="627" y="943"/>
                      <a:pt x="632" y="947"/>
                    </a:cubicBezTo>
                    <a:lnTo>
                      <a:pt x="641" y="953"/>
                    </a:lnTo>
                    <a:cubicBezTo>
                      <a:pt x="646" y="957"/>
                      <a:pt x="651" y="958"/>
                      <a:pt x="656" y="958"/>
                    </a:cubicBezTo>
                    <a:cubicBezTo>
                      <a:pt x="665" y="958"/>
                      <a:pt x="673" y="953"/>
                      <a:pt x="678" y="945"/>
                    </a:cubicBezTo>
                    <a:lnTo>
                      <a:pt x="683" y="936"/>
                    </a:lnTo>
                    <a:cubicBezTo>
                      <a:pt x="688" y="927"/>
                      <a:pt x="697" y="922"/>
                      <a:pt x="706" y="922"/>
                    </a:cubicBezTo>
                    <a:lnTo>
                      <a:pt x="711" y="922"/>
                    </a:lnTo>
                    <a:lnTo>
                      <a:pt x="721" y="923"/>
                    </a:lnTo>
                    <a:lnTo>
                      <a:pt x="726" y="923"/>
                    </a:lnTo>
                    <a:cubicBezTo>
                      <a:pt x="740" y="923"/>
                      <a:pt x="751" y="913"/>
                      <a:pt x="751" y="900"/>
                    </a:cubicBezTo>
                    <a:lnTo>
                      <a:pt x="751" y="890"/>
                    </a:lnTo>
                    <a:cubicBezTo>
                      <a:pt x="751" y="878"/>
                      <a:pt x="758" y="870"/>
                      <a:pt x="770" y="866"/>
                    </a:cubicBezTo>
                    <a:lnTo>
                      <a:pt x="780" y="863"/>
                    </a:lnTo>
                    <a:cubicBezTo>
                      <a:pt x="795" y="859"/>
                      <a:pt x="802" y="843"/>
                      <a:pt x="796" y="828"/>
                    </a:cubicBezTo>
                    <a:lnTo>
                      <a:pt x="792" y="819"/>
                    </a:lnTo>
                    <a:cubicBezTo>
                      <a:pt x="788" y="809"/>
                      <a:pt x="791" y="797"/>
                      <a:pt x="798" y="791"/>
                    </a:cubicBezTo>
                    <a:lnTo>
                      <a:pt x="804" y="782"/>
                    </a:lnTo>
                    <a:close/>
                    <a:moveTo>
                      <a:pt x="626" y="798"/>
                    </a:moveTo>
                    <a:lnTo>
                      <a:pt x="595" y="830"/>
                    </a:lnTo>
                    <a:lnTo>
                      <a:pt x="564" y="798"/>
                    </a:lnTo>
                    <a:lnTo>
                      <a:pt x="534" y="768"/>
                    </a:lnTo>
                    <a:lnTo>
                      <a:pt x="565" y="737"/>
                    </a:lnTo>
                    <a:lnTo>
                      <a:pt x="595" y="767"/>
                    </a:lnTo>
                    <a:lnTo>
                      <a:pt x="666" y="696"/>
                    </a:lnTo>
                    <a:lnTo>
                      <a:pt x="697" y="727"/>
                    </a:lnTo>
                    <a:lnTo>
                      <a:pt x="626" y="798"/>
                    </a:lnTo>
                    <a:close/>
                    <a:moveTo>
                      <a:pt x="832" y="457"/>
                    </a:moveTo>
                    <a:lnTo>
                      <a:pt x="645" y="457"/>
                    </a:lnTo>
                    <a:lnTo>
                      <a:pt x="589" y="457"/>
                    </a:lnTo>
                    <a:lnTo>
                      <a:pt x="401" y="457"/>
                    </a:lnTo>
                    <a:lnTo>
                      <a:pt x="401" y="396"/>
                    </a:lnTo>
                    <a:cubicBezTo>
                      <a:pt x="401" y="383"/>
                      <a:pt x="406" y="371"/>
                      <a:pt x="416" y="363"/>
                    </a:cubicBezTo>
                    <a:cubicBezTo>
                      <a:pt x="471" y="318"/>
                      <a:pt x="531" y="288"/>
                      <a:pt x="542" y="282"/>
                    </a:cubicBezTo>
                    <a:cubicBezTo>
                      <a:pt x="544" y="281"/>
                      <a:pt x="545" y="280"/>
                      <a:pt x="545" y="278"/>
                    </a:cubicBezTo>
                    <a:lnTo>
                      <a:pt x="545" y="236"/>
                    </a:lnTo>
                    <a:cubicBezTo>
                      <a:pt x="539" y="225"/>
                      <a:pt x="534" y="213"/>
                      <a:pt x="532" y="202"/>
                    </a:cubicBezTo>
                    <a:cubicBezTo>
                      <a:pt x="527" y="202"/>
                      <a:pt x="521" y="194"/>
                      <a:pt x="515" y="172"/>
                    </a:cubicBezTo>
                    <a:cubicBezTo>
                      <a:pt x="506" y="140"/>
                      <a:pt x="515" y="135"/>
                      <a:pt x="524" y="136"/>
                    </a:cubicBezTo>
                    <a:cubicBezTo>
                      <a:pt x="522" y="131"/>
                      <a:pt x="521" y="127"/>
                      <a:pt x="520" y="122"/>
                    </a:cubicBezTo>
                    <a:lnTo>
                      <a:pt x="520" y="122"/>
                    </a:lnTo>
                    <a:cubicBezTo>
                      <a:pt x="517" y="107"/>
                      <a:pt x="516" y="93"/>
                      <a:pt x="520" y="80"/>
                    </a:cubicBezTo>
                    <a:cubicBezTo>
                      <a:pt x="524" y="62"/>
                      <a:pt x="534" y="47"/>
                      <a:pt x="545" y="36"/>
                    </a:cubicBezTo>
                    <a:cubicBezTo>
                      <a:pt x="551" y="28"/>
                      <a:pt x="560" y="22"/>
                      <a:pt x="567" y="17"/>
                    </a:cubicBezTo>
                    <a:cubicBezTo>
                      <a:pt x="574" y="12"/>
                      <a:pt x="581" y="8"/>
                      <a:pt x="590" y="6"/>
                    </a:cubicBezTo>
                    <a:lnTo>
                      <a:pt x="590" y="6"/>
                    </a:lnTo>
                    <a:cubicBezTo>
                      <a:pt x="596" y="3"/>
                      <a:pt x="602" y="2"/>
                      <a:pt x="610" y="2"/>
                    </a:cubicBezTo>
                    <a:cubicBezTo>
                      <a:pt x="632" y="0"/>
                      <a:pt x="649" y="6"/>
                      <a:pt x="661" y="13"/>
                    </a:cubicBezTo>
                    <a:cubicBezTo>
                      <a:pt x="679" y="23"/>
                      <a:pt x="686" y="36"/>
                      <a:pt x="686" y="36"/>
                    </a:cubicBezTo>
                    <a:cubicBezTo>
                      <a:pt x="686" y="36"/>
                      <a:pt x="727" y="38"/>
                      <a:pt x="714" y="122"/>
                    </a:cubicBezTo>
                    <a:cubicBezTo>
                      <a:pt x="712" y="127"/>
                      <a:pt x="711" y="131"/>
                      <a:pt x="710" y="136"/>
                    </a:cubicBezTo>
                    <a:cubicBezTo>
                      <a:pt x="719" y="135"/>
                      <a:pt x="727" y="140"/>
                      <a:pt x="719" y="172"/>
                    </a:cubicBezTo>
                    <a:cubicBezTo>
                      <a:pt x="712" y="196"/>
                      <a:pt x="706" y="202"/>
                      <a:pt x="701" y="202"/>
                    </a:cubicBezTo>
                    <a:cubicBezTo>
                      <a:pt x="700" y="212"/>
                      <a:pt x="695" y="225"/>
                      <a:pt x="689" y="236"/>
                    </a:cubicBezTo>
                    <a:lnTo>
                      <a:pt x="689" y="278"/>
                    </a:lnTo>
                    <a:cubicBezTo>
                      <a:pt x="689" y="280"/>
                      <a:pt x="690" y="281"/>
                      <a:pt x="691" y="282"/>
                    </a:cubicBezTo>
                    <a:cubicBezTo>
                      <a:pt x="704" y="288"/>
                      <a:pt x="762" y="318"/>
                      <a:pt x="817" y="363"/>
                    </a:cubicBezTo>
                    <a:cubicBezTo>
                      <a:pt x="827" y="371"/>
                      <a:pt x="832" y="383"/>
                      <a:pt x="832" y="396"/>
                    </a:cubicBezTo>
                    <a:lnTo>
                      <a:pt x="832" y="457"/>
                    </a:lnTo>
                    <a:close/>
                    <a:moveTo>
                      <a:pt x="1216" y="1058"/>
                    </a:moveTo>
                    <a:cubicBezTo>
                      <a:pt x="1226" y="1066"/>
                      <a:pt x="1231" y="1078"/>
                      <a:pt x="1231" y="1091"/>
                    </a:cubicBezTo>
                    <a:lnTo>
                      <a:pt x="1231" y="1152"/>
                    </a:lnTo>
                    <a:lnTo>
                      <a:pt x="1044" y="1152"/>
                    </a:lnTo>
                    <a:lnTo>
                      <a:pt x="987" y="1152"/>
                    </a:lnTo>
                    <a:lnTo>
                      <a:pt x="800" y="1152"/>
                    </a:lnTo>
                    <a:lnTo>
                      <a:pt x="800" y="1091"/>
                    </a:lnTo>
                    <a:cubicBezTo>
                      <a:pt x="800" y="1078"/>
                      <a:pt x="805" y="1066"/>
                      <a:pt x="815" y="1058"/>
                    </a:cubicBezTo>
                    <a:cubicBezTo>
                      <a:pt x="870" y="1013"/>
                      <a:pt x="930" y="983"/>
                      <a:pt x="941" y="977"/>
                    </a:cubicBezTo>
                    <a:cubicBezTo>
                      <a:pt x="942" y="976"/>
                      <a:pt x="944" y="975"/>
                      <a:pt x="944" y="973"/>
                    </a:cubicBezTo>
                    <a:lnTo>
                      <a:pt x="944" y="931"/>
                    </a:lnTo>
                    <a:cubicBezTo>
                      <a:pt x="937" y="919"/>
                      <a:pt x="932" y="908"/>
                      <a:pt x="931" y="897"/>
                    </a:cubicBezTo>
                    <a:cubicBezTo>
                      <a:pt x="926" y="897"/>
                      <a:pt x="920" y="890"/>
                      <a:pt x="914" y="867"/>
                    </a:cubicBezTo>
                    <a:cubicBezTo>
                      <a:pt x="905" y="834"/>
                      <a:pt x="914" y="829"/>
                      <a:pt x="922" y="831"/>
                    </a:cubicBezTo>
                    <a:cubicBezTo>
                      <a:pt x="921" y="826"/>
                      <a:pt x="920" y="822"/>
                      <a:pt x="919" y="817"/>
                    </a:cubicBezTo>
                    <a:lnTo>
                      <a:pt x="919" y="817"/>
                    </a:lnTo>
                    <a:cubicBezTo>
                      <a:pt x="916" y="802"/>
                      <a:pt x="915" y="788"/>
                      <a:pt x="919" y="774"/>
                    </a:cubicBezTo>
                    <a:cubicBezTo>
                      <a:pt x="922" y="757"/>
                      <a:pt x="932" y="742"/>
                      <a:pt x="944" y="731"/>
                    </a:cubicBezTo>
                    <a:cubicBezTo>
                      <a:pt x="950" y="723"/>
                      <a:pt x="959" y="717"/>
                      <a:pt x="966" y="712"/>
                    </a:cubicBezTo>
                    <a:cubicBezTo>
                      <a:pt x="972" y="707"/>
                      <a:pt x="980" y="703"/>
                      <a:pt x="989" y="701"/>
                    </a:cubicBezTo>
                    <a:lnTo>
                      <a:pt x="989" y="701"/>
                    </a:lnTo>
                    <a:cubicBezTo>
                      <a:pt x="995" y="698"/>
                      <a:pt x="1001" y="697"/>
                      <a:pt x="1008" y="697"/>
                    </a:cubicBezTo>
                    <a:cubicBezTo>
                      <a:pt x="1031" y="694"/>
                      <a:pt x="1047" y="701"/>
                      <a:pt x="1060" y="708"/>
                    </a:cubicBezTo>
                    <a:cubicBezTo>
                      <a:pt x="1077" y="718"/>
                      <a:pt x="1085" y="731"/>
                      <a:pt x="1085" y="731"/>
                    </a:cubicBezTo>
                    <a:cubicBezTo>
                      <a:pt x="1085" y="731"/>
                      <a:pt x="1126" y="733"/>
                      <a:pt x="1112" y="817"/>
                    </a:cubicBezTo>
                    <a:cubicBezTo>
                      <a:pt x="1111" y="822"/>
                      <a:pt x="1110" y="826"/>
                      <a:pt x="1109" y="831"/>
                    </a:cubicBezTo>
                    <a:cubicBezTo>
                      <a:pt x="1117" y="829"/>
                      <a:pt x="1126" y="834"/>
                      <a:pt x="1117" y="867"/>
                    </a:cubicBezTo>
                    <a:cubicBezTo>
                      <a:pt x="1111" y="891"/>
                      <a:pt x="1105" y="897"/>
                      <a:pt x="1100" y="897"/>
                    </a:cubicBezTo>
                    <a:cubicBezTo>
                      <a:pt x="1099" y="907"/>
                      <a:pt x="1093" y="919"/>
                      <a:pt x="1087" y="931"/>
                    </a:cubicBezTo>
                    <a:lnTo>
                      <a:pt x="1087" y="973"/>
                    </a:lnTo>
                    <a:cubicBezTo>
                      <a:pt x="1087" y="975"/>
                      <a:pt x="1088" y="976"/>
                      <a:pt x="1090" y="977"/>
                    </a:cubicBezTo>
                    <a:cubicBezTo>
                      <a:pt x="1102" y="983"/>
                      <a:pt x="1161" y="1013"/>
                      <a:pt x="1216" y="1058"/>
                    </a:cubicBezTo>
                    <a:close/>
                    <a:moveTo>
                      <a:pt x="187" y="1152"/>
                    </a:moveTo>
                    <a:lnTo>
                      <a:pt x="0" y="1152"/>
                    </a:lnTo>
                    <a:lnTo>
                      <a:pt x="0" y="1091"/>
                    </a:lnTo>
                    <a:cubicBezTo>
                      <a:pt x="0" y="1078"/>
                      <a:pt x="5" y="1066"/>
                      <a:pt x="15" y="1058"/>
                    </a:cubicBezTo>
                    <a:cubicBezTo>
                      <a:pt x="70" y="1013"/>
                      <a:pt x="130" y="983"/>
                      <a:pt x="141" y="977"/>
                    </a:cubicBezTo>
                    <a:cubicBezTo>
                      <a:pt x="142" y="976"/>
                      <a:pt x="143" y="975"/>
                      <a:pt x="143" y="973"/>
                    </a:cubicBezTo>
                    <a:lnTo>
                      <a:pt x="143" y="931"/>
                    </a:lnTo>
                    <a:cubicBezTo>
                      <a:pt x="137" y="919"/>
                      <a:pt x="132" y="908"/>
                      <a:pt x="131" y="897"/>
                    </a:cubicBezTo>
                    <a:cubicBezTo>
                      <a:pt x="126" y="897"/>
                      <a:pt x="120" y="890"/>
                      <a:pt x="113" y="867"/>
                    </a:cubicBezTo>
                    <a:cubicBezTo>
                      <a:pt x="105" y="834"/>
                      <a:pt x="113" y="829"/>
                      <a:pt x="122" y="831"/>
                    </a:cubicBezTo>
                    <a:cubicBezTo>
                      <a:pt x="121" y="826"/>
                      <a:pt x="120" y="822"/>
                      <a:pt x="118" y="817"/>
                    </a:cubicBezTo>
                    <a:lnTo>
                      <a:pt x="118" y="817"/>
                    </a:lnTo>
                    <a:cubicBezTo>
                      <a:pt x="116" y="802"/>
                      <a:pt x="115" y="788"/>
                      <a:pt x="118" y="774"/>
                    </a:cubicBezTo>
                    <a:cubicBezTo>
                      <a:pt x="122" y="757"/>
                      <a:pt x="132" y="742"/>
                      <a:pt x="143" y="731"/>
                    </a:cubicBezTo>
                    <a:cubicBezTo>
                      <a:pt x="150" y="723"/>
                      <a:pt x="158" y="717"/>
                      <a:pt x="166" y="712"/>
                    </a:cubicBezTo>
                    <a:cubicBezTo>
                      <a:pt x="172" y="707"/>
                      <a:pt x="180" y="703"/>
                      <a:pt x="188" y="701"/>
                    </a:cubicBezTo>
                    <a:lnTo>
                      <a:pt x="188" y="701"/>
                    </a:lnTo>
                    <a:cubicBezTo>
                      <a:pt x="195" y="698"/>
                      <a:pt x="201" y="697"/>
                      <a:pt x="208" y="697"/>
                    </a:cubicBezTo>
                    <a:cubicBezTo>
                      <a:pt x="231" y="694"/>
                      <a:pt x="247" y="701"/>
                      <a:pt x="260" y="708"/>
                    </a:cubicBezTo>
                    <a:cubicBezTo>
                      <a:pt x="277" y="718"/>
                      <a:pt x="285" y="731"/>
                      <a:pt x="285" y="731"/>
                    </a:cubicBezTo>
                    <a:cubicBezTo>
                      <a:pt x="285" y="731"/>
                      <a:pt x="326" y="733"/>
                      <a:pt x="312" y="817"/>
                    </a:cubicBezTo>
                    <a:cubicBezTo>
                      <a:pt x="311" y="822"/>
                      <a:pt x="310" y="826"/>
                      <a:pt x="309" y="831"/>
                    </a:cubicBezTo>
                    <a:cubicBezTo>
                      <a:pt x="317" y="829"/>
                      <a:pt x="326" y="834"/>
                      <a:pt x="317" y="867"/>
                    </a:cubicBezTo>
                    <a:cubicBezTo>
                      <a:pt x="311" y="891"/>
                      <a:pt x="305" y="897"/>
                      <a:pt x="300" y="897"/>
                    </a:cubicBezTo>
                    <a:cubicBezTo>
                      <a:pt x="299" y="907"/>
                      <a:pt x="294" y="919"/>
                      <a:pt x="287" y="931"/>
                    </a:cubicBezTo>
                    <a:lnTo>
                      <a:pt x="287" y="973"/>
                    </a:lnTo>
                    <a:cubicBezTo>
                      <a:pt x="287" y="975"/>
                      <a:pt x="289" y="976"/>
                      <a:pt x="290" y="977"/>
                    </a:cubicBezTo>
                    <a:cubicBezTo>
                      <a:pt x="302" y="983"/>
                      <a:pt x="361" y="1013"/>
                      <a:pt x="416" y="1058"/>
                    </a:cubicBezTo>
                    <a:cubicBezTo>
                      <a:pt x="426" y="1066"/>
                      <a:pt x="431" y="1078"/>
                      <a:pt x="431" y="1091"/>
                    </a:cubicBezTo>
                    <a:lnTo>
                      <a:pt x="431" y="1152"/>
                    </a:lnTo>
                    <a:lnTo>
                      <a:pt x="244" y="1152"/>
                    </a:lnTo>
                    <a:lnTo>
                      <a:pt x="187" y="115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 name="Groupe 82">
                <a:extLst>
                  <a:ext uri="{FF2B5EF4-FFF2-40B4-BE49-F238E27FC236}">
                    <a16:creationId xmlns:a16="http://schemas.microsoft.com/office/drawing/2014/main" id="{22B4A79D-FDF0-38C6-A316-663D28172F3B}"/>
                  </a:ext>
                </a:extLst>
              </p:cNvPr>
              <p:cNvGrpSpPr>
                <a:grpSpLocks noChangeAspect="1"/>
              </p:cNvGrpSpPr>
              <p:nvPr/>
            </p:nvGrpSpPr>
            <p:grpSpPr>
              <a:xfrm>
                <a:off x="6813693" y="2024423"/>
                <a:ext cx="684228" cy="683999"/>
                <a:chOff x="7090786" y="4255000"/>
                <a:chExt cx="4802188" cy="4800600"/>
              </a:xfrm>
              <a:solidFill>
                <a:schemeClr val="bg1"/>
              </a:solidFill>
            </p:grpSpPr>
            <p:sp>
              <p:nvSpPr>
                <p:cNvPr id="32" name="Freeform 538">
                  <a:extLst>
                    <a:ext uri="{FF2B5EF4-FFF2-40B4-BE49-F238E27FC236}">
                      <a16:creationId xmlns:a16="http://schemas.microsoft.com/office/drawing/2014/main" id="{F0B1E70C-597C-5EC2-7A69-5EEE014F678A}"/>
                    </a:ext>
                  </a:extLst>
                </p:cNvPr>
                <p:cNvSpPr>
                  <a:spLocks/>
                </p:cNvSpPr>
                <p:nvPr/>
              </p:nvSpPr>
              <p:spPr bwMode="auto">
                <a:xfrm>
                  <a:off x="9149773" y="4636000"/>
                  <a:ext cx="682625" cy="1144588"/>
                </a:xfrm>
                <a:custGeom>
                  <a:avLst/>
                  <a:gdLst>
                    <a:gd name="T0" fmla="*/ 35 w 160"/>
                    <a:gd name="T1" fmla="*/ 239 h 268"/>
                    <a:gd name="T2" fmla="*/ 63 w 160"/>
                    <a:gd name="T3" fmla="*/ 268 h 268"/>
                    <a:gd name="T4" fmla="*/ 95 w 160"/>
                    <a:gd name="T5" fmla="*/ 268 h 268"/>
                    <a:gd name="T6" fmla="*/ 123 w 160"/>
                    <a:gd name="T7" fmla="*/ 239 h 268"/>
                    <a:gd name="T8" fmla="*/ 133 w 160"/>
                    <a:gd name="T9" fmla="*/ 160 h 268"/>
                    <a:gd name="T10" fmla="*/ 160 w 160"/>
                    <a:gd name="T11" fmla="*/ 160 h 268"/>
                    <a:gd name="T12" fmla="*/ 160 w 160"/>
                    <a:gd name="T13" fmla="*/ 80 h 268"/>
                    <a:gd name="T14" fmla="*/ 80 w 160"/>
                    <a:gd name="T15" fmla="*/ 0 h 268"/>
                    <a:gd name="T16" fmla="*/ 0 w 160"/>
                    <a:gd name="T17" fmla="*/ 80 h 268"/>
                    <a:gd name="T18" fmla="*/ 0 w 160"/>
                    <a:gd name="T19" fmla="*/ 160 h 268"/>
                    <a:gd name="T20" fmla="*/ 26 w 160"/>
                    <a:gd name="T21" fmla="*/ 160 h 268"/>
                    <a:gd name="T22" fmla="*/ 35 w 160"/>
                    <a:gd name="T23" fmla="*/ 23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68">
                      <a:moveTo>
                        <a:pt x="35" y="239"/>
                      </a:moveTo>
                      <a:cubicBezTo>
                        <a:pt x="35" y="255"/>
                        <a:pt x="48" y="268"/>
                        <a:pt x="63" y="268"/>
                      </a:cubicBezTo>
                      <a:lnTo>
                        <a:pt x="95" y="268"/>
                      </a:lnTo>
                      <a:cubicBezTo>
                        <a:pt x="110" y="268"/>
                        <a:pt x="123" y="255"/>
                        <a:pt x="123" y="239"/>
                      </a:cubicBezTo>
                      <a:lnTo>
                        <a:pt x="133" y="160"/>
                      </a:lnTo>
                      <a:lnTo>
                        <a:pt x="160" y="160"/>
                      </a:lnTo>
                      <a:lnTo>
                        <a:pt x="160" y="80"/>
                      </a:lnTo>
                      <a:cubicBezTo>
                        <a:pt x="160" y="36"/>
                        <a:pt x="124" y="0"/>
                        <a:pt x="80" y="0"/>
                      </a:cubicBezTo>
                      <a:cubicBezTo>
                        <a:pt x="36" y="0"/>
                        <a:pt x="0" y="36"/>
                        <a:pt x="0" y="80"/>
                      </a:cubicBezTo>
                      <a:lnTo>
                        <a:pt x="0" y="160"/>
                      </a:lnTo>
                      <a:lnTo>
                        <a:pt x="26" y="160"/>
                      </a:lnTo>
                      <a:lnTo>
                        <a:pt x="35" y="2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Oval 119">
                  <a:extLst>
                    <a:ext uri="{FF2B5EF4-FFF2-40B4-BE49-F238E27FC236}">
                      <a16:creationId xmlns:a16="http://schemas.microsoft.com/office/drawing/2014/main" id="{D69AE4A8-607C-DE93-CEBE-1DB63BC2D882}"/>
                    </a:ext>
                  </a:extLst>
                </p:cNvPr>
                <p:cNvSpPr>
                  <a:spLocks noChangeArrowheads="1"/>
                </p:cNvSpPr>
                <p:nvPr/>
              </p:nvSpPr>
              <p:spPr bwMode="auto">
                <a:xfrm>
                  <a:off x="9321223" y="4255000"/>
                  <a:ext cx="341313"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Freeform 540">
                  <a:extLst>
                    <a:ext uri="{FF2B5EF4-FFF2-40B4-BE49-F238E27FC236}">
                      <a16:creationId xmlns:a16="http://schemas.microsoft.com/office/drawing/2014/main" id="{9E7658A8-E6CE-7342-93B3-5CEAE341A6E4}"/>
                    </a:ext>
                  </a:extLst>
                </p:cNvPr>
                <p:cNvSpPr>
                  <a:spLocks/>
                </p:cNvSpPr>
                <p:nvPr/>
              </p:nvSpPr>
              <p:spPr bwMode="auto">
                <a:xfrm>
                  <a:off x="9149773" y="7531600"/>
                  <a:ext cx="682625" cy="1144588"/>
                </a:xfrm>
                <a:custGeom>
                  <a:avLst/>
                  <a:gdLst>
                    <a:gd name="T0" fmla="*/ 125 w 160"/>
                    <a:gd name="T1" fmla="*/ 29 h 268"/>
                    <a:gd name="T2" fmla="*/ 97 w 160"/>
                    <a:gd name="T3" fmla="*/ 0 h 268"/>
                    <a:gd name="T4" fmla="*/ 65 w 160"/>
                    <a:gd name="T5" fmla="*/ 0 h 268"/>
                    <a:gd name="T6" fmla="*/ 37 w 160"/>
                    <a:gd name="T7" fmla="*/ 29 h 268"/>
                    <a:gd name="T8" fmla="*/ 27 w 160"/>
                    <a:gd name="T9" fmla="*/ 108 h 268"/>
                    <a:gd name="T10" fmla="*/ 0 w 160"/>
                    <a:gd name="T11" fmla="*/ 108 h 268"/>
                    <a:gd name="T12" fmla="*/ 0 w 160"/>
                    <a:gd name="T13" fmla="*/ 188 h 268"/>
                    <a:gd name="T14" fmla="*/ 80 w 160"/>
                    <a:gd name="T15" fmla="*/ 268 h 268"/>
                    <a:gd name="T16" fmla="*/ 160 w 160"/>
                    <a:gd name="T17" fmla="*/ 188 h 268"/>
                    <a:gd name="T18" fmla="*/ 160 w 160"/>
                    <a:gd name="T19" fmla="*/ 108 h 268"/>
                    <a:gd name="T20" fmla="*/ 134 w 160"/>
                    <a:gd name="T21" fmla="*/ 108 h 268"/>
                    <a:gd name="T22" fmla="*/ 125 w 160"/>
                    <a:gd name="T23" fmla="*/ 2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68">
                      <a:moveTo>
                        <a:pt x="125" y="29"/>
                      </a:moveTo>
                      <a:cubicBezTo>
                        <a:pt x="125" y="13"/>
                        <a:pt x="112" y="0"/>
                        <a:pt x="97" y="0"/>
                      </a:cubicBezTo>
                      <a:lnTo>
                        <a:pt x="65" y="0"/>
                      </a:lnTo>
                      <a:cubicBezTo>
                        <a:pt x="50" y="0"/>
                        <a:pt x="37" y="13"/>
                        <a:pt x="37" y="29"/>
                      </a:cubicBezTo>
                      <a:lnTo>
                        <a:pt x="27" y="108"/>
                      </a:lnTo>
                      <a:lnTo>
                        <a:pt x="0" y="108"/>
                      </a:lnTo>
                      <a:lnTo>
                        <a:pt x="0" y="188"/>
                      </a:lnTo>
                      <a:cubicBezTo>
                        <a:pt x="0" y="232"/>
                        <a:pt x="36" y="268"/>
                        <a:pt x="80" y="268"/>
                      </a:cubicBezTo>
                      <a:cubicBezTo>
                        <a:pt x="124" y="268"/>
                        <a:pt x="160" y="232"/>
                        <a:pt x="160" y="188"/>
                      </a:cubicBezTo>
                      <a:lnTo>
                        <a:pt x="160" y="108"/>
                      </a:lnTo>
                      <a:lnTo>
                        <a:pt x="134" y="108"/>
                      </a:lnTo>
                      <a:lnTo>
                        <a:pt x="125"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Oval 121">
                  <a:extLst>
                    <a:ext uri="{FF2B5EF4-FFF2-40B4-BE49-F238E27FC236}">
                      <a16:creationId xmlns:a16="http://schemas.microsoft.com/office/drawing/2014/main" id="{3F381C68-6BCC-DF3E-4DA6-BB7A4B122238}"/>
                    </a:ext>
                  </a:extLst>
                </p:cNvPr>
                <p:cNvSpPr>
                  <a:spLocks noChangeArrowheads="1"/>
                </p:cNvSpPr>
                <p:nvPr/>
              </p:nvSpPr>
              <p:spPr bwMode="auto">
                <a:xfrm>
                  <a:off x="9321223" y="8719050"/>
                  <a:ext cx="341313" cy="3365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Oval 122">
                  <a:extLst>
                    <a:ext uri="{FF2B5EF4-FFF2-40B4-BE49-F238E27FC236}">
                      <a16:creationId xmlns:a16="http://schemas.microsoft.com/office/drawing/2014/main" id="{C555ECC5-786D-6340-A971-B08C1E0E1580}"/>
                    </a:ext>
                  </a:extLst>
                </p:cNvPr>
                <p:cNvSpPr>
                  <a:spLocks noChangeArrowheads="1"/>
                </p:cNvSpPr>
                <p:nvPr/>
              </p:nvSpPr>
              <p:spPr bwMode="auto">
                <a:xfrm>
                  <a:off x="7746423" y="4909050"/>
                  <a:ext cx="338138"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Freeform 543">
                  <a:extLst>
                    <a:ext uri="{FF2B5EF4-FFF2-40B4-BE49-F238E27FC236}">
                      <a16:creationId xmlns:a16="http://schemas.microsoft.com/office/drawing/2014/main" id="{54499497-5545-B706-131D-DA0527A45FE3}"/>
                    </a:ext>
                  </a:extLst>
                </p:cNvPr>
                <p:cNvSpPr>
                  <a:spLocks/>
                </p:cNvSpPr>
                <p:nvPr/>
              </p:nvSpPr>
              <p:spPr bwMode="auto">
                <a:xfrm>
                  <a:off x="7935336" y="5096375"/>
                  <a:ext cx="1027113" cy="1038225"/>
                </a:xfrm>
                <a:custGeom>
                  <a:avLst/>
                  <a:gdLst>
                    <a:gd name="T0" fmla="*/ 31 w 241"/>
                    <a:gd name="T1" fmla="*/ 143 h 243"/>
                    <a:gd name="T2" fmla="*/ 87 w 241"/>
                    <a:gd name="T3" fmla="*/ 200 h 243"/>
                    <a:gd name="T4" fmla="*/ 106 w 241"/>
                    <a:gd name="T5" fmla="*/ 181 h 243"/>
                    <a:gd name="T6" fmla="*/ 168 w 241"/>
                    <a:gd name="T7" fmla="*/ 232 h 243"/>
                    <a:gd name="T8" fmla="*/ 208 w 241"/>
                    <a:gd name="T9" fmla="*/ 232 h 243"/>
                    <a:gd name="T10" fmla="*/ 230 w 241"/>
                    <a:gd name="T11" fmla="*/ 209 h 243"/>
                    <a:gd name="T12" fmla="*/ 230 w 241"/>
                    <a:gd name="T13" fmla="*/ 169 h 243"/>
                    <a:gd name="T14" fmla="*/ 181 w 241"/>
                    <a:gd name="T15" fmla="*/ 106 h 243"/>
                    <a:gd name="T16" fmla="*/ 200 w 241"/>
                    <a:gd name="T17" fmla="*/ 87 h 243"/>
                    <a:gd name="T18" fmla="*/ 143 w 241"/>
                    <a:gd name="T19" fmla="*/ 31 h 243"/>
                    <a:gd name="T20" fmla="*/ 31 w 241"/>
                    <a:gd name="T21" fmla="*/ 31 h 243"/>
                    <a:gd name="T22" fmla="*/ 31 w 241"/>
                    <a:gd name="T23" fmla="*/ 1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243">
                      <a:moveTo>
                        <a:pt x="31" y="143"/>
                      </a:moveTo>
                      <a:lnTo>
                        <a:pt x="87" y="200"/>
                      </a:lnTo>
                      <a:lnTo>
                        <a:pt x="106" y="181"/>
                      </a:lnTo>
                      <a:lnTo>
                        <a:pt x="168" y="232"/>
                      </a:lnTo>
                      <a:cubicBezTo>
                        <a:pt x="179" y="243"/>
                        <a:pt x="197" y="243"/>
                        <a:pt x="208" y="232"/>
                      </a:cubicBezTo>
                      <a:lnTo>
                        <a:pt x="230" y="209"/>
                      </a:lnTo>
                      <a:cubicBezTo>
                        <a:pt x="241" y="198"/>
                        <a:pt x="241" y="180"/>
                        <a:pt x="230" y="169"/>
                      </a:cubicBezTo>
                      <a:lnTo>
                        <a:pt x="181" y="106"/>
                      </a:lnTo>
                      <a:lnTo>
                        <a:pt x="200" y="87"/>
                      </a:lnTo>
                      <a:lnTo>
                        <a:pt x="143" y="31"/>
                      </a:lnTo>
                      <a:cubicBezTo>
                        <a:pt x="112" y="0"/>
                        <a:pt x="62" y="0"/>
                        <a:pt x="31" y="31"/>
                      </a:cubicBezTo>
                      <a:cubicBezTo>
                        <a:pt x="0" y="62"/>
                        <a:pt x="0" y="112"/>
                        <a:pt x="31" y="14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Freeform 544">
                  <a:extLst>
                    <a:ext uri="{FF2B5EF4-FFF2-40B4-BE49-F238E27FC236}">
                      <a16:creationId xmlns:a16="http://schemas.microsoft.com/office/drawing/2014/main" id="{403D9868-23FF-6A61-8B95-C4A75EB6DF28}"/>
                    </a:ext>
                  </a:extLst>
                </p:cNvPr>
                <p:cNvSpPr>
                  <a:spLocks/>
                </p:cNvSpPr>
                <p:nvPr/>
              </p:nvSpPr>
              <p:spPr bwMode="auto">
                <a:xfrm>
                  <a:off x="10019723" y="7177587"/>
                  <a:ext cx="1028700" cy="1036638"/>
                </a:xfrm>
                <a:custGeom>
                  <a:avLst/>
                  <a:gdLst>
                    <a:gd name="T0" fmla="*/ 210 w 241"/>
                    <a:gd name="T1" fmla="*/ 100 h 243"/>
                    <a:gd name="T2" fmla="*/ 154 w 241"/>
                    <a:gd name="T3" fmla="*/ 43 h 243"/>
                    <a:gd name="T4" fmla="*/ 135 w 241"/>
                    <a:gd name="T5" fmla="*/ 62 h 243"/>
                    <a:gd name="T6" fmla="*/ 73 w 241"/>
                    <a:gd name="T7" fmla="*/ 11 h 243"/>
                    <a:gd name="T8" fmla="*/ 33 w 241"/>
                    <a:gd name="T9" fmla="*/ 11 h 243"/>
                    <a:gd name="T10" fmla="*/ 11 w 241"/>
                    <a:gd name="T11" fmla="*/ 34 h 243"/>
                    <a:gd name="T12" fmla="*/ 11 w 241"/>
                    <a:gd name="T13" fmla="*/ 74 h 243"/>
                    <a:gd name="T14" fmla="*/ 60 w 241"/>
                    <a:gd name="T15" fmla="*/ 137 h 243"/>
                    <a:gd name="T16" fmla="*/ 41 w 241"/>
                    <a:gd name="T17" fmla="*/ 156 h 243"/>
                    <a:gd name="T18" fmla="*/ 98 w 241"/>
                    <a:gd name="T19" fmla="*/ 212 h 243"/>
                    <a:gd name="T20" fmla="*/ 210 w 241"/>
                    <a:gd name="T21" fmla="*/ 212 h 243"/>
                    <a:gd name="T22" fmla="*/ 210 w 241"/>
                    <a:gd name="T23" fmla="*/ 10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243">
                      <a:moveTo>
                        <a:pt x="210" y="100"/>
                      </a:moveTo>
                      <a:lnTo>
                        <a:pt x="154" y="43"/>
                      </a:lnTo>
                      <a:lnTo>
                        <a:pt x="135" y="62"/>
                      </a:lnTo>
                      <a:lnTo>
                        <a:pt x="73" y="11"/>
                      </a:lnTo>
                      <a:cubicBezTo>
                        <a:pt x="62" y="0"/>
                        <a:pt x="44" y="0"/>
                        <a:pt x="33" y="11"/>
                      </a:cubicBezTo>
                      <a:lnTo>
                        <a:pt x="11" y="34"/>
                      </a:lnTo>
                      <a:cubicBezTo>
                        <a:pt x="0" y="45"/>
                        <a:pt x="0" y="63"/>
                        <a:pt x="11" y="74"/>
                      </a:cubicBezTo>
                      <a:lnTo>
                        <a:pt x="60" y="137"/>
                      </a:lnTo>
                      <a:lnTo>
                        <a:pt x="41" y="156"/>
                      </a:lnTo>
                      <a:lnTo>
                        <a:pt x="98" y="212"/>
                      </a:lnTo>
                      <a:cubicBezTo>
                        <a:pt x="129" y="243"/>
                        <a:pt x="179" y="243"/>
                        <a:pt x="210" y="212"/>
                      </a:cubicBezTo>
                      <a:cubicBezTo>
                        <a:pt x="241" y="181"/>
                        <a:pt x="241" y="131"/>
                        <a:pt x="210" y="1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Oval 125">
                  <a:extLst>
                    <a:ext uri="{FF2B5EF4-FFF2-40B4-BE49-F238E27FC236}">
                      <a16:creationId xmlns:a16="http://schemas.microsoft.com/office/drawing/2014/main" id="{9E0E8160-177F-8E51-AD10-9C757FFC7D3C}"/>
                    </a:ext>
                  </a:extLst>
                </p:cNvPr>
                <p:cNvSpPr>
                  <a:spLocks noChangeArrowheads="1"/>
                </p:cNvSpPr>
                <p:nvPr/>
              </p:nvSpPr>
              <p:spPr bwMode="auto">
                <a:xfrm>
                  <a:off x="10899198" y="8065000"/>
                  <a:ext cx="336550"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Oval 126">
                  <a:extLst>
                    <a:ext uri="{FF2B5EF4-FFF2-40B4-BE49-F238E27FC236}">
                      <a16:creationId xmlns:a16="http://schemas.microsoft.com/office/drawing/2014/main" id="{F3C14234-F3A9-8E27-08EF-52234A00E88A}"/>
                    </a:ext>
                  </a:extLst>
                </p:cNvPr>
                <p:cNvSpPr>
                  <a:spLocks noChangeArrowheads="1"/>
                </p:cNvSpPr>
                <p:nvPr/>
              </p:nvSpPr>
              <p:spPr bwMode="auto">
                <a:xfrm>
                  <a:off x="7090786" y="6485437"/>
                  <a:ext cx="341313" cy="341313"/>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Freeform 547">
                  <a:extLst>
                    <a:ext uri="{FF2B5EF4-FFF2-40B4-BE49-F238E27FC236}">
                      <a16:creationId xmlns:a16="http://schemas.microsoft.com/office/drawing/2014/main" id="{1F7C631A-4993-30A7-C0B0-F1B1AC991080}"/>
                    </a:ext>
                  </a:extLst>
                </p:cNvPr>
                <p:cNvSpPr>
                  <a:spLocks/>
                </p:cNvSpPr>
                <p:nvPr/>
              </p:nvSpPr>
              <p:spPr bwMode="auto">
                <a:xfrm>
                  <a:off x="7473373" y="6313987"/>
                  <a:ext cx="1143000" cy="684213"/>
                </a:xfrm>
                <a:custGeom>
                  <a:avLst/>
                  <a:gdLst>
                    <a:gd name="T0" fmla="*/ 160 w 268"/>
                    <a:gd name="T1" fmla="*/ 160 h 160"/>
                    <a:gd name="T2" fmla="*/ 160 w 268"/>
                    <a:gd name="T3" fmla="*/ 134 h 160"/>
                    <a:gd name="T4" fmla="*/ 239 w 268"/>
                    <a:gd name="T5" fmla="*/ 125 h 160"/>
                    <a:gd name="T6" fmla="*/ 268 w 268"/>
                    <a:gd name="T7" fmla="*/ 97 h 160"/>
                    <a:gd name="T8" fmla="*/ 268 w 268"/>
                    <a:gd name="T9" fmla="*/ 65 h 160"/>
                    <a:gd name="T10" fmla="*/ 239 w 268"/>
                    <a:gd name="T11" fmla="*/ 37 h 160"/>
                    <a:gd name="T12" fmla="*/ 160 w 268"/>
                    <a:gd name="T13" fmla="*/ 27 h 160"/>
                    <a:gd name="T14" fmla="*/ 160 w 268"/>
                    <a:gd name="T15" fmla="*/ 0 h 160"/>
                    <a:gd name="T16" fmla="*/ 80 w 268"/>
                    <a:gd name="T17" fmla="*/ 0 h 160"/>
                    <a:gd name="T18" fmla="*/ 0 w 268"/>
                    <a:gd name="T19" fmla="*/ 80 h 160"/>
                    <a:gd name="T20" fmla="*/ 80 w 268"/>
                    <a:gd name="T21" fmla="*/ 160 h 160"/>
                    <a:gd name="T22" fmla="*/ 160 w 268"/>
                    <a:gd name="T2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60">
                      <a:moveTo>
                        <a:pt x="160" y="160"/>
                      </a:moveTo>
                      <a:lnTo>
                        <a:pt x="160" y="134"/>
                      </a:lnTo>
                      <a:lnTo>
                        <a:pt x="239" y="125"/>
                      </a:lnTo>
                      <a:cubicBezTo>
                        <a:pt x="255" y="125"/>
                        <a:pt x="268" y="112"/>
                        <a:pt x="268" y="97"/>
                      </a:cubicBezTo>
                      <a:lnTo>
                        <a:pt x="268" y="65"/>
                      </a:lnTo>
                      <a:cubicBezTo>
                        <a:pt x="268" y="50"/>
                        <a:pt x="255" y="37"/>
                        <a:pt x="239" y="37"/>
                      </a:cubicBezTo>
                      <a:lnTo>
                        <a:pt x="160" y="27"/>
                      </a:lnTo>
                      <a:lnTo>
                        <a:pt x="160" y="0"/>
                      </a:lnTo>
                      <a:lnTo>
                        <a:pt x="80" y="0"/>
                      </a:lnTo>
                      <a:cubicBezTo>
                        <a:pt x="36" y="0"/>
                        <a:pt x="0" y="36"/>
                        <a:pt x="0" y="80"/>
                      </a:cubicBezTo>
                      <a:cubicBezTo>
                        <a:pt x="0" y="124"/>
                        <a:pt x="36" y="160"/>
                        <a:pt x="80" y="160"/>
                      </a:cubicBezTo>
                      <a:lnTo>
                        <a:pt x="160" y="1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Freeform 548">
                  <a:extLst>
                    <a:ext uri="{FF2B5EF4-FFF2-40B4-BE49-F238E27FC236}">
                      <a16:creationId xmlns:a16="http://schemas.microsoft.com/office/drawing/2014/main" id="{1B4D2CAD-19E9-34AC-0CE3-D56C0478DEB3}"/>
                    </a:ext>
                  </a:extLst>
                </p:cNvPr>
                <p:cNvSpPr>
                  <a:spLocks/>
                </p:cNvSpPr>
                <p:nvPr/>
              </p:nvSpPr>
              <p:spPr bwMode="auto">
                <a:xfrm>
                  <a:off x="10365798" y="6313987"/>
                  <a:ext cx="1143000" cy="684213"/>
                </a:xfrm>
                <a:custGeom>
                  <a:avLst/>
                  <a:gdLst>
                    <a:gd name="T0" fmla="*/ 188 w 268"/>
                    <a:gd name="T1" fmla="*/ 0 h 160"/>
                    <a:gd name="T2" fmla="*/ 108 w 268"/>
                    <a:gd name="T3" fmla="*/ 0 h 160"/>
                    <a:gd name="T4" fmla="*/ 108 w 268"/>
                    <a:gd name="T5" fmla="*/ 26 h 160"/>
                    <a:gd name="T6" fmla="*/ 29 w 268"/>
                    <a:gd name="T7" fmla="*/ 35 h 160"/>
                    <a:gd name="T8" fmla="*/ 0 w 268"/>
                    <a:gd name="T9" fmla="*/ 63 h 160"/>
                    <a:gd name="T10" fmla="*/ 0 w 268"/>
                    <a:gd name="T11" fmla="*/ 95 h 160"/>
                    <a:gd name="T12" fmla="*/ 29 w 268"/>
                    <a:gd name="T13" fmla="*/ 123 h 160"/>
                    <a:gd name="T14" fmla="*/ 108 w 268"/>
                    <a:gd name="T15" fmla="*/ 133 h 160"/>
                    <a:gd name="T16" fmla="*/ 108 w 268"/>
                    <a:gd name="T17" fmla="*/ 160 h 160"/>
                    <a:gd name="T18" fmla="*/ 188 w 268"/>
                    <a:gd name="T19" fmla="*/ 160 h 160"/>
                    <a:gd name="T20" fmla="*/ 268 w 268"/>
                    <a:gd name="T21" fmla="*/ 80 h 160"/>
                    <a:gd name="T22" fmla="*/ 188 w 268"/>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60">
                      <a:moveTo>
                        <a:pt x="188" y="0"/>
                      </a:moveTo>
                      <a:lnTo>
                        <a:pt x="108" y="0"/>
                      </a:lnTo>
                      <a:lnTo>
                        <a:pt x="108" y="26"/>
                      </a:lnTo>
                      <a:lnTo>
                        <a:pt x="29" y="35"/>
                      </a:lnTo>
                      <a:cubicBezTo>
                        <a:pt x="13" y="35"/>
                        <a:pt x="0" y="48"/>
                        <a:pt x="0" y="63"/>
                      </a:cubicBezTo>
                      <a:lnTo>
                        <a:pt x="0" y="95"/>
                      </a:lnTo>
                      <a:cubicBezTo>
                        <a:pt x="0" y="110"/>
                        <a:pt x="13" y="123"/>
                        <a:pt x="29" y="123"/>
                      </a:cubicBezTo>
                      <a:lnTo>
                        <a:pt x="108" y="133"/>
                      </a:lnTo>
                      <a:lnTo>
                        <a:pt x="108" y="160"/>
                      </a:lnTo>
                      <a:lnTo>
                        <a:pt x="188" y="160"/>
                      </a:lnTo>
                      <a:cubicBezTo>
                        <a:pt x="232" y="160"/>
                        <a:pt x="268" y="124"/>
                        <a:pt x="268" y="80"/>
                      </a:cubicBezTo>
                      <a:cubicBezTo>
                        <a:pt x="268" y="36"/>
                        <a:pt x="232" y="0"/>
                        <a:pt x="1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Oval 193">
                  <a:extLst>
                    <a:ext uri="{FF2B5EF4-FFF2-40B4-BE49-F238E27FC236}">
                      <a16:creationId xmlns:a16="http://schemas.microsoft.com/office/drawing/2014/main" id="{D7A6CB1E-E7E5-642E-FBF9-F787AC2A3CE3}"/>
                    </a:ext>
                  </a:extLst>
                </p:cNvPr>
                <p:cNvSpPr>
                  <a:spLocks noChangeArrowheads="1"/>
                </p:cNvSpPr>
                <p:nvPr/>
              </p:nvSpPr>
              <p:spPr bwMode="auto">
                <a:xfrm>
                  <a:off x="11551661" y="6485437"/>
                  <a:ext cx="341313" cy="341313"/>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Oval 194">
                  <a:extLst>
                    <a:ext uri="{FF2B5EF4-FFF2-40B4-BE49-F238E27FC236}">
                      <a16:creationId xmlns:a16="http://schemas.microsoft.com/office/drawing/2014/main" id="{00255FF0-293B-970B-2E33-D2A0431B575B}"/>
                    </a:ext>
                  </a:extLst>
                </p:cNvPr>
                <p:cNvSpPr>
                  <a:spLocks noChangeArrowheads="1"/>
                </p:cNvSpPr>
                <p:nvPr/>
              </p:nvSpPr>
              <p:spPr bwMode="auto">
                <a:xfrm>
                  <a:off x="7746423" y="8065000"/>
                  <a:ext cx="338138"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Freeform 551">
                  <a:extLst>
                    <a:ext uri="{FF2B5EF4-FFF2-40B4-BE49-F238E27FC236}">
                      <a16:creationId xmlns:a16="http://schemas.microsoft.com/office/drawing/2014/main" id="{6D667D31-F0AE-22BD-DA0D-67CED8B392BF}"/>
                    </a:ext>
                  </a:extLst>
                </p:cNvPr>
                <p:cNvSpPr>
                  <a:spLocks/>
                </p:cNvSpPr>
                <p:nvPr/>
              </p:nvSpPr>
              <p:spPr bwMode="auto">
                <a:xfrm>
                  <a:off x="7935336" y="7185525"/>
                  <a:ext cx="1035050" cy="1028700"/>
                </a:xfrm>
                <a:custGeom>
                  <a:avLst/>
                  <a:gdLst>
                    <a:gd name="T0" fmla="*/ 209 w 243"/>
                    <a:gd name="T1" fmla="*/ 11 h 241"/>
                    <a:gd name="T2" fmla="*/ 169 w 243"/>
                    <a:gd name="T3" fmla="*/ 11 h 241"/>
                    <a:gd name="T4" fmla="*/ 106 w 243"/>
                    <a:gd name="T5" fmla="*/ 60 h 241"/>
                    <a:gd name="T6" fmla="*/ 87 w 243"/>
                    <a:gd name="T7" fmla="*/ 41 h 241"/>
                    <a:gd name="T8" fmla="*/ 31 w 243"/>
                    <a:gd name="T9" fmla="*/ 98 h 241"/>
                    <a:gd name="T10" fmla="*/ 31 w 243"/>
                    <a:gd name="T11" fmla="*/ 210 h 241"/>
                    <a:gd name="T12" fmla="*/ 143 w 243"/>
                    <a:gd name="T13" fmla="*/ 210 h 241"/>
                    <a:gd name="T14" fmla="*/ 200 w 243"/>
                    <a:gd name="T15" fmla="*/ 154 h 241"/>
                    <a:gd name="T16" fmla="*/ 181 w 243"/>
                    <a:gd name="T17" fmla="*/ 135 h 241"/>
                    <a:gd name="T18" fmla="*/ 232 w 243"/>
                    <a:gd name="T19" fmla="*/ 73 h 241"/>
                    <a:gd name="T20" fmla="*/ 232 w 243"/>
                    <a:gd name="T21" fmla="*/ 33 h 241"/>
                    <a:gd name="T22" fmla="*/ 209 w 243"/>
                    <a:gd name="T23"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41">
                      <a:moveTo>
                        <a:pt x="209" y="11"/>
                      </a:moveTo>
                      <a:cubicBezTo>
                        <a:pt x="198" y="0"/>
                        <a:pt x="180" y="0"/>
                        <a:pt x="169" y="11"/>
                      </a:cubicBezTo>
                      <a:lnTo>
                        <a:pt x="106" y="60"/>
                      </a:lnTo>
                      <a:lnTo>
                        <a:pt x="87" y="41"/>
                      </a:lnTo>
                      <a:lnTo>
                        <a:pt x="31" y="98"/>
                      </a:lnTo>
                      <a:cubicBezTo>
                        <a:pt x="0" y="129"/>
                        <a:pt x="0" y="179"/>
                        <a:pt x="31" y="210"/>
                      </a:cubicBezTo>
                      <a:cubicBezTo>
                        <a:pt x="62" y="241"/>
                        <a:pt x="112" y="241"/>
                        <a:pt x="143" y="210"/>
                      </a:cubicBezTo>
                      <a:lnTo>
                        <a:pt x="200" y="154"/>
                      </a:lnTo>
                      <a:lnTo>
                        <a:pt x="181" y="135"/>
                      </a:lnTo>
                      <a:lnTo>
                        <a:pt x="232" y="73"/>
                      </a:lnTo>
                      <a:cubicBezTo>
                        <a:pt x="243" y="62"/>
                        <a:pt x="243" y="44"/>
                        <a:pt x="232" y="33"/>
                      </a:cubicBezTo>
                      <a:lnTo>
                        <a:pt x="209"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Freeform 552">
                  <a:extLst>
                    <a:ext uri="{FF2B5EF4-FFF2-40B4-BE49-F238E27FC236}">
                      <a16:creationId xmlns:a16="http://schemas.microsoft.com/office/drawing/2014/main" id="{10EE6452-11D1-0A6C-30BC-62FECB8DE3FD}"/>
                    </a:ext>
                  </a:extLst>
                </p:cNvPr>
                <p:cNvSpPr>
                  <a:spLocks/>
                </p:cNvSpPr>
                <p:nvPr/>
              </p:nvSpPr>
              <p:spPr bwMode="auto">
                <a:xfrm>
                  <a:off x="10011786" y="5096375"/>
                  <a:ext cx="1036638" cy="1030288"/>
                </a:xfrm>
                <a:custGeom>
                  <a:avLst/>
                  <a:gdLst>
                    <a:gd name="T0" fmla="*/ 34 w 243"/>
                    <a:gd name="T1" fmla="*/ 230 h 241"/>
                    <a:gd name="T2" fmla="*/ 74 w 243"/>
                    <a:gd name="T3" fmla="*/ 230 h 241"/>
                    <a:gd name="T4" fmla="*/ 137 w 243"/>
                    <a:gd name="T5" fmla="*/ 181 h 241"/>
                    <a:gd name="T6" fmla="*/ 156 w 243"/>
                    <a:gd name="T7" fmla="*/ 200 h 241"/>
                    <a:gd name="T8" fmla="*/ 212 w 243"/>
                    <a:gd name="T9" fmla="*/ 143 h 241"/>
                    <a:gd name="T10" fmla="*/ 212 w 243"/>
                    <a:gd name="T11" fmla="*/ 31 h 241"/>
                    <a:gd name="T12" fmla="*/ 100 w 243"/>
                    <a:gd name="T13" fmla="*/ 31 h 241"/>
                    <a:gd name="T14" fmla="*/ 43 w 243"/>
                    <a:gd name="T15" fmla="*/ 87 h 241"/>
                    <a:gd name="T16" fmla="*/ 62 w 243"/>
                    <a:gd name="T17" fmla="*/ 106 h 241"/>
                    <a:gd name="T18" fmla="*/ 11 w 243"/>
                    <a:gd name="T19" fmla="*/ 168 h 241"/>
                    <a:gd name="T20" fmla="*/ 11 w 243"/>
                    <a:gd name="T21" fmla="*/ 208 h 241"/>
                    <a:gd name="T22" fmla="*/ 34 w 243"/>
                    <a:gd name="T23" fmla="*/ 23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41">
                      <a:moveTo>
                        <a:pt x="34" y="230"/>
                      </a:moveTo>
                      <a:cubicBezTo>
                        <a:pt x="45" y="241"/>
                        <a:pt x="63" y="241"/>
                        <a:pt x="74" y="230"/>
                      </a:cubicBezTo>
                      <a:lnTo>
                        <a:pt x="137" y="181"/>
                      </a:lnTo>
                      <a:lnTo>
                        <a:pt x="156" y="200"/>
                      </a:lnTo>
                      <a:lnTo>
                        <a:pt x="212" y="143"/>
                      </a:lnTo>
                      <a:cubicBezTo>
                        <a:pt x="243" y="112"/>
                        <a:pt x="243" y="62"/>
                        <a:pt x="212" y="31"/>
                      </a:cubicBezTo>
                      <a:cubicBezTo>
                        <a:pt x="181" y="0"/>
                        <a:pt x="131" y="0"/>
                        <a:pt x="100" y="31"/>
                      </a:cubicBezTo>
                      <a:lnTo>
                        <a:pt x="43" y="87"/>
                      </a:lnTo>
                      <a:lnTo>
                        <a:pt x="62" y="106"/>
                      </a:lnTo>
                      <a:lnTo>
                        <a:pt x="11" y="168"/>
                      </a:lnTo>
                      <a:cubicBezTo>
                        <a:pt x="0" y="179"/>
                        <a:pt x="0" y="197"/>
                        <a:pt x="11" y="208"/>
                      </a:cubicBezTo>
                      <a:lnTo>
                        <a:pt x="34" y="2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Oval 197">
                  <a:extLst>
                    <a:ext uri="{FF2B5EF4-FFF2-40B4-BE49-F238E27FC236}">
                      <a16:creationId xmlns:a16="http://schemas.microsoft.com/office/drawing/2014/main" id="{70C60DE3-05BC-B4BA-0439-B17A2E850840}"/>
                    </a:ext>
                  </a:extLst>
                </p:cNvPr>
                <p:cNvSpPr>
                  <a:spLocks noChangeArrowheads="1"/>
                </p:cNvSpPr>
                <p:nvPr/>
              </p:nvSpPr>
              <p:spPr bwMode="auto">
                <a:xfrm>
                  <a:off x="10899198" y="4909050"/>
                  <a:ext cx="336550"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Freeform 554">
                  <a:extLst>
                    <a:ext uri="{FF2B5EF4-FFF2-40B4-BE49-F238E27FC236}">
                      <a16:creationId xmlns:a16="http://schemas.microsoft.com/office/drawing/2014/main" id="{28295136-6365-B5AC-1C39-D47D27813677}"/>
                    </a:ext>
                  </a:extLst>
                </p:cNvPr>
                <p:cNvSpPr>
                  <a:spLocks noEditPoints="1"/>
                </p:cNvSpPr>
                <p:nvPr/>
              </p:nvSpPr>
              <p:spPr bwMode="auto">
                <a:xfrm>
                  <a:off x="9214861" y="7044237"/>
                  <a:ext cx="554038" cy="376238"/>
                </a:xfrm>
                <a:custGeom>
                  <a:avLst/>
                  <a:gdLst>
                    <a:gd name="T0" fmla="*/ 65 w 130"/>
                    <a:gd name="T1" fmla="*/ 88 h 88"/>
                    <a:gd name="T2" fmla="*/ 130 w 130"/>
                    <a:gd name="T3" fmla="*/ 3 h 88"/>
                    <a:gd name="T4" fmla="*/ 65 w 130"/>
                    <a:gd name="T5" fmla="*/ 0 h 88"/>
                    <a:gd name="T6" fmla="*/ 0 w 130"/>
                    <a:gd name="T7" fmla="*/ 3 h 88"/>
                    <a:gd name="T8" fmla="*/ 65 w 130"/>
                    <a:gd name="T9" fmla="*/ 88 h 88"/>
                    <a:gd name="T10" fmla="*/ 65 w 130"/>
                    <a:gd name="T11" fmla="*/ 8 h 88"/>
                    <a:gd name="T12" fmla="*/ 119 w 130"/>
                    <a:gd name="T13" fmla="*/ 10 h 88"/>
                    <a:gd name="T14" fmla="*/ 65 w 130"/>
                    <a:gd name="T15" fmla="*/ 80 h 88"/>
                    <a:gd name="T16" fmla="*/ 11 w 130"/>
                    <a:gd name="T17" fmla="*/ 10 h 88"/>
                    <a:gd name="T18" fmla="*/ 65 w 13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88">
                      <a:moveTo>
                        <a:pt x="65" y="88"/>
                      </a:moveTo>
                      <a:cubicBezTo>
                        <a:pt x="92" y="88"/>
                        <a:pt x="116" y="54"/>
                        <a:pt x="130" y="3"/>
                      </a:cubicBezTo>
                      <a:cubicBezTo>
                        <a:pt x="109" y="1"/>
                        <a:pt x="87" y="0"/>
                        <a:pt x="65" y="0"/>
                      </a:cubicBezTo>
                      <a:cubicBezTo>
                        <a:pt x="43" y="0"/>
                        <a:pt x="21" y="1"/>
                        <a:pt x="0" y="3"/>
                      </a:cubicBezTo>
                      <a:cubicBezTo>
                        <a:pt x="14" y="54"/>
                        <a:pt x="38" y="88"/>
                        <a:pt x="65" y="88"/>
                      </a:cubicBezTo>
                      <a:close/>
                      <a:moveTo>
                        <a:pt x="65" y="8"/>
                      </a:moveTo>
                      <a:cubicBezTo>
                        <a:pt x="83" y="8"/>
                        <a:pt x="101" y="9"/>
                        <a:pt x="119" y="10"/>
                      </a:cubicBezTo>
                      <a:cubicBezTo>
                        <a:pt x="106" y="53"/>
                        <a:pt x="86" y="80"/>
                        <a:pt x="65" y="80"/>
                      </a:cubicBezTo>
                      <a:cubicBezTo>
                        <a:pt x="44" y="80"/>
                        <a:pt x="24" y="53"/>
                        <a:pt x="11" y="10"/>
                      </a:cubicBezTo>
                      <a:cubicBezTo>
                        <a:pt x="29" y="9"/>
                        <a:pt x="47" y="8"/>
                        <a:pt x="65"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Freeform 555">
                  <a:extLst>
                    <a:ext uri="{FF2B5EF4-FFF2-40B4-BE49-F238E27FC236}">
                      <a16:creationId xmlns:a16="http://schemas.microsoft.com/office/drawing/2014/main" id="{89DEAB51-7E9B-B5F5-F076-CD903F265727}"/>
                    </a:ext>
                  </a:extLst>
                </p:cNvPr>
                <p:cNvSpPr>
                  <a:spLocks noEditPoints="1"/>
                </p:cNvSpPr>
                <p:nvPr/>
              </p:nvSpPr>
              <p:spPr bwMode="auto">
                <a:xfrm>
                  <a:off x="9718098" y="5929812"/>
                  <a:ext cx="387350" cy="311150"/>
                </a:xfrm>
                <a:custGeom>
                  <a:avLst/>
                  <a:gdLst>
                    <a:gd name="T0" fmla="*/ 33 w 91"/>
                    <a:gd name="T1" fmla="*/ 73 h 73"/>
                    <a:gd name="T2" fmla="*/ 91 w 91"/>
                    <a:gd name="T3" fmla="*/ 65 h 73"/>
                    <a:gd name="T4" fmla="*/ 0 w 91"/>
                    <a:gd name="T5" fmla="*/ 0 h 73"/>
                    <a:gd name="T6" fmla="*/ 21 w 91"/>
                    <a:gd name="T7" fmla="*/ 35 h 73"/>
                    <a:gd name="T8" fmla="*/ 33 w 91"/>
                    <a:gd name="T9" fmla="*/ 73 h 73"/>
                    <a:gd name="T10" fmla="*/ 77 w 91"/>
                    <a:gd name="T11" fmla="*/ 59 h 73"/>
                    <a:gd name="T12" fmla="*/ 39 w 91"/>
                    <a:gd name="T13" fmla="*/ 64 h 73"/>
                    <a:gd name="T14" fmla="*/ 28 w 91"/>
                    <a:gd name="T15" fmla="*/ 32 h 73"/>
                    <a:gd name="T16" fmla="*/ 20 w 91"/>
                    <a:gd name="T17" fmla="*/ 16 h 73"/>
                    <a:gd name="T18" fmla="*/ 77 w 91"/>
                    <a:gd name="T19"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73">
                      <a:moveTo>
                        <a:pt x="33" y="73"/>
                      </a:moveTo>
                      <a:cubicBezTo>
                        <a:pt x="53" y="71"/>
                        <a:pt x="73" y="68"/>
                        <a:pt x="91" y="65"/>
                      </a:cubicBezTo>
                      <a:cubicBezTo>
                        <a:pt x="69" y="34"/>
                        <a:pt x="37" y="11"/>
                        <a:pt x="0" y="0"/>
                      </a:cubicBezTo>
                      <a:cubicBezTo>
                        <a:pt x="8" y="9"/>
                        <a:pt x="15" y="21"/>
                        <a:pt x="21" y="35"/>
                      </a:cubicBezTo>
                      <a:cubicBezTo>
                        <a:pt x="26" y="47"/>
                        <a:pt x="30" y="59"/>
                        <a:pt x="33" y="73"/>
                      </a:cubicBezTo>
                      <a:close/>
                      <a:moveTo>
                        <a:pt x="77" y="59"/>
                      </a:moveTo>
                      <a:cubicBezTo>
                        <a:pt x="64" y="61"/>
                        <a:pt x="52" y="63"/>
                        <a:pt x="39" y="64"/>
                      </a:cubicBezTo>
                      <a:cubicBezTo>
                        <a:pt x="36" y="53"/>
                        <a:pt x="32" y="42"/>
                        <a:pt x="28" y="32"/>
                      </a:cubicBezTo>
                      <a:cubicBezTo>
                        <a:pt x="26" y="26"/>
                        <a:pt x="23" y="21"/>
                        <a:pt x="20" y="16"/>
                      </a:cubicBezTo>
                      <a:cubicBezTo>
                        <a:pt x="42" y="26"/>
                        <a:pt x="61" y="41"/>
                        <a:pt x="77" y="5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Freeform 556">
                  <a:extLst>
                    <a:ext uri="{FF2B5EF4-FFF2-40B4-BE49-F238E27FC236}">
                      <a16:creationId xmlns:a16="http://schemas.microsoft.com/office/drawing/2014/main" id="{FB81D936-7A63-8C56-B5F9-CE918B8B52F6}"/>
                    </a:ext>
                  </a:extLst>
                </p:cNvPr>
                <p:cNvSpPr>
                  <a:spLocks noEditPoints="1"/>
                </p:cNvSpPr>
                <p:nvPr/>
              </p:nvSpPr>
              <p:spPr bwMode="auto">
                <a:xfrm>
                  <a:off x="9167236" y="6702925"/>
                  <a:ext cx="647700" cy="260350"/>
                </a:xfrm>
                <a:custGeom>
                  <a:avLst/>
                  <a:gdLst>
                    <a:gd name="T0" fmla="*/ 6 w 152"/>
                    <a:gd name="T1" fmla="*/ 61 h 61"/>
                    <a:gd name="T2" fmla="*/ 76 w 152"/>
                    <a:gd name="T3" fmla="*/ 59 h 61"/>
                    <a:gd name="T4" fmla="*/ 146 w 152"/>
                    <a:gd name="T5" fmla="*/ 61 h 61"/>
                    <a:gd name="T6" fmla="*/ 152 w 152"/>
                    <a:gd name="T7" fmla="*/ 0 h 61"/>
                    <a:gd name="T8" fmla="*/ 0 w 152"/>
                    <a:gd name="T9" fmla="*/ 0 h 61"/>
                    <a:gd name="T10" fmla="*/ 6 w 152"/>
                    <a:gd name="T11" fmla="*/ 61 h 61"/>
                    <a:gd name="T12" fmla="*/ 144 w 152"/>
                    <a:gd name="T13" fmla="*/ 8 h 61"/>
                    <a:gd name="T14" fmla="*/ 139 w 152"/>
                    <a:gd name="T15" fmla="*/ 53 h 61"/>
                    <a:gd name="T16" fmla="*/ 76 w 152"/>
                    <a:gd name="T17" fmla="*/ 51 h 61"/>
                    <a:gd name="T18" fmla="*/ 13 w 152"/>
                    <a:gd name="T19" fmla="*/ 53 h 61"/>
                    <a:gd name="T20" fmla="*/ 8 w 152"/>
                    <a:gd name="T21" fmla="*/ 8 h 61"/>
                    <a:gd name="T22" fmla="*/ 144 w 152"/>
                    <a:gd name="T23"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61">
                      <a:moveTo>
                        <a:pt x="6" y="61"/>
                      </a:moveTo>
                      <a:cubicBezTo>
                        <a:pt x="29" y="60"/>
                        <a:pt x="52" y="59"/>
                        <a:pt x="76" y="59"/>
                      </a:cubicBezTo>
                      <a:cubicBezTo>
                        <a:pt x="100" y="59"/>
                        <a:pt x="123" y="60"/>
                        <a:pt x="146" y="61"/>
                      </a:cubicBezTo>
                      <a:cubicBezTo>
                        <a:pt x="149" y="42"/>
                        <a:pt x="151" y="22"/>
                        <a:pt x="152" y="0"/>
                      </a:cubicBezTo>
                      <a:lnTo>
                        <a:pt x="0" y="0"/>
                      </a:lnTo>
                      <a:cubicBezTo>
                        <a:pt x="1" y="22"/>
                        <a:pt x="3" y="42"/>
                        <a:pt x="6" y="61"/>
                      </a:cubicBezTo>
                      <a:close/>
                      <a:moveTo>
                        <a:pt x="144" y="8"/>
                      </a:moveTo>
                      <a:cubicBezTo>
                        <a:pt x="143" y="23"/>
                        <a:pt x="141" y="39"/>
                        <a:pt x="139" y="53"/>
                      </a:cubicBezTo>
                      <a:cubicBezTo>
                        <a:pt x="118" y="52"/>
                        <a:pt x="97" y="51"/>
                        <a:pt x="76" y="51"/>
                      </a:cubicBezTo>
                      <a:cubicBezTo>
                        <a:pt x="55" y="51"/>
                        <a:pt x="34" y="52"/>
                        <a:pt x="13" y="53"/>
                      </a:cubicBezTo>
                      <a:cubicBezTo>
                        <a:pt x="11" y="38"/>
                        <a:pt x="9" y="23"/>
                        <a:pt x="8" y="8"/>
                      </a:cubicBezTo>
                      <a:lnTo>
                        <a:pt x="144"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557">
                  <a:extLst>
                    <a:ext uri="{FF2B5EF4-FFF2-40B4-BE49-F238E27FC236}">
                      <a16:creationId xmlns:a16="http://schemas.microsoft.com/office/drawing/2014/main" id="{D2813E40-109C-4BC9-EC61-3299FE09713E}"/>
                    </a:ext>
                  </a:extLst>
                </p:cNvPr>
                <p:cNvSpPr>
                  <a:spLocks noEditPoints="1"/>
                </p:cNvSpPr>
                <p:nvPr/>
              </p:nvSpPr>
              <p:spPr bwMode="auto">
                <a:xfrm>
                  <a:off x="9880023" y="6702925"/>
                  <a:ext cx="369888" cy="311150"/>
                </a:xfrm>
                <a:custGeom>
                  <a:avLst/>
                  <a:gdLst>
                    <a:gd name="T0" fmla="*/ 87 w 87"/>
                    <a:gd name="T1" fmla="*/ 0 h 73"/>
                    <a:gd name="T2" fmla="*/ 7 w 87"/>
                    <a:gd name="T3" fmla="*/ 0 h 73"/>
                    <a:gd name="T4" fmla="*/ 0 w 87"/>
                    <a:gd name="T5" fmla="*/ 63 h 73"/>
                    <a:gd name="T6" fmla="*/ 67 w 87"/>
                    <a:gd name="T7" fmla="*/ 73 h 73"/>
                    <a:gd name="T8" fmla="*/ 87 w 87"/>
                    <a:gd name="T9" fmla="*/ 0 h 73"/>
                    <a:gd name="T10" fmla="*/ 9 w 87"/>
                    <a:gd name="T11" fmla="*/ 56 h 73"/>
                    <a:gd name="T12" fmla="*/ 14 w 87"/>
                    <a:gd name="T13" fmla="*/ 8 h 73"/>
                    <a:gd name="T14" fmla="*/ 79 w 87"/>
                    <a:gd name="T15" fmla="*/ 8 h 73"/>
                    <a:gd name="T16" fmla="*/ 62 w 87"/>
                    <a:gd name="T17" fmla="*/ 64 h 73"/>
                    <a:gd name="T18" fmla="*/ 9 w 87"/>
                    <a:gd name="T19"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3">
                      <a:moveTo>
                        <a:pt x="87" y="0"/>
                      </a:moveTo>
                      <a:lnTo>
                        <a:pt x="7" y="0"/>
                      </a:lnTo>
                      <a:cubicBezTo>
                        <a:pt x="6" y="22"/>
                        <a:pt x="4" y="43"/>
                        <a:pt x="0" y="63"/>
                      </a:cubicBezTo>
                      <a:cubicBezTo>
                        <a:pt x="23" y="66"/>
                        <a:pt x="45" y="69"/>
                        <a:pt x="67" y="73"/>
                      </a:cubicBezTo>
                      <a:cubicBezTo>
                        <a:pt x="78" y="51"/>
                        <a:pt x="86" y="26"/>
                        <a:pt x="87" y="0"/>
                      </a:cubicBezTo>
                      <a:close/>
                      <a:moveTo>
                        <a:pt x="9" y="56"/>
                      </a:moveTo>
                      <a:cubicBezTo>
                        <a:pt x="12" y="41"/>
                        <a:pt x="14" y="24"/>
                        <a:pt x="14" y="8"/>
                      </a:cubicBezTo>
                      <a:lnTo>
                        <a:pt x="79" y="8"/>
                      </a:lnTo>
                      <a:cubicBezTo>
                        <a:pt x="76" y="27"/>
                        <a:pt x="71" y="46"/>
                        <a:pt x="62" y="64"/>
                      </a:cubicBezTo>
                      <a:cubicBezTo>
                        <a:pt x="45" y="61"/>
                        <a:pt x="27" y="58"/>
                        <a:pt x="9"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Freeform 558">
                  <a:extLst>
                    <a:ext uri="{FF2B5EF4-FFF2-40B4-BE49-F238E27FC236}">
                      <a16:creationId xmlns:a16="http://schemas.microsoft.com/office/drawing/2014/main" id="{909D7914-4987-7AAE-3D94-DCDFC4ACA3C4}"/>
                    </a:ext>
                  </a:extLst>
                </p:cNvPr>
                <p:cNvSpPr>
                  <a:spLocks noEditPoints="1"/>
                </p:cNvSpPr>
                <p:nvPr/>
              </p:nvSpPr>
              <p:spPr bwMode="auto">
                <a:xfrm>
                  <a:off x="9167236" y="6339387"/>
                  <a:ext cx="647700" cy="269875"/>
                </a:xfrm>
                <a:custGeom>
                  <a:avLst/>
                  <a:gdLst>
                    <a:gd name="T0" fmla="*/ 0 w 152"/>
                    <a:gd name="T1" fmla="*/ 63 h 63"/>
                    <a:gd name="T2" fmla="*/ 152 w 152"/>
                    <a:gd name="T3" fmla="*/ 63 h 63"/>
                    <a:gd name="T4" fmla="*/ 145 w 152"/>
                    <a:gd name="T5" fmla="*/ 0 h 63"/>
                    <a:gd name="T6" fmla="*/ 76 w 152"/>
                    <a:gd name="T7" fmla="*/ 3 h 63"/>
                    <a:gd name="T8" fmla="*/ 7 w 152"/>
                    <a:gd name="T9" fmla="*/ 0 h 63"/>
                    <a:gd name="T10" fmla="*/ 0 w 152"/>
                    <a:gd name="T11" fmla="*/ 63 h 63"/>
                    <a:gd name="T12" fmla="*/ 13 w 152"/>
                    <a:gd name="T13" fmla="*/ 9 h 63"/>
                    <a:gd name="T14" fmla="*/ 76 w 152"/>
                    <a:gd name="T15" fmla="*/ 11 h 63"/>
                    <a:gd name="T16" fmla="*/ 139 w 152"/>
                    <a:gd name="T17" fmla="*/ 9 h 63"/>
                    <a:gd name="T18" fmla="*/ 144 w 152"/>
                    <a:gd name="T19" fmla="*/ 55 h 63"/>
                    <a:gd name="T20" fmla="*/ 8 w 152"/>
                    <a:gd name="T21" fmla="*/ 55 h 63"/>
                    <a:gd name="T22" fmla="*/ 13 w 152"/>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63">
                      <a:moveTo>
                        <a:pt x="0" y="63"/>
                      </a:moveTo>
                      <a:lnTo>
                        <a:pt x="152" y="63"/>
                      </a:lnTo>
                      <a:cubicBezTo>
                        <a:pt x="151" y="41"/>
                        <a:pt x="149" y="20"/>
                        <a:pt x="145" y="0"/>
                      </a:cubicBezTo>
                      <a:cubicBezTo>
                        <a:pt x="123" y="2"/>
                        <a:pt x="99" y="3"/>
                        <a:pt x="76" y="3"/>
                      </a:cubicBezTo>
                      <a:cubicBezTo>
                        <a:pt x="53" y="3"/>
                        <a:pt x="29" y="2"/>
                        <a:pt x="7" y="0"/>
                      </a:cubicBezTo>
                      <a:cubicBezTo>
                        <a:pt x="3" y="20"/>
                        <a:pt x="1" y="41"/>
                        <a:pt x="0" y="63"/>
                      </a:cubicBezTo>
                      <a:close/>
                      <a:moveTo>
                        <a:pt x="13" y="9"/>
                      </a:moveTo>
                      <a:cubicBezTo>
                        <a:pt x="34" y="10"/>
                        <a:pt x="55" y="11"/>
                        <a:pt x="76" y="11"/>
                      </a:cubicBezTo>
                      <a:cubicBezTo>
                        <a:pt x="97" y="11"/>
                        <a:pt x="118" y="10"/>
                        <a:pt x="139" y="9"/>
                      </a:cubicBezTo>
                      <a:cubicBezTo>
                        <a:pt x="141" y="24"/>
                        <a:pt x="143" y="39"/>
                        <a:pt x="144" y="55"/>
                      </a:cubicBezTo>
                      <a:lnTo>
                        <a:pt x="8" y="55"/>
                      </a:lnTo>
                      <a:cubicBezTo>
                        <a:pt x="9" y="39"/>
                        <a:pt x="11" y="24"/>
                        <a:pt x="13"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Freeform 559">
                  <a:extLst>
                    <a:ext uri="{FF2B5EF4-FFF2-40B4-BE49-F238E27FC236}">
                      <a16:creationId xmlns:a16="http://schemas.microsoft.com/office/drawing/2014/main" id="{AFF80F5B-EB17-07B4-51B7-051D729DC48C}"/>
                    </a:ext>
                  </a:extLst>
                </p:cNvPr>
                <p:cNvSpPr>
                  <a:spLocks noEditPoints="1"/>
                </p:cNvSpPr>
                <p:nvPr/>
              </p:nvSpPr>
              <p:spPr bwMode="auto">
                <a:xfrm>
                  <a:off x="9880023" y="6293350"/>
                  <a:ext cx="369888" cy="315913"/>
                </a:xfrm>
                <a:custGeom>
                  <a:avLst/>
                  <a:gdLst>
                    <a:gd name="T0" fmla="*/ 66 w 87"/>
                    <a:gd name="T1" fmla="*/ 0 h 74"/>
                    <a:gd name="T2" fmla="*/ 0 w 87"/>
                    <a:gd name="T3" fmla="*/ 9 h 74"/>
                    <a:gd name="T4" fmla="*/ 7 w 87"/>
                    <a:gd name="T5" fmla="*/ 74 h 74"/>
                    <a:gd name="T6" fmla="*/ 87 w 87"/>
                    <a:gd name="T7" fmla="*/ 74 h 74"/>
                    <a:gd name="T8" fmla="*/ 66 w 87"/>
                    <a:gd name="T9" fmla="*/ 0 h 74"/>
                    <a:gd name="T10" fmla="*/ 9 w 87"/>
                    <a:gd name="T11" fmla="*/ 16 h 74"/>
                    <a:gd name="T12" fmla="*/ 62 w 87"/>
                    <a:gd name="T13" fmla="*/ 9 h 74"/>
                    <a:gd name="T14" fmla="*/ 79 w 87"/>
                    <a:gd name="T15" fmla="*/ 66 h 74"/>
                    <a:gd name="T16" fmla="*/ 14 w 87"/>
                    <a:gd name="T17" fmla="*/ 66 h 74"/>
                    <a:gd name="T18" fmla="*/ 9 w 87"/>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4">
                      <a:moveTo>
                        <a:pt x="66" y="0"/>
                      </a:moveTo>
                      <a:cubicBezTo>
                        <a:pt x="45" y="4"/>
                        <a:pt x="23" y="7"/>
                        <a:pt x="0" y="9"/>
                      </a:cubicBezTo>
                      <a:cubicBezTo>
                        <a:pt x="4" y="30"/>
                        <a:pt x="6" y="52"/>
                        <a:pt x="7" y="74"/>
                      </a:cubicBezTo>
                      <a:lnTo>
                        <a:pt x="87" y="74"/>
                      </a:lnTo>
                      <a:cubicBezTo>
                        <a:pt x="86" y="47"/>
                        <a:pt x="78" y="22"/>
                        <a:pt x="66" y="0"/>
                      </a:cubicBezTo>
                      <a:close/>
                      <a:moveTo>
                        <a:pt x="9" y="16"/>
                      </a:moveTo>
                      <a:cubicBezTo>
                        <a:pt x="27" y="14"/>
                        <a:pt x="45" y="12"/>
                        <a:pt x="62" y="9"/>
                      </a:cubicBezTo>
                      <a:cubicBezTo>
                        <a:pt x="71" y="27"/>
                        <a:pt x="76" y="46"/>
                        <a:pt x="79" y="66"/>
                      </a:cubicBezTo>
                      <a:lnTo>
                        <a:pt x="14" y="66"/>
                      </a:lnTo>
                      <a:cubicBezTo>
                        <a:pt x="14" y="49"/>
                        <a:pt x="12" y="32"/>
                        <a:pt x="9"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Freeform 560">
                  <a:extLst>
                    <a:ext uri="{FF2B5EF4-FFF2-40B4-BE49-F238E27FC236}">
                      <a16:creationId xmlns:a16="http://schemas.microsoft.com/office/drawing/2014/main" id="{5F37E3A0-193F-42F1-F462-727D9776A616}"/>
                    </a:ext>
                  </a:extLst>
                </p:cNvPr>
                <p:cNvSpPr>
                  <a:spLocks noEditPoints="1"/>
                </p:cNvSpPr>
                <p:nvPr/>
              </p:nvSpPr>
              <p:spPr bwMode="auto">
                <a:xfrm>
                  <a:off x="8732261" y="6293350"/>
                  <a:ext cx="371475" cy="315913"/>
                </a:xfrm>
                <a:custGeom>
                  <a:avLst/>
                  <a:gdLst>
                    <a:gd name="T0" fmla="*/ 87 w 87"/>
                    <a:gd name="T1" fmla="*/ 9 h 74"/>
                    <a:gd name="T2" fmla="*/ 21 w 87"/>
                    <a:gd name="T3" fmla="*/ 0 h 74"/>
                    <a:gd name="T4" fmla="*/ 0 w 87"/>
                    <a:gd name="T5" fmla="*/ 74 h 74"/>
                    <a:gd name="T6" fmla="*/ 80 w 87"/>
                    <a:gd name="T7" fmla="*/ 74 h 74"/>
                    <a:gd name="T8" fmla="*/ 87 w 87"/>
                    <a:gd name="T9" fmla="*/ 9 h 74"/>
                    <a:gd name="T10" fmla="*/ 73 w 87"/>
                    <a:gd name="T11" fmla="*/ 66 h 74"/>
                    <a:gd name="T12" fmla="*/ 8 w 87"/>
                    <a:gd name="T13" fmla="*/ 66 h 74"/>
                    <a:gd name="T14" fmla="*/ 25 w 87"/>
                    <a:gd name="T15" fmla="*/ 9 h 74"/>
                    <a:gd name="T16" fmla="*/ 78 w 87"/>
                    <a:gd name="T17" fmla="*/ 16 h 74"/>
                    <a:gd name="T18" fmla="*/ 73 w 87"/>
                    <a:gd name="T1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4">
                      <a:moveTo>
                        <a:pt x="87" y="9"/>
                      </a:moveTo>
                      <a:cubicBezTo>
                        <a:pt x="64" y="7"/>
                        <a:pt x="42" y="4"/>
                        <a:pt x="21" y="0"/>
                      </a:cubicBezTo>
                      <a:cubicBezTo>
                        <a:pt x="9" y="22"/>
                        <a:pt x="1" y="47"/>
                        <a:pt x="0" y="74"/>
                      </a:cubicBezTo>
                      <a:lnTo>
                        <a:pt x="80" y="74"/>
                      </a:lnTo>
                      <a:cubicBezTo>
                        <a:pt x="81" y="52"/>
                        <a:pt x="83" y="30"/>
                        <a:pt x="87" y="9"/>
                      </a:cubicBezTo>
                      <a:close/>
                      <a:moveTo>
                        <a:pt x="73" y="66"/>
                      </a:moveTo>
                      <a:lnTo>
                        <a:pt x="8" y="66"/>
                      </a:lnTo>
                      <a:cubicBezTo>
                        <a:pt x="11" y="46"/>
                        <a:pt x="16" y="27"/>
                        <a:pt x="25" y="9"/>
                      </a:cubicBezTo>
                      <a:cubicBezTo>
                        <a:pt x="42" y="12"/>
                        <a:pt x="60" y="14"/>
                        <a:pt x="78" y="16"/>
                      </a:cubicBezTo>
                      <a:cubicBezTo>
                        <a:pt x="75" y="32"/>
                        <a:pt x="73" y="49"/>
                        <a:pt x="7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Freeform 561">
                  <a:extLst>
                    <a:ext uri="{FF2B5EF4-FFF2-40B4-BE49-F238E27FC236}">
                      <a16:creationId xmlns:a16="http://schemas.microsoft.com/office/drawing/2014/main" id="{E78E7D63-8DB1-B033-56C7-341C30274459}"/>
                    </a:ext>
                  </a:extLst>
                </p:cNvPr>
                <p:cNvSpPr>
                  <a:spLocks noEditPoints="1"/>
                </p:cNvSpPr>
                <p:nvPr/>
              </p:nvSpPr>
              <p:spPr bwMode="auto">
                <a:xfrm>
                  <a:off x="8873548" y="7066462"/>
                  <a:ext cx="392113" cy="315913"/>
                </a:xfrm>
                <a:custGeom>
                  <a:avLst/>
                  <a:gdLst>
                    <a:gd name="T0" fmla="*/ 92 w 92"/>
                    <a:gd name="T1" fmla="*/ 74 h 74"/>
                    <a:gd name="T2" fmla="*/ 71 w 92"/>
                    <a:gd name="T3" fmla="*/ 39 h 74"/>
                    <a:gd name="T4" fmla="*/ 58 w 92"/>
                    <a:gd name="T5" fmla="*/ 0 h 74"/>
                    <a:gd name="T6" fmla="*/ 0 w 92"/>
                    <a:gd name="T7" fmla="*/ 8 h 74"/>
                    <a:gd name="T8" fmla="*/ 92 w 92"/>
                    <a:gd name="T9" fmla="*/ 74 h 74"/>
                    <a:gd name="T10" fmla="*/ 52 w 92"/>
                    <a:gd name="T11" fmla="*/ 8 h 74"/>
                    <a:gd name="T12" fmla="*/ 64 w 92"/>
                    <a:gd name="T13" fmla="*/ 42 h 74"/>
                    <a:gd name="T14" fmla="*/ 72 w 92"/>
                    <a:gd name="T15" fmla="*/ 58 h 74"/>
                    <a:gd name="T16" fmla="*/ 14 w 92"/>
                    <a:gd name="T17" fmla="*/ 13 h 74"/>
                    <a:gd name="T18" fmla="*/ 52 w 92"/>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74">
                      <a:moveTo>
                        <a:pt x="92" y="74"/>
                      </a:moveTo>
                      <a:cubicBezTo>
                        <a:pt x="84" y="65"/>
                        <a:pt x="77" y="53"/>
                        <a:pt x="71" y="39"/>
                      </a:cubicBezTo>
                      <a:cubicBezTo>
                        <a:pt x="66" y="27"/>
                        <a:pt x="62" y="14"/>
                        <a:pt x="58" y="0"/>
                      </a:cubicBezTo>
                      <a:cubicBezTo>
                        <a:pt x="38" y="2"/>
                        <a:pt x="19" y="4"/>
                        <a:pt x="0" y="8"/>
                      </a:cubicBezTo>
                      <a:cubicBezTo>
                        <a:pt x="22" y="39"/>
                        <a:pt x="54" y="63"/>
                        <a:pt x="92" y="74"/>
                      </a:cubicBezTo>
                      <a:close/>
                      <a:moveTo>
                        <a:pt x="52" y="8"/>
                      </a:moveTo>
                      <a:cubicBezTo>
                        <a:pt x="56" y="20"/>
                        <a:pt x="60" y="32"/>
                        <a:pt x="64" y="42"/>
                      </a:cubicBezTo>
                      <a:cubicBezTo>
                        <a:pt x="66" y="48"/>
                        <a:pt x="69" y="53"/>
                        <a:pt x="72" y="58"/>
                      </a:cubicBezTo>
                      <a:cubicBezTo>
                        <a:pt x="50" y="48"/>
                        <a:pt x="30" y="32"/>
                        <a:pt x="14" y="13"/>
                      </a:cubicBezTo>
                      <a:cubicBezTo>
                        <a:pt x="27" y="11"/>
                        <a:pt x="40" y="10"/>
                        <a:pt x="52"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Freeform 562">
                  <a:extLst>
                    <a:ext uri="{FF2B5EF4-FFF2-40B4-BE49-F238E27FC236}">
                      <a16:creationId xmlns:a16="http://schemas.microsoft.com/office/drawing/2014/main" id="{ECA1E7A7-21D3-8B4D-5432-43B810A497F2}"/>
                    </a:ext>
                  </a:extLst>
                </p:cNvPr>
                <p:cNvSpPr>
                  <a:spLocks noEditPoints="1"/>
                </p:cNvSpPr>
                <p:nvPr/>
              </p:nvSpPr>
              <p:spPr bwMode="auto">
                <a:xfrm>
                  <a:off x="9718098" y="7066462"/>
                  <a:ext cx="392113" cy="315913"/>
                </a:xfrm>
                <a:custGeom>
                  <a:avLst/>
                  <a:gdLst>
                    <a:gd name="T0" fmla="*/ 92 w 92"/>
                    <a:gd name="T1" fmla="*/ 8 h 74"/>
                    <a:gd name="T2" fmla="*/ 34 w 92"/>
                    <a:gd name="T3" fmla="*/ 0 h 74"/>
                    <a:gd name="T4" fmla="*/ 21 w 92"/>
                    <a:gd name="T5" fmla="*/ 39 h 74"/>
                    <a:gd name="T6" fmla="*/ 0 w 92"/>
                    <a:gd name="T7" fmla="*/ 74 h 74"/>
                    <a:gd name="T8" fmla="*/ 92 w 92"/>
                    <a:gd name="T9" fmla="*/ 8 h 74"/>
                    <a:gd name="T10" fmla="*/ 20 w 92"/>
                    <a:gd name="T11" fmla="*/ 58 h 74"/>
                    <a:gd name="T12" fmla="*/ 28 w 92"/>
                    <a:gd name="T13" fmla="*/ 42 h 74"/>
                    <a:gd name="T14" fmla="*/ 40 w 92"/>
                    <a:gd name="T15" fmla="*/ 8 h 74"/>
                    <a:gd name="T16" fmla="*/ 78 w 92"/>
                    <a:gd name="T17" fmla="*/ 13 h 74"/>
                    <a:gd name="T18" fmla="*/ 20 w 92"/>
                    <a:gd name="T1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74">
                      <a:moveTo>
                        <a:pt x="92" y="8"/>
                      </a:moveTo>
                      <a:cubicBezTo>
                        <a:pt x="73" y="4"/>
                        <a:pt x="54" y="2"/>
                        <a:pt x="34" y="0"/>
                      </a:cubicBezTo>
                      <a:cubicBezTo>
                        <a:pt x="30" y="14"/>
                        <a:pt x="26" y="27"/>
                        <a:pt x="21" y="39"/>
                      </a:cubicBezTo>
                      <a:cubicBezTo>
                        <a:pt x="15" y="53"/>
                        <a:pt x="8" y="65"/>
                        <a:pt x="0" y="74"/>
                      </a:cubicBezTo>
                      <a:cubicBezTo>
                        <a:pt x="38" y="63"/>
                        <a:pt x="70" y="39"/>
                        <a:pt x="92" y="8"/>
                      </a:cubicBezTo>
                      <a:close/>
                      <a:moveTo>
                        <a:pt x="20" y="58"/>
                      </a:moveTo>
                      <a:cubicBezTo>
                        <a:pt x="23" y="53"/>
                        <a:pt x="26" y="48"/>
                        <a:pt x="28" y="42"/>
                      </a:cubicBezTo>
                      <a:cubicBezTo>
                        <a:pt x="32" y="32"/>
                        <a:pt x="36" y="20"/>
                        <a:pt x="40" y="8"/>
                      </a:cubicBezTo>
                      <a:cubicBezTo>
                        <a:pt x="52" y="10"/>
                        <a:pt x="65" y="11"/>
                        <a:pt x="78" y="13"/>
                      </a:cubicBezTo>
                      <a:cubicBezTo>
                        <a:pt x="62" y="32"/>
                        <a:pt x="42" y="48"/>
                        <a:pt x="20" y="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Freeform 563">
                  <a:extLst>
                    <a:ext uri="{FF2B5EF4-FFF2-40B4-BE49-F238E27FC236}">
                      <a16:creationId xmlns:a16="http://schemas.microsoft.com/office/drawing/2014/main" id="{8E6F087F-3769-9293-830E-C036CF247417}"/>
                    </a:ext>
                  </a:extLst>
                </p:cNvPr>
                <p:cNvSpPr>
                  <a:spLocks noEditPoints="1"/>
                </p:cNvSpPr>
                <p:nvPr/>
              </p:nvSpPr>
              <p:spPr bwMode="auto">
                <a:xfrm>
                  <a:off x="8876723" y="5929812"/>
                  <a:ext cx="388938" cy="311150"/>
                </a:xfrm>
                <a:custGeom>
                  <a:avLst/>
                  <a:gdLst>
                    <a:gd name="T0" fmla="*/ 58 w 91"/>
                    <a:gd name="T1" fmla="*/ 73 h 73"/>
                    <a:gd name="T2" fmla="*/ 70 w 91"/>
                    <a:gd name="T3" fmla="*/ 35 h 73"/>
                    <a:gd name="T4" fmla="*/ 91 w 91"/>
                    <a:gd name="T5" fmla="*/ 0 h 73"/>
                    <a:gd name="T6" fmla="*/ 0 w 91"/>
                    <a:gd name="T7" fmla="*/ 65 h 73"/>
                    <a:gd name="T8" fmla="*/ 58 w 91"/>
                    <a:gd name="T9" fmla="*/ 73 h 73"/>
                    <a:gd name="T10" fmla="*/ 71 w 91"/>
                    <a:gd name="T11" fmla="*/ 16 h 73"/>
                    <a:gd name="T12" fmla="*/ 63 w 91"/>
                    <a:gd name="T13" fmla="*/ 32 h 73"/>
                    <a:gd name="T14" fmla="*/ 52 w 91"/>
                    <a:gd name="T15" fmla="*/ 64 h 73"/>
                    <a:gd name="T16" fmla="*/ 14 w 91"/>
                    <a:gd name="T17" fmla="*/ 59 h 73"/>
                    <a:gd name="T18" fmla="*/ 71 w 91"/>
                    <a:gd name="T19"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73">
                      <a:moveTo>
                        <a:pt x="58" y="73"/>
                      </a:moveTo>
                      <a:cubicBezTo>
                        <a:pt x="61" y="59"/>
                        <a:pt x="65" y="47"/>
                        <a:pt x="70" y="35"/>
                      </a:cubicBezTo>
                      <a:cubicBezTo>
                        <a:pt x="76" y="21"/>
                        <a:pt x="83" y="9"/>
                        <a:pt x="91" y="0"/>
                      </a:cubicBezTo>
                      <a:cubicBezTo>
                        <a:pt x="54" y="11"/>
                        <a:pt x="22" y="34"/>
                        <a:pt x="0" y="65"/>
                      </a:cubicBezTo>
                      <a:cubicBezTo>
                        <a:pt x="18" y="68"/>
                        <a:pt x="38" y="71"/>
                        <a:pt x="58" y="73"/>
                      </a:cubicBezTo>
                      <a:close/>
                      <a:moveTo>
                        <a:pt x="71" y="16"/>
                      </a:moveTo>
                      <a:cubicBezTo>
                        <a:pt x="68" y="21"/>
                        <a:pt x="65" y="26"/>
                        <a:pt x="63" y="32"/>
                      </a:cubicBezTo>
                      <a:cubicBezTo>
                        <a:pt x="59" y="42"/>
                        <a:pt x="55" y="53"/>
                        <a:pt x="52" y="64"/>
                      </a:cubicBezTo>
                      <a:cubicBezTo>
                        <a:pt x="39" y="63"/>
                        <a:pt x="27" y="61"/>
                        <a:pt x="14" y="59"/>
                      </a:cubicBezTo>
                      <a:cubicBezTo>
                        <a:pt x="30" y="41"/>
                        <a:pt x="49" y="26"/>
                        <a:pt x="71"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Freeform 564">
                  <a:extLst>
                    <a:ext uri="{FF2B5EF4-FFF2-40B4-BE49-F238E27FC236}">
                      <a16:creationId xmlns:a16="http://schemas.microsoft.com/office/drawing/2014/main" id="{B44CA3B0-8564-8702-A78E-88F426A41B34}"/>
                    </a:ext>
                  </a:extLst>
                </p:cNvPr>
                <p:cNvSpPr>
                  <a:spLocks noEditPoints="1"/>
                </p:cNvSpPr>
                <p:nvPr/>
              </p:nvSpPr>
              <p:spPr bwMode="auto">
                <a:xfrm>
                  <a:off x="8732261" y="6702925"/>
                  <a:ext cx="371475" cy="311150"/>
                </a:xfrm>
                <a:custGeom>
                  <a:avLst/>
                  <a:gdLst>
                    <a:gd name="T0" fmla="*/ 20 w 87"/>
                    <a:gd name="T1" fmla="*/ 73 h 73"/>
                    <a:gd name="T2" fmla="*/ 87 w 87"/>
                    <a:gd name="T3" fmla="*/ 63 h 73"/>
                    <a:gd name="T4" fmla="*/ 80 w 87"/>
                    <a:gd name="T5" fmla="*/ 0 h 73"/>
                    <a:gd name="T6" fmla="*/ 0 w 87"/>
                    <a:gd name="T7" fmla="*/ 0 h 73"/>
                    <a:gd name="T8" fmla="*/ 20 w 87"/>
                    <a:gd name="T9" fmla="*/ 73 h 73"/>
                    <a:gd name="T10" fmla="*/ 78 w 87"/>
                    <a:gd name="T11" fmla="*/ 56 h 73"/>
                    <a:gd name="T12" fmla="*/ 25 w 87"/>
                    <a:gd name="T13" fmla="*/ 64 h 73"/>
                    <a:gd name="T14" fmla="*/ 8 w 87"/>
                    <a:gd name="T15" fmla="*/ 8 h 73"/>
                    <a:gd name="T16" fmla="*/ 73 w 87"/>
                    <a:gd name="T17" fmla="*/ 8 h 73"/>
                    <a:gd name="T18" fmla="*/ 78 w 87"/>
                    <a:gd name="T19"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3">
                      <a:moveTo>
                        <a:pt x="20" y="73"/>
                      </a:moveTo>
                      <a:cubicBezTo>
                        <a:pt x="42" y="69"/>
                        <a:pt x="64" y="66"/>
                        <a:pt x="87" y="63"/>
                      </a:cubicBezTo>
                      <a:cubicBezTo>
                        <a:pt x="83" y="43"/>
                        <a:pt x="81" y="22"/>
                        <a:pt x="80" y="0"/>
                      </a:cubicBezTo>
                      <a:lnTo>
                        <a:pt x="0" y="0"/>
                      </a:lnTo>
                      <a:cubicBezTo>
                        <a:pt x="1" y="26"/>
                        <a:pt x="9" y="51"/>
                        <a:pt x="20" y="73"/>
                      </a:cubicBezTo>
                      <a:close/>
                      <a:moveTo>
                        <a:pt x="78" y="56"/>
                      </a:moveTo>
                      <a:cubicBezTo>
                        <a:pt x="60" y="58"/>
                        <a:pt x="42" y="61"/>
                        <a:pt x="25" y="64"/>
                      </a:cubicBezTo>
                      <a:cubicBezTo>
                        <a:pt x="16" y="46"/>
                        <a:pt x="11" y="27"/>
                        <a:pt x="8" y="8"/>
                      </a:cubicBezTo>
                      <a:lnTo>
                        <a:pt x="73" y="8"/>
                      </a:lnTo>
                      <a:cubicBezTo>
                        <a:pt x="73" y="24"/>
                        <a:pt x="75" y="41"/>
                        <a:pt x="78"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Freeform 565">
                  <a:extLst>
                    <a:ext uri="{FF2B5EF4-FFF2-40B4-BE49-F238E27FC236}">
                      <a16:creationId xmlns:a16="http://schemas.microsoft.com/office/drawing/2014/main" id="{045CE313-075C-DEDC-BD69-3E312B66F30D}"/>
                    </a:ext>
                  </a:extLst>
                </p:cNvPr>
                <p:cNvSpPr>
                  <a:spLocks noEditPoints="1"/>
                </p:cNvSpPr>
                <p:nvPr/>
              </p:nvSpPr>
              <p:spPr bwMode="auto">
                <a:xfrm>
                  <a:off x="9218036" y="5891712"/>
                  <a:ext cx="546100" cy="366713"/>
                </a:xfrm>
                <a:custGeom>
                  <a:avLst/>
                  <a:gdLst>
                    <a:gd name="T0" fmla="*/ 64 w 128"/>
                    <a:gd name="T1" fmla="*/ 0 h 86"/>
                    <a:gd name="T2" fmla="*/ 0 w 128"/>
                    <a:gd name="T3" fmla="*/ 84 h 86"/>
                    <a:gd name="T4" fmla="*/ 64 w 128"/>
                    <a:gd name="T5" fmla="*/ 86 h 86"/>
                    <a:gd name="T6" fmla="*/ 128 w 128"/>
                    <a:gd name="T7" fmla="*/ 84 h 86"/>
                    <a:gd name="T8" fmla="*/ 64 w 128"/>
                    <a:gd name="T9" fmla="*/ 0 h 86"/>
                    <a:gd name="T10" fmla="*/ 64 w 128"/>
                    <a:gd name="T11" fmla="*/ 78 h 86"/>
                    <a:gd name="T12" fmla="*/ 10 w 128"/>
                    <a:gd name="T13" fmla="*/ 77 h 86"/>
                    <a:gd name="T14" fmla="*/ 64 w 128"/>
                    <a:gd name="T15" fmla="*/ 8 h 86"/>
                    <a:gd name="T16" fmla="*/ 118 w 128"/>
                    <a:gd name="T17" fmla="*/ 77 h 86"/>
                    <a:gd name="T18" fmla="*/ 64 w 128"/>
                    <a:gd name="T19"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86">
                      <a:moveTo>
                        <a:pt x="64" y="0"/>
                      </a:moveTo>
                      <a:cubicBezTo>
                        <a:pt x="37" y="0"/>
                        <a:pt x="13" y="34"/>
                        <a:pt x="0" y="84"/>
                      </a:cubicBezTo>
                      <a:cubicBezTo>
                        <a:pt x="21" y="85"/>
                        <a:pt x="42" y="86"/>
                        <a:pt x="64" y="86"/>
                      </a:cubicBezTo>
                      <a:cubicBezTo>
                        <a:pt x="86" y="86"/>
                        <a:pt x="107" y="85"/>
                        <a:pt x="128" y="84"/>
                      </a:cubicBezTo>
                      <a:cubicBezTo>
                        <a:pt x="115" y="34"/>
                        <a:pt x="91" y="0"/>
                        <a:pt x="64" y="0"/>
                      </a:cubicBezTo>
                      <a:close/>
                      <a:moveTo>
                        <a:pt x="64" y="78"/>
                      </a:moveTo>
                      <a:cubicBezTo>
                        <a:pt x="46" y="78"/>
                        <a:pt x="28" y="78"/>
                        <a:pt x="10" y="77"/>
                      </a:cubicBezTo>
                      <a:cubicBezTo>
                        <a:pt x="23" y="34"/>
                        <a:pt x="43" y="8"/>
                        <a:pt x="64" y="8"/>
                      </a:cubicBezTo>
                      <a:cubicBezTo>
                        <a:pt x="85" y="8"/>
                        <a:pt x="105" y="34"/>
                        <a:pt x="118" y="77"/>
                      </a:cubicBezTo>
                      <a:cubicBezTo>
                        <a:pt x="100" y="78"/>
                        <a:pt x="82" y="78"/>
                        <a:pt x="64"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5" name="TextBox 84">
                <a:extLst>
                  <a:ext uri="{FF2B5EF4-FFF2-40B4-BE49-F238E27FC236}">
                    <a16:creationId xmlns:a16="http://schemas.microsoft.com/office/drawing/2014/main" id="{FA91D90C-7EC5-2531-D7C4-EF6A07F77E39}"/>
                  </a:ext>
                </a:extLst>
              </p:cNvPr>
              <p:cNvSpPr txBox="1"/>
              <p:nvPr/>
            </p:nvSpPr>
            <p:spPr>
              <a:xfrm>
                <a:off x="8405365" y="999376"/>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645298"/>
                    </a:solidFill>
                    <a:effectLst/>
                    <a:uLnTx/>
                    <a:uFillTx/>
                    <a:latin typeface="Montserrat"/>
                    <a:cs typeface="Arial"/>
                    <a:sym typeface="Arial"/>
                  </a:rPr>
                  <a:t>3</a:t>
                </a:r>
              </a:p>
            </p:txBody>
          </p:sp>
          <p:pic>
            <p:nvPicPr>
              <p:cNvPr id="82" name="Graphique 81" descr="Commentaire, J’aime avec un remplissage uni">
                <a:extLst>
                  <a:ext uri="{FF2B5EF4-FFF2-40B4-BE49-F238E27FC236}">
                    <a16:creationId xmlns:a16="http://schemas.microsoft.com/office/drawing/2014/main" id="{E2C15287-69EB-961A-CC84-95711222750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20811" y="2138161"/>
                <a:ext cx="788112" cy="788112"/>
              </a:xfrm>
              <a:prstGeom prst="rect">
                <a:avLst/>
              </a:prstGeom>
            </p:spPr>
          </p:pic>
        </p:grpSp>
      </p:grpSp>
      <p:pic>
        <p:nvPicPr>
          <p:cNvPr id="85" name="Image 84">
            <a:extLst>
              <a:ext uri="{FF2B5EF4-FFF2-40B4-BE49-F238E27FC236}">
                <a16:creationId xmlns:a16="http://schemas.microsoft.com/office/drawing/2014/main" id="{CB7B15E4-524B-C64F-2347-1F6525DA3E8D}"/>
              </a:ext>
            </a:extLst>
          </p:cNvPr>
          <p:cNvPicPr>
            <a:picLocks noChangeAspect="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950829" y="3072747"/>
            <a:ext cx="879703" cy="617019"/>
          </a:xfrm>
          <a:prstGeom prst="rect">
            <a:avLst/>
          </a:prstGeom>
          <a:effectLst>
            <a:outerShdw blurRad="50800" dist="38100" dir="2700000" algn="tl" rotWithShape="0">
              <a:prstClr val="black">
                <a:alpha val="40000"/>
              </a:prstClr>
            </a:outerShdw>
          </a:effectLst>
        </p:spPr>
      </p:pic>
      <p:pic>
        <p:nvPicPr>
          <p:cNvPr id="86" name="Image 85">
            <a:extLst>
              <a:ext uri="{FF2B5EF4-FFF2-40B4-BE49-F238E27FC236}">
                <a16:creationId xmlns:a16="http://schemas.microsoft.com/office/drawing/2014/main" id="{A0731063-F32F-94CE-4AAD-70AD3507AD5D}"/>
              </a:ext>
            </a:extLst>
          </p:cNvPr>
          <p:cNvPicPr>
            <a:picLocks noChangeAspect="1"/>
          </p:cNvPicPr>
          <p:nvPr/>
        </p:nvPicPr>
        <p:blipFill>
          <a:blip r:embed="rId6"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131017" y="5434443"/>
            <a:ext cx="1658512" cy="751111"/>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88" name="Image 87">
            <a:extLst>
              <a:ext uri="{FF2B5EF4-FFF2-40B4-BE49-F238E27FC236}">
                <a16:creationId xmlns:a16="http://schemas.microsoft.com/office/drawing/2014/main" id="{6CBA06D0-2A00-5E32-E6FF-F53FE6FC46C0}"/>
              </a:ext>
            </a:extLst>
          </p:cNvPr>
          <p:cNvPicPr>
            <a:picLocks noChangeAspect="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73075" y="5467786"/>
            <a:ext cx="1511441" cy="848839"/>
          </a:xfrm>
          <a:prstGeom prst="rect">
            <a:avLst/>
          </a:prstGeom>
          <a:effectLst>
            <a:outerShdw blurRad="50800" dist="38100" dir="2700000" algn="tl" rotWithShape="0">
              <a:prstClr val="black">
                <a:alpha val="40000"/>
              </a:prstClr>
            </a:outerShdw>
          </a:effectLst>
        </p:spPr>
      </p:pic>
      <p:pic>
        <p:nvPicPr>
          <p:cNvPr id="87" name="Image 86">
            <a:extLst>
              <a:ext uri="{FF2B5EF4-FFF2-40B4-BE49-F238E27FC236}">
                <a16:creationId xmlns:a16="http://schemas.microsoft.com/office/drawing/2014/main" id="{277BD1DC-EB4A-0FB4-CD64-4234B9AF860A}"/>
              </a:ext>
            </a:extLst>
          </p:cNvPr>
          <p:cNvPicPr>
            <a:picLocks noChangeAspect="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5699" y="5638059"/>
            <a:ext cx="1243254" cy="812467"/>
          </a:xfrm>
          <a:prstGeom prst="rect">
            <a:avLst/>
          </a:prstGeom>
          <a:effectLst>
            <a:outerShdw blurRad="50800" dist="38100" dir="2700000" algn="tl" rotWithShape="0">
              <a:prstClr val="black">
                <a:alpha val="40000"/>
              </a:prstClr>
            </a:outerShdw>
          </a:effectLst>
        </p:spPr>
      </p:pic>
      <p:sp>
        <p:nvSpPr>
          <p:cNvPr id="90" name="ZoneTexte 89">
            <a:extLst>
              <a:ext uri="{FF2B5EF4-FFF2-40B4-BE49-F238E27FC236}">
                <a16:creationId xmlns:a16="http://schemas.microsoft.com/office/drawing/2014/main" id="{63477CC3-21F4-129D-1033-15BB96A1A1BE}"/>
              </a:ext>
            </a:extLst>
          </p:cNvPr>
          <p:cNvSpPr txBox="1"/>
          <p:nvPr/>
        </p:nvSpPr>
        <p:spPr>
          <a:xfrm>
            <a:off x="866689" y="3327667"/>
            <a:ext cx="2121093" cy="261610"/>
          </a:xfrm>
          <a:prstGeom prst="rect">
            <a:avLst/>
          </a:prstGeom>
          <a:noFill/>
        </p:spPr>
        <p:txBody>
          <a:bodyPr wrap="none" rtlCol="0">
            <a:spAutoFit/>
          </a:bodyPr>
          <a:lstStyle/>
          <a:p>
            <a:r>
              <a:rPr lang="fr-FR" sz="1100">
                <a:solidFill>
                  <a:schemeClr val="bg1">
                    <a:lumMod val="50000"/>
                  </a:schemeClr>
                </a:solidFill>
              </a:rPr>
              <a:t>Communication de fin de pilote</a:t>
            </a:r>
          </a:p>
        </p:txBody>
      </p:sp>
      <p:sp>
        <p:nvSpPr>
          <p:cNvPr id="91" name="ZoneTexte 90">
            <a:extLst>
              <a:ext uri="{FF2B5EF4-FFF2-40B4-BE49-F238E27FC236}">
                <a16:creationId xmlns:a16="http://schemas.microsoft.com/office/drawing/2014/main" id="{C8A6E128-2557-9EE9-C608-317702C6B64B}"/>
              </a:ext>
            </a:extLst>
          </p:cNvPr>
          <p:cNvSpPr txBox="1"/>
          <p:nvPr/>
        </p:nvSpPr>
        <p:spPr>
          <a:xfrm>
            <a:off x="791542" y="6457890"/>
            <a:ext cx="1820257" cy="400110"/>
          </a:xfrm>
          <a:prstGeom prst="rect">
            <a:avLst/>
          </a:prstGeom>
          <a:noFill/>
        </p:spPr>
        <p:txBody>
          <a:bodyPr wrap="square" rtlCol="0">
            <a:spAutoFit/>
          </a:bodyPr>
          <a:lstStyle/>
          <a:p>
            <a:r>
              <a:rPr lang="fr-FR" sz="1000" i="1">
                <a:solidFill>
                  <a:schemeClr val="bg1">
                    <a:lumMod val="50000"/>
                  </a:schemeClr>
                </a:solidFill>
              </a:rPr>
              <a:t>Baromètre de fin, analysé par site et/ou métier</a:t>
            </a:r>
          </a:p>
        </p:txBody>
      </p:sp>
      <p:sp>
        <p:nvSpPr>
          <p:cNvPr id="92" name="ZoneTexte 91">
            <a:extLst>
              <a:ext uri="{FF2B5EF4-FFF2-40B4-BE49-F238E27FC236}">
                <a16:creationId xmlns:a16="http://schemas.microsoft.com/office/drawing/2014/main" id="{46AC70DF-72CE-0D4B-9BD9-9E86D1395D06}"/>
              </a:ext>
            </a:extLst>
          </p:cNvPr>
          <p:cNvSpPr txBox="1"/>
          <p:nvPr/>
        </p:nvSpPr>
        <p:spPr>
          <a:xfrm>
            <a:off x="2926796" y="6292437"/>
            <a:ext cx="2422736" cy="553998"/>
          </a:xfrm>
          <a:prstGeom prst="rect">
            <a:avLst/>
          </a:prstGeom>
          <a:noFill/>
        </p:spPr>
        <p:txBody>
          <a:bodyPr wrap="square" rtlCol="0">
            <a:spAutoFit/>
          </a:bodyPr>
          <a:lstStyle/>
          <a:p>
            <a:r>
              <a:rPr lang="fr-FR" sz="1000" i="1" err="1">
                <a:solidFill>
                  <a:schemeClr val="bg1">
                    <a:lumMod val="50000"/>
                  </a:schemeClr>
                </a:solidFill>
              </a:rPr>
              <a:t>Board</a:t>
            </a:r>
            <a:r>
              <a:rPr lang="fr-FR" sz="1000" i="1">
                <a:solidFill>
                  <a:schemeClr val="bg1">
                    <a:lumMod val="50000"/>
                  </a:schemeClr>
                </a:solidFill>
              </a:rPr>
              <a:t> Klaxoon de suivi général des do / </a:t>
            </a:r>
            <a:r>
              <a:rPr lang="fr-FR" sz="1000" i="1" err="1">
                <a:solidFill>
                  <a:schemeClr val="bg1">
                    <a:lumMod val="50000"/>
                  </a:schemeClr>
                </a:solidFill>
              </a:rPr>
              <a:t>don’t</a:t>
            </a:r>
            <a:r>
              <a:rPr lang="fr-FR" sz="1000" i="1">
                <a:solidFill>
                  <a:schemeClr val="bg1">
                    <a:lumMod val="50000"/>
                  </a:schemeClr>
                </a:solidFill>
              </a:rPr>
              <a:t> / pistes d’amélioration par chantier (1 couleur de post-it = 1 agence)</a:t>
            </a:r>
          </a:p>
        </p:txBody>
      </p:sp>
      <p:pic>
        <p:nvPicPr>
          <p:cNvPr id="93" name="Image 92">
            <a:extLst>
              <a:ext uri="{FF2B5EF4-FFF2-40B4-BE49-F238E27FC236}">
                <a16:creationId xmlns:a16="http://schemas.microsoft.com/office/drawing/2014/main" id="{F3C6C286-4848-A715-3575-59CADF16EE9B}"/>
              </a:ext>
            </a:extLst>
          </p:cNvPr>
          <p:cNvPicPr>
            <a:picLocks noChangeAspect="1"/>
          </p:cNvPicPr>
          <p:nvPr/>
        </p:nvPicPr>
        <p:blipFill>
          <a:blip r:embed="rId9"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rot="21254339">
            <a:off x="8265472" y="2288880"/>
            <a:ext cx="658969" cy="976250"/>
          </a:xfrm>
          <a:custGeom>
            <a:avLst/>
            <a:gdLst>
              <a:gd name="connsiteX0" fmla="*/ 0 w 972000"/>
              <a:gd name="connsiteY0" fmla="*/ 0 h 1440000"/>
              <a:gd name="connsiteX1" fmla="*/ 972000 w 972000"/>
              <a:gd name="connsiteY1" fmla="*/ 0 h 1440000"/>
              <a:gd name="connsiteX2" fmla="*/ 972000 w 972000"/>
              <a:gd name="connsiteY2" fmla="*/ 1440000 h 1440000"/>
              <a:gd name="connsiteX3" fmla="*/ 0 w 972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972000" h="1440000">
                <a:moveTo>
                  <a:pt x="0" y="0"/>
                </a:moveTo>
                <a:lnTo>
                  <a:pt x="972000" y="0"/>
                </a:lnTo>
                <a:lnTo>
                  <a:pt x="972000" y="1440000"/>
                </a:lnTo>
                <a:lnTo>
                  <a:pt x="0" y="1440000"/>
                </a:lnTo>
                <a:close/>
              </a:path>
            </a:pathLst>
          </a:custGeom>
          <a:effectLst>
            <a:outerShdw blurRad="50800" dist="38100" dir="2700000" algn="tl" rotWithShape="0">
              <a:prstClr val="black">
                <a:alpha val="40000"/>
              </a:prstClr>
            </a:outerShdw>
          </a:effectLst>
        </p:spPr>
      </p:pic>
      <p:pic>
        <p:nvPicPr>
          <p:cNvPr id="94" name="Image 93">
            <a:extLst>
              <a:ext uri="{FF2B5EF4-FFF2-40B4-BE49-F238E27FC236}">
                <a16:creationId xmlns:a16="http://schemas.microsoft.com/office/drawing/2014/main" id="{156D65EB-AA7F-E68C-2FE2-E1ABB01307AD}"/>
              </a:ext>
            </a:extLst>
          </p:cNvPr>
          <p:cNvPicPr>
            <a:picLocks noChangeAspect="1"/>
          </p:cNvPicPr>
          <p:nvPr/>
        </p:nvPicPr>
        <p:blipFill>
          <a:blip r:embed="rId10"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a:xfrm rot="21286715">
            <a:off x="8734028" y="2719113"/>
            <a:ext cx="658969" cy="976250"/>
          </a:xfrm>
          <a:custGeom>
            <a:avLst/>
            <a:gdLst>
              <a:gd name="connsiteX0" fmla="*/ 0 w 972000"/>
              <a:gd name="connsiteY0" fmla="*/ 0 h 1440000"/>
              <a:gd name="connsiteX1" fmla="*/ 972000 w 972000"/>
              <a:gd name="connsiteY1" fmla="*/ 0 h 1440000"/>
              <a:gd name="connsiteX2" fmla="*/ 972000 w 972000"/>
              <a:gd name="connsiteY2" fmla="*/ 1440000 h 1440000"/>
              <a:gd name="connsiteX3" fmla="*/ 0 w 972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972000" h="1440000">
                <a:moveTo>
                  <a:pt x="0" y="0"/>
                </a:moveTo>
                <a:lnTo>
                  <a:pt x="972000" y="0"/>
                </a:lnTo>
                <a:lnTo>
                  <a:pt x="972000" y="1440000"/>
                </a:lnTo>
                <a:lnTo>
                  <a:pt x="0" y="1440000"/>
                </a:lnTo>
                <a:close/>
              </a:path>
            </a:pathLst>
          </a:custGeom>
          <a:effectLst>
            <a:outerShdw blurRad="50800" dist="38100" dir="2700000" algn="tl" rotWithShape="0">
              <a:prstClr val="black">
                <a:alpha val="40000"/>
              </a:prstClr>
            </a:outerShdw>
          </a:effectLst>
        </p:spPr>
      </p:pic>
      <p:pic>
        <p:nvPicPr>
          <p:cNvPr id="95" name="Picture 2" descr="Dixit – Monsieur Mathieu">
            <a:extLst>
              <a:ext uri="{FF2B5EF4-FFF2-40B4-BE49-F238E27FC236}">
                <a16:creationId xmlns:a16="http://schemas.microsoft.com/office/drawing/2014/main" id="{7D311762-D993-C340-AB9D-C4A4BDEF0C75}"/>
              </a:ext>
            </a:extLst>
          </p:cNvPr>
          <p:cNvPicPr>
            <a:picLocks noChangeAspect="1" noChangeArrowheads="1"/>
          </p:cNvPicPr>
          <p:nvPr/>
        </p:nvPicPr>
        <p:blipFill rotWithShape="1">
          <a:blip r:embed="rId11"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rot="21393477">
            <a:off x="9138680" y="2331829"/>
            <a:ext cx="687833" cy="10013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6" name="Image 95">
            <a:extLst>
              <a:ext uri="{FF2B5EF4-FFF2-40B4-BE49-F238E27FC236}">
                <a16:creationId xmlns:a16="http://schemas.microsoft.com/office/drawing/2014/main" id="{C1767A44-1962-3D30-72A5-220CB871D3F4}"/>
              </a:ext>
            </a:extLst>
          </p:cNvPr>
          <p:cNvPicPr>
            <a:picLocks noChangeAspect="1"/>
          </p:cNvPicPr>
          <p:nvPr/>
        </p:nvPicPr>
        <p:blipFill>
          <a:blip r:embed="rId1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73130" y="3787413"/>
            <a:ext cx="2083933" cy="1279149"/>
          </a:xfrm>
          <a:prstGeom prst="rect">
            <a:avLst/>
          </a:prstGeom>
          <a:effectLst>
            <a:outerShdw blurRad="50800" dist="38100" dir="2700000" algn="tl" rotWithShape="0">
              <a:prstClr val="black">
                <a:alpha val="40000"/>
              </a:prstClr>
            </a:outerShdw>
          </a:effectLst>
        </p:spPr>
      </p:pic>
      <p:pic>
        <p:nvPicPr>
          <p:cNvPr id="97" name="Image 96">
            <a:extLst>
              <a:ext uri="{FF2B5EF4-FFF2-40B4-BE49-F238E27FC236}">
                <a16:creationId xmlns:a16="http://schemas.microsoft.com/office/drawing/2014/main" id="{2F2EFA58-434E-94EC-43E6-8794AFB94BBB}"/>
              </a:ext>
            </a:extLst>
          </p:cNvPr>
          <p:cNvPicPr>
            <a:picLocks noChangeAspect="1"/>
          </p:cNvPicPr>
          <p:nvPr/>
        </p:nvPicPr>
        <p:blipFill>
          <a:blip r:embed="rId1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9102" y="5478833"/>
            <a:ext cx="2103392" cy="1183158"/>
          </a:xfrm>
          <a:prstGeom prst="rect">
            <a:avLst/>
          </a:prstGeom>
          <a:ln>
            <a:solidFill>
              <a:schemeClr val="bg1">
                <a:lumMod val="65000"/>
              </a:schemeClr>
            </a:solidFill>
          </a:ln>
        </p:spPr>
      </p:pic>
      <p:sp>
        <p:nvSpPr>
          <p:cNvPr id="98" name="ZoneTexte 97">
            <a:extLst>
              <a:ext uri="{FF2B5EF4-FFF2-40B4-BE49-F238E27FC236}">
                <a16:creationId xmlns:a16="http://schemas.microsoft.com/office/drawing/2014/main" id="{02BD9B3D-4D6E-EFB9-233F-26BEF027FA97}"/>
              </a:ext>
            </a:extLst>
          </p:cNvPr>
          <p:cNvSpPr txBox="1"/>
          <p:nvPr/>
        </p:nvSpPr>
        <p:spPr>
          <a:xfrm>
            <a:off x="10075552" y="2752767"/>
            <a:ext cx="2607574" cy="600164"/>
          </a:xfrm>
          <a:prstGeom prst="rect">
            <a:avLst/>
          </a:prstGeom>
          <a:noFill/>
        </p:spPr>
        <p:txBody>
          <a:bodyPr wrap="square" rtlCol="0">
            <a:spAutoFit/>
          </a:bodyPr>
          <a:lstStyle/>
          <a:p>
            <a:r>
              <a:rPr lang="fr-FR" sz="1100" b="1">
                <a:solidFill>
                  <a:schemeClr val="bg2"/>
                </a:solidFill>
                <a:latin typeface="+mj-lt"/>
              </a:rPr>
              <a:t>Exemples d’ateliers :</a:t>
            </a:r>
          </a:p>
          <a:p>
            <a:r>
              <a:rPr lang="fr-FR" sz="1100" b="1">
                <a:solidFill>
                  <a:schemeClr val="bg2"/>
                </a:solidFill>
                <a:latin typeface="+mj-lt"/>
              </a:rPr>
              <a:t>-  »Crache ta </a:t>
            </a:r>
            <a:r>
              <a:rPr lang="fr-FR" sz="1100" b="1" err="1">
                <a:solidFill>
                  <a:schemeClr val="bg2"/>
                </a:solidFill>
                <a:latin typeface="+mj-lt"/>
              </a:rPr>
              <a:t>valda</a:t>
            </a:r>
            <a:r>
              <a:rPr lang="fr-FR" sz="1100" b="1">
                <a:solidFill>
                  <a:schemeClr val="bg2"/>
                </a:solidFill>
                <a:latin typeface="+mj-lt"/>
              </a:rPr>
              <a:t> »</a:t>
            </a:r>
          </a:p>
          <a:p>
            <a:r>
              <a:rPr lang="fr-FR" sz="1100" b="1">
                <a:solidFill>
                  <a:schemeClr val="bg2"/>
                </a:solidFill>
                <a:latin typeface="+mj-lt"/>
              </a:rPr>
              <a:t>-Ice Breaker Dixit</a:t>
            </a:r>
          </a:p>
        </p:txBody>
      </p:sp>
      <p:sp>
        <p:nvSpPr>
          <p:cNvPr id="102" name="ZoneTexte 101">
            <a:extLst>
              <a:ext uri="{FF2B5EF4-FFF2-40B4-BE49-F238E27FC236}">
                <a16:creationId xmlns:a16="http://schemas.microsoft.com/office/drawing/2014/main" id="{9A5F8E73-07F5-8DD2-549E-79A7F76605F3}"/>
              </a:ext>
            </a:extLst>
          </p:cNvPr>
          <p:cNvSpPr txBox="1"/>
          <p:nvPr/>
        </p:nvSpPr>
        <p:spPr>
          <a:xfrm>
            <a:off x="10260800" y="2422030"/>
            <a:ext cx="1489464" cy="281574"/>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EMOTION</a:t>
            </a:r>
          </a:p>
        </p:txBody>
      </p:sp>
      <p:sp>
        <p:nvSpPr>
          <p:cNvPr id="103" name="ZoneTexte 102">
            <a:extLst>
              <a:ext uri="{FF2B5EF4-FFF2-40B4-BE49-F238E27FC236}">
                <a16:creationId xmlns:a16="http://schemas.microsoft.com/office/drawing/2014/main" id="{CF4281DB-95CC-48C7-51BE-D45DB10D58D1}"/>
              </a:ext>
            </a:extLst>
          </p:cNvPr>
          <p:cNvSpPr txBox="1"/>
          <p:nvPr/>
        </p:nvSpPr>
        <p:spPr>
          <a:xfrm>
            <a:off x="7829508" y="4012425"/>
            <a:ext cx="1843574" cy="281771"/>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BILAN SUR L’AGENCE</a:t>
            </a:r>
          </a:p>
        </p:txBody>
      </p:sp>
      <p:sp>
        <p:nvSpPr>
          <p:cNvPr id="104" name="ZoneTexte 103">
            <a:extLst>
              <a:ext uri="{FF2B5EF4-FFF2-40B4-BE49-F238E27FC236}">
                <a16:creationId xmlns:a16="http://schemas.microsoft.com/office/drawing/2014/main" id="{BF89E382-7504-A6F9-6FBB-6E25F6D5E86B}"/>
              </a:ext>
            </a:extLst>
          </p:cNvPr>
          <p:cNvSpPr txBox="1"/>
          <p:nvPr/>
        </p:nvSpPr>
        <p:spPr>
          <a:xfrm>
            <a:off x="9883269" y="5328408"/>
            <a:ext cx="1579941" cy="276999"/>
          </a:xfrm>
          <a:prstGeom prst="rect">
            <a:avLst/>
          </a:prstGeom>
          <a:noFill/>
          <a:ln>
            <a:solidFill>
              <a:schemeClr val="bg1">
                <a:lumMod val="75000"/>
              </a:schemeClr>
            </a:solidFill>
          </a:ln>
        </p:spPr>
        <p:txBody>
          <a:bodyPr wrap="square" rtlCol="0">
            <a:spAutoFit/>
          </a:bodyPr>
          <a:lstStyle/>
          <a:p>
            <a:pPr algn="just"/>
            <a:r>
              <a:rPr lang="fr-FR" sz="1200" b="1">
                <a:solidFill>
                  <a:schemeClr val="bg1">
                    <a:lumMod val="50000"/>
                  </a:schemeClr>
                </a:solidFill>
              </a:rPr>
              <a:t>GENERALISATION</a:t>
            </a:r>
          </a:p>
        </p:txBody>
      </p:sp>
      <p:sp>
        <p:nvSpPr>
          <p:cNvPr id="105" name="ZoneTexte 104">
            <a:extLst>
              <a:ext uri="{FF2B5EF4-FFF2-40B4-BE49-F238E27FC236}">
                <a16:creationId xmlns:a16="http://schemas.microsoft.com/office/drawing/2014/main" id="{6DB11299-BFE1-2760-0717-3505DA4A480B}"/>
              </a:ext>
            </a:extLst>
          </p:cNvPr>
          <p:cNvSpPr txBox="1"/>
          <p:nvPr/>
        </p:nvSpPr>
        <p:spPr>
          <a:xfrm>
            <a:off x="7889011" y="4437468"/>
            <a:ext cx="2607574" cy="600164"/>
          </a:xfrm>
          <a:prstGeom prst="rect">
            <a:avLst/>
          </a:prstGeom>
          <a:noFill/>
        </p:spPr>
        <p:txBody>
          <a:bodyPr wrap="square" rtlCol="0">
            <a:spAutoFit/>
          </a:bodyPr>
          <a:lstStyle/>
          <a:p>
            <a:r>
              <a:rPr lang="fr-FR" sz="1100" b="1">
                <a:solidFill>
                  <a:schemeClr val="bg2"/>
                </a:solidFill>
                <a:latin typeface="+mj-lt"/>
              </a:rPr>
              <a:t>Exemples d’ateliers :</a:t>
            </a:r>
          </a:p>
          <a:p>
            <a:r>
              <a:rPr lang="fr-FR" sz="1100" b="1">
                <a:solidFill>
                  <a:schemeClr val="bg2"/>
                </a:solidFill>
                <a:latin typeface="+mj-lt"/>
              </a:rPr>
              <a:t>-Speed Boat</a:t>
            </a:r>
          </a:p>
          <a:p>
            <a:r>
              <a:rPr lang="fr-FR" sz="1100" b="1">
                <a:solidFill>
                  <a:schemeClr val="bg2"/>
                </a:solidFill>
                <a:latin typeface="+mj-lt"/>
              </a:rPr>
              <a:t>-SWOT </a:t>
            </a:r>
            <a:r>
              <a:rPr lang="fr-FR" sz="1100" b="1" err="1">
                <a:solidFill>
                  <a:schemeClr val="bg2"/>
                </a:solidFill>
                <a:latin typeface="+mj-lt"/>
              </a:rPr>
              <a:t>Analysis</a:t>
            </a:r>
            <a:r>
              <a:rPr lang="fr-FR" sz="1100" b="1">
                <a:solidFill>
                  <a:schemeClr val="bg2"/>
                </a:solidFill>
                <a:latin typeface="+mj-lt"/>
              </a:rPr>
              <a:t> en groupe</a:t>
            </a:r>
          </a:p>
        </p:txBody>
      </p:sp>
      <p:sp>
        <p:nvSpPr>
          <p:cNvPr id="106" name="Ellipse 105">
            <a:extLst>
              <a:ext uri="{FF2B5EF4-FFF2-40B4-BE49-F238E27FC236}">
                <a16:creationId xmlns:a16="http://schemas.microsoft.com/office/drawing/2014/main" id="{7ADD16DF-A680-B7C9-A2F7-C1B2D085C169}"/>
              </a:ext>
            </a:extLst>
          </p:cNvPr>
          <p:cNvSpPr/>
          <p:nvPr/>
        </p:nvSpPr>
        <p:spPr>
          <a:xfrm>
            <a:off x="11638674" y="2330102"/>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1</a:t>
            </a:r>
          </a:p>
        </p:txBody>
      </p:sp>
      <p:sp>
        <p:nvSpPr>
          <p:cNvPr id="107" name="Ellipse 106">
            <a:extLst>
              <a:ext uri="{FF2B5EF4-FFF2-40B4-BE49-F238E27FC236}">
                <a16:creationId xmlns:a16="http://schemas.microsoft.com/office/drawing/2014/main" id="{C9BA87A7-6A60-9E86-577E-034FC9966C6A}"/>
              </a:ext>
            </a:extLst>
          </p:cNvPr>
          <p:cNvSpPr/>
          <p:nvPr/>
        </p:nvSpPr>
        <p:spPr>
          <a:xfrm>
            <a:off x="9575527" y="3869153"/>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2</a:t>
            </a:r>
          </a:p>
        </p:txBody>
      </p:sp>
      <p:sp>
        <p:nvSpPr>
          <p:cNvPr id="108" name="Ellipse 107">
            <a:extLst>
              <a:ext uri="{FF2B5EF4-FFF2-40B4-BE49-F238E27FC236}">
                <a16:creationId xmlns:a16="http://schemas.microsoft.com/office/drawing/2014/main" id="{6804868B-3A82-A2B1-07C5-5D323CC4D2CC}"/>
              </a:ext>
            </a:extLst>
          </p:cNvPr>
          <p:cNvSpPr/>
          <p:nvPr/>
        </p:nvSpPr>
        <p:spPr>
          <a:xfrm>
            <a:off x="11379339" y="5218443"/>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3</a:t>
            </a:r>
          </a:p>
        </p:txBody>
      </p:sp>
      <p:sp>
        <p:nvSpPr>
          <p:cNvPr id="112" name="ZoneTexte 111">
            <a:extLst>
              <a:ext uri="{FF2B5EF4-FFF2-40B4-BE49-F238E27FC236}">
                <a16:creationId xmlns:a16="http://schemas.microsoft.com/office/drawing/2014/main" id="{FDC6F00F-FE69-0BFD-46CD-F9A73628BD10}"/>
              </a:ext>
            </a:extLst>
          </p:cNvPr>
          <p:cNvSpPr txBox="1"/>
          <p:nvPr/>
        </p:nvSpPr>
        <p:spPr>
          <a:xfrm>
            <a:off x="8883254" y="5720889"/>
            <a:ext cx="2607574" cy="600164"/>
          </a:xfrm>
          <a:prstGeom prst="rect">
            <a:avLst/>
          </a:prstGeom>
          <a:noFill/>
        </p:spPr>
        <p:txBody>
          <a:bodyPr wrap="square" rtlCol="0">
            <a:spAutoFit/>
          </a:bodyPr>
          <a:lstStyle/>
          <a:p>
            <a:r>
              <a:rPr lang="fr-FR" sz="1100" b="1">
                <a:solidFill>
                  <a:schemeClr val="bg2"/>
                </a:solidFill>
                <a:latin typeface="+mj-lt"/>
              </a:rPr>
              <a:t>Exemples d’ateliers :</a:t>
            </a:r>
          </a:p>
          <a:p>
            <a:r>
              <a:rPr lang="fr-FR" sz="1100" b="1">
                <a:solidFill>
                  <a:schemeClr val="bg2"/>
                </a:solidFill>
                <a:latin typeface="+mj-lt"/>
              </a:rPr>
              <a:t>-Arbre à pommes</a:t>
            </a:r>
          </a:p>
          <a:p>
            <a:r>
              <a:rPr lang="fr-FR" sz="1100" b="1">
                <a:solidFill>
                  <a:schemeClr val="bg2"/>
                </a:solidFill>
                <a:latin typeface="+mj-lt"/>
              </a:rPr>
              <a:t>-Les chapeaux de Bono</a:t>
            </a:r>
          </a:p>
        </p:txBody>
      </p:sp>
      <p:sp>
        <p:nvSpPr>
          <p:cNvPr id="114" name="ZoneTexte 113">
            <a:extLst>
              <a:ext uri="{FF2B5EF4-FFF2-40B4-BE49-F238E27FC236}">
                <a16:creationId xmlns:a16="http://schemas.microsoft.com/office/drawing/2014/main" id="{5D3A2B50-D838-C234-D16A-8E88A7C3E253}"/>
              </a:ext>
            </a:extLst>
          </p:cNvPr>
          <p:cNvSpPr txBox="1"/>
          <p:nvPr/>
        </p:nvSpPr>
        <p:spPr>
          <a:xfrm>
            <a:off x="9186851" y="1343079"/>
            <a:ext cx="2607574" cy="754053"/>
          </a:xfrm>
          <a:prstGeom prst="rect">
            <a:avLst/>
          </a:prstGeom>
          <a:noFill/>
        </p:spPr>
        <p:txBody>
          <a:bodyPr wrap="square">
            <a:spAutoFit/>
          </a:bodyPr>
          <a:lstStyle/>
          <a:p>
            <a:pPr algn="just">
              <a:spcAft>
                <a:spcPts val="600"/>
              </a:spcAft>
            </a:pPr>
            <a:r>
              <a:rPr lang="fr-FR" sz="1100">
                <a:solidFill>
                  <a:schemeClr val="bg1">
                    <a:lumMod val="50000"/>
                  </a:schemeClr>
                </a:solidFill>
              </a:rPr>
              <a:t>Besoin d’évacuer l’émotion</a:t>
            </a:r>
          </a:p>
          <a:p>
            <a:pPr algn="just">
              <a:spcAft>
                <a:spcPts val="600"/>
              </a:spcAft>
            </a:pPr>
            <a:r>
              <a:rPr lang="fr-FR" sz="1100">
                <a:solidFill>
                  <a:schemeClr val="bg1">
                    <a:lumMod val="50000"/>
                  </a:schemeClr>
                </a:solidFill>
              </a:rPr>
              <a:t>Besoin d’un bilan objectif sur le pilote</a:t>
            </a:r>
          </a:p>
          <a:p>
            <a:pPr algn="just">
              <a:spcAft>
                <a:spcPts val="600"/>
              </a:spcAft>
            </a:pPr>
            <a:r>
              <a:rPr lang="fr-FR" sz="1100">
                <a:solidFill>
                  <a:schemeClr val="bg1">
                    <a:lumMod val="50000"/>
                  </a:schemeClr>
                </a:solidFill>
              </a:rPr>
              <a:t>Besoin d’une projection</a:t>
            </a:r>
          </a:p>
        </p:txBody>
      </p:sp>
      <p:sp>
        <p:nvSpPr>
          <p:cNvPr id="115" name="Ellipse 114">
            <a:extLst>
              <a:ext uri="{FF2B5EF4-FFF2-40B4-BE49-F238E27FC236}">
                <a16:creationId xmlns:a16="http://schemas.microsoft.com/office/drawing/2014/main" id="{26D2F371-F95E-7C5A-10FB-F6F1D105DFF3}"/>
              </a:ext>
            </a:extLst>
          </p:cNvPr>
          <p:cNvSpPr/>
          <p:nvPr/>
        </p:nvSpPr>
        <p:spPr>
          <a:xfrm>
            <a:off x="9026429" y="1358030"/>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1</a:t>
            </a:r>
          </a:p>
        </p:txBody>
      </p:sp>
      <p:sp>
        <p:nvSpPr>
          <p:cNvPr id="116" name="Ellipse 115">
            <a:extLst>
              <a:ext uri="{FF2B5EF4-FFF2-40B4-BE49-F238E27FC236}">
                <a16:creationId xmlns:a16="http://schemas.microsoft.com/office/drawing/2014/main" id="{38C86328-E9DB-E4E3-7CE9-8413F35171A3}"/>
              </a:ext>
            </a:extLst>
          </p:cNvPr>
          <p:cNvSpPr/>
          <p:nvPr/>
        </p:nvSpPr>
        <p:spPr>
          <a:xfrm>
            <a:off x="9026429" y="1612796"/>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2</a:t>
            </a:r>
          </a:p>
        </p:txBody>
      </p:sp>
      <p:sp>
        <p:nvSpPr>
          <p:cNvPr id="117" name="Ellipse 116">
            <a:extLst>
              <a:ext uri="{FF2B5EF4-FFF2-40B4-BE49-F238E27FC236}">
                <a16:creationId xmlns:a16="http://schemas.microsoft.com/office/drawing/2014/main" id="{49E1ADCB-56B3-FC04-047C-B30518D202EB}"/>
              </a:ext>
            </a:extLst>
          </p:cNvPr>
          <p:cNvSpPr/>
          <p:nvPr/>
        </p:nvSpPr>
        <p:spPr>
          <a:xfrm>
            <a:off x="9026429" y="1867563"/>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t>3</a:t>
            </a:r>
          </a:p>
        </p:txBody>
      </p:sp>
      <p:sp>
        <p:nvSpPr>
          <p:cNvPr id="121" name="ZoneTexte 120">
            <a:extLst>
              <a:ext uri="{FF2B5EF4-FFF2-40B4-BE49-F238E27FC236}">
                <a16:creationId xmlns:a16="http://schemas.microsoft.com/office/drawing/2014/main" id="{C48E2FEE-36DC-BB1B-9F49-D992D0736945}"/>
              </a:ext>
            </a:extLst>
          </p:cNvPr>
          <p:cNvSpPr txBox="1"/>
          <p:nvPr/>
        </p:nvSpPr>
        <p:spPr>
          <a:xfrm>
            <a:off x="5153413" y="3241824"/>
            <a:ext cx="2058577" cy="769441"/>
          </a:xfrm>
          <a:prstGeom prst="rect">
            <a:avLst/>
          </a:prstGeom>
          <a:solidFill>
            <a:schemeClr val="bg1"/>
          </a:solidFill>
          <a:ln>
            <a:solidFill>
              <a:schemeClr val="tx2"/>
            </a:solidFill>
          </a:ln>
        </p:spPr>
        <p:txBody>
          <a:bodyPr wrap="none" rtlCol="0">
            <a:spAutoFit/>
          </a:bodyPr>
          <a:lstStyle/>
          <a:p>
            <a:r>
              <a:rPr lang="fr-FR" sz="1100" b="1">
                <a:solidFill>
                  <a:schemeClr val="tx2"/>
                </a:solidFill>
              </a:rPr>
              <a:t>1 REX par phase :</a:t>
            </a:r>
          </a:p>
          <a:p>
            <a:pPr marL="171450" indent="-171450">
              <a:buFont typeface="Arial" panose="020B0604020202020204" pitchFamily="34" charset="0"/>
              <a:buChar char="•"/>
            </a:pPr>
            <a:r>
              <a:rPr lang="fr-FR" sz="1100">
                <a:solidFill>
                  <a:schemeClr val="tx2"/>
                </a:solidFill>
              </a:rPr>
              <a:t>Conception : vers avril-mai</a:t>
            </a:r>
          </a:p>
          <a:p>
            <a:pPr marL="171450" indent="-171450">
              <a:buFont typeface="Arial" panose="020B0604020202020204" pitchFamily="34" charset="0"/>
              <a:buChar char="•"/>
            </a:pPr>
            <a:r>
              <a:rPr lang="fr-FR" sz="1100">
                <a:solidFill>
                  <a:schemeClr val="tx2"/>
                </a:solidFill>
              </a:rPr>
              <a:t>Consultation : vers mai-juin</a:t>
            </a:r>
          </a:p>
          <a:p>
            <a:pPr marL="171450" indent="-171450">
              <a:buFont typeface="Arial" panose="020B0604020202020204" pitchFamily="34" charset="0"/>
              <a:buChar char="•"/>
            </a:pPr>
            <a:r>
              <a:rPr lang="fr-FR" sz="1100">
                <a:solidFill>
                  <a:schemeClr val="tx2"/>
                </a:solidFill>
              </a:rPr>
              <a:t>Réalisation : vers juin-juillet</a:t>
            </a:r>
          </a:p>
        </p:txBody>
      </p:sp>
      <p:sp>
        <p:nvSpPr>
          <p:cNvPr id="122" name="ZoneTexte 121">
            <a:extLst>
              <a:ext uri="{FF2B5EF4-FFF2-40B4-BE49-F238E27FC236}">
                <a16:creationId xmlns:a16="http://schemas.microsoft.com/office/drawing/2014/main" id="{0559DE1B-E839-03B0-BDEC-7EC11ED962F9}"/>
              </a:ext>
            </a:extLst>
          </p:cNvPr>
          <p:cNvSpPr txBox="1"/>
          <p:nvPr/>
        </p:nvSpPr>
        <p:spPr>
          <a:xfrm>
            <a:off x="5270072" y="2780289"/>
            <a:ext cx="2063582" cy="369332"/>
          </a:xfrm>
          <a:prstGeom prst="rect">
            <a:avLst/>
          </a:prstGeom>
          <a:noFill/>
        </p:spPr>
        <p:txBody>
          <a:bodyPr wrap="square" rtlCol="0">
            <a:spAutoFit/>
          </a:bodyPr>
          <a:lstStyle/>
          <a:p>
            <a:r>
              <a:rPr lang="fr-FR" sz="1800" b="1" cap="small">
                <a:solidFill>
                  <a:schemeClr val="tx2"/>
                </a:solidFill>
              </a:rPr>
              <a:t>REX du pilote</a:t>
            </a:r>
          </a:p>
        </p:txBody>
      </p:sp>
    </p:spTree>
    <p:extLst>
      <p:ext uri="{BB962C8B-B14F-4D97-AF65-F5344CB8AC3E}">
        <p14:creationId xmlns:p14="http://schemas.microsoft.com/office/powerpoint/2010/main" val="2312129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solidFill>
                  <a:schemeClr val="bg1"/>
                </a:solidFill>
              </a:rPr>
              <a:t>Notre proposition financière</a:t>
            </a:r>
            <a:endParaRPr lang="fr-FR" b="0">
              <a:solidFill>
                <a:schemeClr val="bg1"/>
              </a:solidFill>
              <a:latin typeface="+mj-lt"/>
            </a:endParaRPr>
          </a:p>
        </p:txBody>
      </p:sp>
    </p:spTree>
    <p:extLst>
      <p:ext uri="{BB962C8B-B14F-4D97-AF65-F5344CB8AC3E}">
        <p14:creationId xmlns:p14="http://schemas.microsoft.com/office/powerpoint/2010/main" val="1085694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B7A65-6754-054C-E582-FAD8714509F0}"/>
              </a:ext>
            </a:extLst>
          </p:cNvPr>
          <p:cNvSpPr>
            <a:spLocks noGrp="1"/>
          </p:cNvSpPr>
          <p:nvPr>
            <p:ph type="title"/>
          </p:nvPr>
        </p:nvSpPr>
        <p:spPr>
          <a:xfrm>
            <a:off x="396654" y="292153"/>
            <a:ext cx="10708417" cy="407795"/>
          </a:xfrm>
        </p:spPr>
        <p:txBody>
          <a:bodyPr/>
          <a:lstStyle/>
          <a:p>
            <a:pPr>
              <a:buClrTx/>
              <a:buFontTx/>
            </a:pPr>
            <a:r>
              <a:rPr lang="fr-FR" sz="2400"/>
              <a:t>Notre proposition de dispositif se base sur un binôme expérimenté sous la supervision du </a:t>
            </a:r>
            <a:r>
              <a:rPr lang="fr-FR" sz="2400" err="1"/>
              <a:t>partner</a:t>
            </a:r>
            <a:r>
              <a:rPr lang="fr-FR" sz="2400"/>
              <a:t> de la practice P&amp;C</a:t>
            </a:r>
            <a:endParaRPr lang="fr-FR" sz="2400" b="0">
              <a:solidFill>
                <a:schemeClr val="tx2">
                  <a:lumMod val="50000"/>
                </a:schemeClr>
              </a:solidFill>
            </a:endParaRPr>
          </a:p>
        </p:txBody>
      </p:sp>
      <p:pic>
        <p:nvPicPr>
          <p:cNvPr id="18" name="Graphique 17" descr="Badge à suivre avec un remplissage uni">
            <a:extLst>
              <a:ext uri="{FF2B5EF4-FFF2-40B4-BE49-F238E27FC236}">
                <a16:creationId xmlns:a16="http://schemas.microsoft.com/office/drawing/2014/main" id="{76CAF7D5-16EC-27FC-025B-8DEE87AAB82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97416" y="4024045"/>
            <a:ext cx="618159" cy="618159"/>
          </a:xfrm>
          <a:prstGeom prst="rect">
            <a:avLst/>
          </a:prstGeom>
        </p:spPr>
      </p:pic>
      <p:grpSp>
        <p:nvGrpSpPr>
          <p:cNvPr id="12" name="Groupe 11">
            <a:extLst>
              <a:ext uri="{FF2B5EF4-FFF2-40B4-BE49-F238E27FC236}">
                <a16:creationId xmlns:a16="http://schemas.microsoft.com/office/drawing/2014/main" id="{3634CD7A-AAA6-92AF-DCBF-8EA73511C6A0}"/>
              </a:ext>
            </a:extLst>
          </p:cNvPr>
          <p:cNvGrpSpPr/>
          <p:nvPr/>
        </p:nvGrpSpPr>
        <p:grpSpPr>
          <a:xfrm>
            <a:off x="334963" y="1263287"/>
            <a:ext cx="4330856" cy="5280708"/>
            <a:chOff x="334963" y="1263287"/>
            <a:chExt cx="4330856" cy="5280708"/>
          </a:xfrm>
        </p:grpSpPr>
        <p:pic>
          <p:nvPicPr>
            <p:cNvPr id="13" name="Image 12">
              <a:extLst>
                <a:ext uri="{FF2B5EF4-FFF2-40B4-BE49-F238E27FC236}">
                  <a16:creationId xmlns:a16="http://schemas.microsoft.com/office/drawing/2014/main" id="{376243A5-9180-E436-B594-160D1412AA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090" y="1425282"/>
              <a:ext cx="777727" cy="757445"/>
            </a:xfrm>
            <a:prstGeom prst="rect">
              <a:avLst/>
            </a:prstGeom>
          </p:spPr>
        </p:pic>
        <p:sp>
          <p:nvSpPr>
            <p:cNvPr id="4" name="Rectangle 3">
              <a:extLst>
                <a:ext uri="{FF2B5EF4-FFF2-40B4-BE49-F238E27FC236}">
                  <a16:creationId xmlns:a16="http://schemas.microsoft.com/office/drawing/2014/main" id="{FF50C157-643E-B72F-DB16-7489A8A03469}"/>
                </a:ext>
              </a:extLst>
            </p:cNvPr>
            <p:cNvSpPr/>
            <p:nvPr/>
          </p:nvSpPr>
          <p:spPr>
            <a:xfrm>
              <a:off x="334963" y="2547995"/>
              <a:ext cx="3528000" cy="3996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rtlCol="0" anchor="t" anchorCtr="0"/>
            <a:lstStyle/>
            <a:p>
              <a:r>
                <a:rPr lang="fr-FR" sz="1200">
                  <a:solidFill>
                    <a:schemeClr val="tx1"/>
                  </a:solidFill>
                  <a:latin typeface="+mj-lt"/>
                </a:rPr>
                <a:t>Son profil : </a:t>
              </a:r>
            </a:p>
            <a:p>
              <a:pPr algn="just"/>
              <a:r>
                <a:rPr lang="fr-FR" sz="1200">
                  <a:solidFill>
                    <a:schemeClr val="tx1">
                      <a:lumMod val="95000"/>
                      <a:lumOff val="5000"/>
                    </a:schemeClr>
                  </a:solidFill>
                  <a:latin typeface="+mj-lt"/>
                </a:rPr>
                <a:t>MGU est une senior manager spécialisée dans la construction et la mise en place de stratégies de conduite du changement dans le cadre de mise en place de nouveaux outils, pratiques de travail ou modes de fonctionnement. Pour réussir ces transformations, MGU met aussi en œuvre ses compétences d’animations d’ateliers et de séminaires en intelligence collective.</a:t>
              </a:r>
            </a:p>
            <a:p>
              <a:endParaRPr lang="fr-FR" sz="1200">
                <a:solidFill>
                  <a:schemeClr val="tx1"/>
                </a:solidFill>
                <a:latin typeface="+mj-lt"/>
              </a:endParaRPr>
            </a:p>
            <a:p>
              <a:endParaRPr lang="fr-FR" sz="1200">
                <a:solidFill>
                  <a:schemeClr val="tx1"/>
                </a:solidFill>
                <a:latin typeface="+mj-lt"/>
              </a:endParaRPr>
            </a:p>
            <a:p>
              <a:pPr algn="just"/>
              <a:r>
                <a:rPr lang="fr-FR" sz="1200" b="1">
                  <a:solidFill>
                    <a:schemeClr val="tx1"/>
                  </a:solidFill>
                  <a:latin typeface="+mj-lt"/>
                </a:rPr>
                <a:t>Son rôle dans la mission (mi-temps) :</a:t>
              </a:r>
            </a:p>
            <a:p>
              <a:pPr marL="285750" indent="-285750" algn="just">
                <a:buFont typeface="Arial" panose="020B0604020202020204" pitchFamily="34" charset="0"/>
                <a:buChar char="•"/>
              </a:pPr>
              <a:r>
                <a:rPr lang="fr-FR" sz="1200">
                  <a:solidFill>
                    <a:schemeClr val="tx1"/>
                  </a:solidFill>
                  <a:latin typeface="+mj-lt"/>
                </a:rPr>
                <a:t>Suivi de la prestation et de l’atteinte des objectifs</a:t>
              </a:r>
            </a:p>
            <a:p>
              <a:pPr marL="285750" indent="-285750" algn="just">
                <a:buFont typeface="Arial" panose="020B0604020202020204" pitchFamily="34" charset="0"/>
                <a:buChar char="•"/>
              </a:pPr>
              <a:r>
                <a:rPr lang="fr-FR" sz="1200">
                  <a:solidFill>
                    <a:schemeClr val="tx1"/>
                  </a:solidFill>
                  <a:latin typeface="+mj-lt"/>
                </a:rPr>
                <a:t>Apport d’expertise sur les projets de transformation</a:t>
              </a:r>
            </a:p>
            <a:p>
              <a:pPr marL="285750" indent="-285750" algn="just">
                <a:buFont typeface="Arial" panose="020B0604020202020204" pitchFamily="34" charset="0"/>
                <a:buChar char="•"/>
              </a:pPr>
              <a:r>
                <a:rPr lang="fr-FR" sz="1200">
                  <a:solidFill>
                    <a:schemeClr val="tx1"/>
                  </a:solidFill>
                  <a:latin typeface="+mj-lt"/>
                </a:rPr>
                <a:t>Accompagnement au pilotage du projet </a:t>
              </a:r>
            </a:p>
            <a:p>
              <a:pPr marL="285750" indent="-285750" algn="just">
                <a:buFont typeface="Arial" panose="020B0604020202020204" pitchFamily="34" charset="0"/>
                <a:buChar char="•"/>
              </a:pPr>
              <a:r>
                <a:rPr lang="fr-FR" sz="1200">
                  <a:solidFill>
                    <a:schemeClr val="tx1"/>
                  </a:solidFill>
                  <a:latin typeface="+mj-lt"/>
                </a:rPr>
                <a:t>Construction, animation et synthèse de présentations ou d’ateliers, validation des différents livrables</a:t>
              </a:r>
            </a:p>
          </p:txBody>
        </p:sp>
        <p:sp>
          <p:nvSpPr>
            <p:cNvPr id="5" name="Ellipse 4">
              <a:extLst>
                <a:ext uri="{FF2B5EF4-FFF2-40B4-BE49-F238E27FC236}">
                  <a16:creationId xmlns:a16="http://schemas.microsoft.com/office/drawing/2014/main" id="{F1BBDCF9-9AB6-F5D6-2A69-07E14DBFA761}"/>
                </a:ext>
              </a:extLst>
            </p:cNvPr>
            <p:cNvSpPr/>
            <p:nvPr/>
          </p:nvSpPr>
          <p:spPr>
            <a:xfrm>
              <a:off x="388355" y="1263287"/>
              <a:ext cx="1080000" cy="10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6CAB5FC3-B950-6DB7-F891-4BEED684DAD7}"/>
                </a:ext>
              </a:extLst>
            </p:cNvPr>
            <p:cNvSpPr/>
            <p:nvPr/>
          </p:nvSpPr>
          <p:spPr>
            <a:xfrm>
              <a:off x="1401924" y="1650966"/>
              <a:ext cx="847024" cy="847025"/>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a:solidFill>
                    <a:schemeClr val="accent1"/>
                  </a:solidFill>
                  <a:latin typeface="Arial Black" panose="020B0A04020102020204" pitchFamily="34" charset="0"/>
                </a:rPr>
                <a:t>50%</a:t>
              </a:r>
            </a:p>
          </p:txBody>
        </p:sp>
        <p:sp>
          <p:nvSpPr>
            <p:cNvPr id="20" name="ZoneTexte 19">
              <a:extLst>
                <a:ext uri="{FF2B5EF4-FFF2-40B4-BE49-F238E27FC236}">
                  <a16:creationId xmlns:a16="http://schemas.microsoft.com/office/drawing/2014/main" id="{3584DF62-5B55-FAAC-99BE-9DF188AF82FB}"/>
                </a:ext>
              </a:extLst>
            </p:cNvPr>
            <p:cNvSpPr txBox="1"/>
            <p:nvPr/>
          </p:nvSpPr>
          <p:spPr>
            <a:xfrm>
              <a:off x="2216491" y="1942457"/>
              <a:ext cx="2449328" cy="307777"/>
            </a:xfrm>
            <a:prstGeom prst="rect">
              <a:avLst/>
            </a:prstGeom>
            <a:noFill/>
          </p:spPr>
          <p:txBody>
            <a:bodyPr wrap="square" rtlCol="0">
              <a:spAutoFit/>
            </a:bodyPr>
            <a:lstStyle/>
            <a:p>
              <a:pPr>
                <a:spcAft>
                  <a:spcPts val="1200"/>
                </a:spcAft>
              </a:pPr>
              <a:r>
                <a:rPr lang="fr-FR" b="1">
                  <a:solidFill>
                    <a:schemeClr val="tx2">
                      <a:lumMod val="60000"/>
                      <a:lumOff val="40000"/>
                    </a:schemeClr>
                  </a:solidFill>
                </a:rPr>
                <a:t>Marie GUILLOU</a:t>
              </a:r>
            </a:p>
          </p:txBody>
        </p:sp>
      </p:grpSp>
      <p:grpSp>
        <p:nvGrpSpPr>
          <p:cNvPr id="11" name="Groupe 10">
            <a:extLst>
              <a:ext uri="{FF2B5EF4-FFF2-40B4-BE49-F238E27FC236}">
                <a16:creationId xmlns:a16="http://schemas.microsoft.com/office/drawing/2014/main" id="{DEEE577D-64BA-270F-96E1-0055C9691E32}"/>
              </a:ext>
            </a:extLst>
          </p:cNvPr>
          <p:cNvGrpSpPr/>
          <p:nvPr/>
        </p:nvGrpSpPr>
        <p:grpSpPr>
          <a:xfrm>
            <a:off x="4619694" y="1347600"/>
            <a:ext cx="4301598" cy="5183826"/>
            <a:chOff x="5018657" y="1360169"/>
            <a:chExt cx="4301598" cy="5183826"/>
          </a:xfrm>
        </p:grpSpPr>
        <p:pic>
          <p:nvPicPr>
            <p:cNvPr id="23" name="Image 22">
              <a:extLst>
                <a:ext uri="{FF2B5EF4-FFF2-40B4-BE49-F238E27FC236}">
                  <a16:creationId xmlns:a16="http://schemas.microsoft.com/office/drawing/2014/main" id="{48F6D9D9-AC32-AE84-694F-D6626AB8EE3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03519" y="1537253"/>
              <a:ext cx="834841" cy="766672"/>
            </a:xfrm>
            <a:prstGeom prst="rect">
              <a:avLst/>
            </a:prstGeom>
          </p:spPr>
        </p:pic>
        <p:sp>
          <p:nvSpPr>
            <p:cNvPr id="6" name="Rectangle 5">
              <a:extLst>
                <a:ext uri="{FF2B5EF4-FFF2-40B4-BE49-F238E27FC236}">
                  <a16:creationId xmlns:a16="http://schemas.microsoft.com/office/drawing/2014/main" id="{226B52EE-CB0E-BE7D-DBC3-1888D1BF0E52}"/>
                </a:ext>
              </a:extLst>
            </p:cNvPr>
            <p:cNvSpPr/>
            <p:nvPr/>
          </p:nvSpPr>
          <p:spPr>
            <a:xfrm>
              <a:off x="5018657" y="2547995"/>
              <a:ext cx="3528000" cy="3996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45720" rtlCol="0" anchor="t" anchorCtr="0"/>
            <a:lstStyle/>
            <a:p>
              <a:r>
                <a:rPr lang="fr-FR" sz="1200">
                  <a:solidFill>
                    <a:schemeClr val="tx1"/>
                  </a:solidFill>
                  <a:latin typeface="+mj-lt"/>
                </a:rPr>
                <a:t>Son profil</a:t>
              </a:r>
            </a:p>
            <a:p>
              <a:pPr algn="just" defTabSz="1625439">
                <a:buClr>
                  <a:srgbClr val="629DD1"/>
                </a:buClr>
                <a:buSzPts val="250"/>
                <a:defRPr/>
              </a:pPr>
              <a:r>
                <a:rPr lang="fr-FR" sz="1200">
                  <a:solidFill>
                    <a:schemeClr val="tx1">
                      <a:lumMod val="95000"/>
                      <a:lumOff val="5000"/>
                    </a:schemeClr>
                  </a:solidFill>
                  <a:latin typeface="+mj-lt"/>
                  <a:sym typeface="Calibri"/>
                </a:rPr>
                <a:t>CAR accompagne les entreprises pour leur permettre d’appréhender les enjeux du numériques, les nouvelles formes de collaboration, postures managériales, manières de travailler au service de l’intelligence collective. </a:t>
              </a:r>
              <a:endParaRPr lang="fr-FR" sz="1200">
                <a:solidFill>
                  <a:schemeClr val="tx1">
                    <a:lumMod val="95000"/>
                    <a:lumOff val="5000"/>
                  </a:schemeClr>
                </a:solidFill>
                <a:latin typeface="+mj-lt"/>
                <a:cs typeface="Arial"/>
              </a:endParaRPr>
            </a:p>
            <a:p>
              <a:pPr marL="0" marR="0" lvl="0" indent="0" algn="just" defTabSz="1625439" rtl="0" eaLnBrk="1" fontAlgn="auto" latinLnBrk="0" hangingPunct="1">
                <a:lnSpc>
                  <a:spcPct val="100000"/>
                </a:lnSpc>
                <a:spcBef>
                  <a:spcPts val="0"/>
                </a:spcBef>
                <a:spcAft>
                  <a:spcPts val="0"/>
                </a:spcAft>
                <a:buClr>
                  <a:srgbClr val="629DD1"/>
                </a:buClr>
                <a:buSzPts val="250"/>
                <a:buFont typeface="Arial"/>
                <a:buNone/>
                <a:tabLst/>
                <a:defRPr/>
              </a:pPr>
              <a:endParaRPr lang="fr-FR" sz="1200" kern="1200">
                <a:solidFill>
                  <a:schemeClr val="tx1">
                    <a:lumMod val="95000"/>
                    <a:lumOff val="5000"/>
                  </a:schemeClr>
                </a:solidFill>
                <a:latin typeface="+mj-lt"/>
                <a:sym typeface="Calibri"/>
              </a:endParaRPr>
            </a:p>
            <a:p>
              <a:pPr marL="0" marR="0" lvl="0" indent="0" algn="just" defTabSz="1625439" rtl="0" eaLnBrk="1" fontAlgn="auto" latinLnBrk="0" hangingPunct="1">
                <a:lnSpc>
                  <a:spcPct val="100000"/>
                </a:lnSpc>
                <a:spcBef>
                  <a:spcPts val="0"/>
                </a:spcBef>
                <a:spcAft>
                  <a:spcPts val="0"/>
                </a:spcAft>
                <a:buClr>
                  <a:srgbClr val="629DD1"/>
                </a:buClr>
                <a:buSzPts val="250"/>
                <a:buFont typeface="Arial"/>
                <a:buNone/>
                <a:tabLst/>
                <a:defRPr/>
              </a:pPr>
              <a:endParaRPr lang="fr-FR" sz="1200" kern="1200">
                <a:solidFill>
                  <a:schemeClr val="tx1">
                    <a:lumMod val="95000"/>
                    <a:lumOff val="5000"/>
                  </a:schemeClr>
                </a:solidFill>
                <a:latin typeface="+mj-lt"/>
                <a:sym typeface="Calibri"/>
              </a:endParaRPr>
            </a:p>
            <a:p>
              <a:pPr marL="0" marR="0" lvl="0" indent="0" algn="just" defTabSz="1625439" rtl="0" eaLnBrk="1" fontAlgn="auto" latinLnBrk="0" hangingPunct="1">
                <a:lnSpc>
                  <a:spcPct val="100000"/>
                </a:lnSpc>
                <a:spcBef>
                  <a:spcPts val="0"/>
                </a:spcBef>
                <a:spcAft>
                  <a:spcPts val="0"/>
                </a:spcAft>
                <a:buClr>
                  <a:srgbClr val="629DD1"/>
                </a:buClr>
                <a:buSzPts val="250"/>
                <a:buFont typeface="Arial"/>
                <a:buNone/>
                <a:tabLst/>
                <a:defRPr/>
              </a:pPr>
              <a:endParaRPr lang="fr-FR" sz="1200" kern="1200">
                <a:solidFill>
                  <a:srgbClr val="000000"/>
                </a:solidFill>
                <a:latin typeface="+mj-lt"/>
                <a:cs typeface="Arial"/>
              </a:endParaRPr>
            </a:p>
            <a:p>
              <a:pPr algn="just"/>
              <a:r>
                <a:rPr lang="fr-FR" sz="1200" b="1">
                  <a:solidFill>
                    <a:schemeClr val="tx1"/>
                  </a:solidFill>
                  <a:latin typeface="+mj-lt"/>
                  <a:sym typeface="Calibri"/>
                </a:rPr>
                <a:t>Son rôle dans la mission (temps plein)</a:t>
              </a:r>
              <a:endParaRPr lang="fr-FR" sz="1200" b="1">
                <a:solidFill>
                  <a:schemeClr val="tx1"/>
                </a:solidFill>
                <a:latin typeface="+mj-lt"/>
                <a:cs typeface="Arial"/>
              </a:endParaRPr>
            </a:p>
            <a:p>
              <a:pPr marL="171450" indent="-171450" algn="just">
                <a:buFont typeface="Arial" panose="020B0604020202020204" pitchFamily="34" charset="0"/>
                <a:buChar char="•"/>
              </a:pPr>
              <a:r>
                <a:rPr lang="fr-FR" sz="1200">
                  <a:solidFill>
                    <a:srgbClr val="000000"/>
                  </a:solidFill>
                  <a:latin typeface="+mj-lt"/>
                  <a:cs typeface="Arial"/>
                </a:rPr>
                <a:t>Apport de connaissance et expérience en accompagnement au changement, en pilotage de projet</a:t>
              </a:r>
              <a:endParaRPr lang="fr-FR" sz="1200">
                <a:solidFill>
                  <a:schemeClr val="tx1"/>
                </a:solidFill>
                <a:latin typeface="+mj-lt"/>
              </a:endParaRPr>
            </a:p>
            <a:p>
              <a:pPr marL="171450" indent="-171450" algn="just">
                <a:buFont typeface="Arial" panose="020B0604020202020204" pitchFamily="34" charset="0"/>
                <a:buChar char="•"/>
              </a:pPr>
              <a:r>
                <a:rPr lang="fr-FR" sz="1200">
                  <a:solidFill>
                    <a:schemeClr val="tx1"/>
                  </a:solidFill>
                  <a:latin typeface="+mj-lt"/>
                </a:rPr>
                <a:t>Exécution opérationnelle de la démarche Talan</a:t>
              </a:r>
              <a:endParaRPr lang="fr-FR" sz="1200">
                <a:solidFill>
                  <a:schemeClr val="tx1"/>
                </a:solidFill>
                <a:latin typeface="+mj-lt"/>
                <a:cs typeface="Arial"/>
              </a:endParaRPr>
            </a:p>
            <a:p>
              <a:pPr marL="171450" indent="-171450" algn="just">
                <a:buFont typeface="Arial" panose="020B0604020202020204" pitchFamily="34" charset="0"/>
                <a:buChar char="•"/>
              </a:pPr>
              <a:r>
                <a:rPr lang="fr-FR" sz="1200">
                  <a:solidFill>
                    <a:schemeClr val="tx1"/>
                  </a:solidFill>
                  <a:latin typeface="+mj-lt"/>
                </a:rPr>
                <a:t>Interlocuteur privilégié des collaborateurs terrain et externe</a:t>
              </a:r>
              <a:endParaRPr lang="fr-FR" sz="1200">
                <a:solidFill>
                  <a:schemeClr val="tx1"/>
                </a:solidFill>
                <a:latin typeface="+mj-lt"/>
                <a:cs typeface="Arial"/>
              </a:endParaRPr>
            </a:p>
            <a:p>
              <a:pPr marL="171450" lvl="1" indent="-171450" algn="just">
                <a:buFont typeface="Arial" panose="020B0604020202020204" pitchFamily="34" charset="0"/>
                <a:buChar char="•"/>
              </a:pPr>
              <a:r>
                <a:rPr lang="fr-FR" sz="1200" err="1">
                  <a:solidFill>
                    <a:schemeClr val="tx1"/>
                  </a:solidFill>
                  <a:latin typeface="+mj-lt"/>
                </a:rPr>
                <a:t>Reporting</a:t>
              </a:r>
              <a:r>
                <a:rPr lang="fr-FR" sz="1200">
                  <a:solidFill>
                    <a:schemeClr val="tx1"/>
                  </a:solidFill>
                  <a:latin typeface="+mj-lt"/>
                </a:rPr>
                <a:t> vers l’ensemble de l’équipe projet</a:t>
              </a:r>
              <a:endParaRPr lang="fr-FR" sz="1200">
                <a:solidFill>
                  <a:schemeClr val="tx1"/>
                </a:solidFill>
                <a:latin typeface="+mj-lt"/>
                <a:cs typeface="Arial"/>
              </a:endParaRPr>
            </a:p>
            <a:p>
              <a:pPr marL="171450" lvl="1" indent="-171450" algn="just">
                <a:buFont typeface="Arial" panose="020B0604020202020204" pitchFamily="34" charset="0"/>
                <a:buChar char="•"/>
              </a:pPr>
              <a:r>
                <a:rPr lang="fr-FR" sz="1200">
                  <a:solidFill>
                    <a:schemeClr val="tx1"/>
                  </a:solidFill>
                  <a:latin typeface="+mj-lt"/>
                </a:rPr>
                <a:t>Construction et animation des différents ateliers</a:t>
              </a:r>
              <a:endParaRPr lang="fr-FR" sz="1200">
                <a:solidFill>
                  <a:schemeClr val="tx1"/>
                </a:solidFill>
                <a:latin typeface="+mj-lt"/>
                <a:cs typeface="Arial"/>
              </a:endParaRPr>
            </a:p>
            <a:p>
              <a:pPr marL="171450" lvl="1" indent="-171450" algn="just">
                <a:buFont typeface="Arial" panose="020B0604020202020204" pitchFamily="34" charset="0"/>
                <a:buChar char="•"/>
              </a:pPr>
              <a:r>
                <a:rPr lang="fr-FR" sz="1200">
                  <a:solidFill>
                    <a:schemeClr val="tx1"/>
                  </a:solidFill>
                  <a:latin typeface="+mj-lt"/>
                </a:rPr>
                <a:t>Construction des différents livrables d’accompagnement</a:t>
              </a:r>
              <a:endParaRPr lang="fr-FR" sz="1200">
                <a:solidFill>
                  <a:schemeClr val="tx1"/>
                </a:solidFill>
                <a:latin typeface="+mj-lt"/>
                <a:cs typeface="Arial"/>
              </a:endParaRPr>
            </a:p>
          </p:txBody>
        </p:sp>
        <p:sp>
          <p:nvSpPr>
            <p:cNvPr id="7" name="Ellipse 6">
              <a:extLst>
                <a:ext uri="{FF2B5EF4-FFF2-40B4-BE49-F238E27FC236}">
                  <a16:creationId xmlns:a16="http://schemas.microsoft.com/office/drawing/2014/main" id="{82C1F360-8BD1-121F-A3A2-1748C5D97729}"/>
                </a:ext>
              </a:extLst>
            </p:cNvPr>
            <p:cNvSpPr/>
            <p:nvPr/>
          </p:nvSpPr>
          <p:spPr>
            <a:xfrm>
              <a:off x="5080940" y="1360169"/>
              <a:ext cx="1080000" cy="1080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2F540103-5DDC-2F6A-B909-4F1F830DB4BB}"/>
                </a:ext>
              </a:extLst>
            </p:cNvPr>
            <p:cNvSpPr/>
            <p:nvPr/>
          </p:nvSpPr>
          <p:spPr>
            <a:xfrm>
              <a:off x="6023903" y="1650966"/>
              <a:ext cx="847024" cy="847025"/>
            </a:xfrm>
            <a:prstGeom prst="ellipse">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a:solidFill>
                    <a:schemeClr val="accent3"/>
                  </a:solidFill>
                  <a:latin typeface="Arial Black" panose="020B0A04020102020204" pitchFamily="34" charset="0"/>
                </a:rPr>
                <a:t>100%</a:t>
              </a:r>
            </a:p>
          </p:txBody>
        </p:sp>
        <p:sp>
          <p:nvSpPr>
            <p:cNvPr id="21" name="ZoneTexte 20">
              <a:extLst>
                <a:ext uri="{FF2B5EF4-FFF2-40B4-BE49-F238E27FC236}">
                  <a16:creationId xmlns:a16="http://schemas.microsoft.com/office/drawing/2014/main" id="{8923E56C-B20B-9703-4D9E-110B76F19FCB}"/>
                </a:ext>
              </a:extLst>
            </p:cNvPr>
            <p:cNvSpPr txBox="1"/>
            <p:nvPr/>
          </p:nvSpPr>
          <p:spPr>
            <a:xfrm>
              <a:off x="6870927" y="1920589"/>
              <a:ext cx="2449328" cy="307777"/>
            </a:xfrm>
            <a:prstGeom prst="rect">
              <a:avLst/>
            </a:prstGeom>
            <a:noFill/>
          </p:spPr>
          <p:txBody>
            <a:bodyPr wrap="square" rtlCol="0">
              <a:spAutoFit/>
            </a:bodyPr>
            <a:lstStyle/>
            <a:p>
              <a:pPr>
                <a:spcAft>
                  <a:spcPts val="1200"/>
                </a:spcAft>
              </a:pPr>
              <a:r>
                <a:rPr lang="fr-FR" b="1">
                  <a:solidFill>
                    <a:schemeClr val="accent3"/>
                  </a:solidFill>
                </a:rPr>
                <a:t>Cécilia Araujo</a:t>
              </a:r>
            </a:p>
          </p:txBody>
        </p:sp>
      </p:grpSp>
      <p:sp>
        <p:nvSpPr>
          <p:cNvPr id="8" name="Rectangle 7">
            <a:extLst>
              <a:ext uri="{FF2B5EF4-FFF2-40B4-BE49-F238E27FC236}">
                <a16:creationId xmlns:a16="http://schemas.microsoft.com/office/drawing/2014/main" id="{6D13FBFE-437B-24FA-BED0-24207DD7A153}"/>
              </a:ext>
            </a:extLst>
          </p:cNvPr>
          <p:cNvSpPr/>
          <p:nvPr/>
        </p:nvSpPr>
        <p:spPr>
          <a:xfrm>
            <a:off x="8866227" y="2545294"/>
            <a:ext cx="2990812" cy="39960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rtlCol="0" anchor="t" anchorCtr="0"/>
          <a:lstStyle/>
          <a:p>
            <a:pPr algn="just"/>
            <a:r>
              <a:rPr lang="fr-FR" sz="1200">
                <a:solidFill>
                  <a:schemeClr val="tx1"/>
                </a:solidFill>
                <a:latin typeface="+mj-lt"/>
              </a:rPr>
              <a:t>Son profil </a:t>
            </a:r>
          </a:p>
          <a:p>
            <a:pPr algn="just"/>
            <a:r>
              <a:rPr lang="fr-FR" sz="1200">
                <a:solidFill>
                  <a:schemeClr val="tx1"/>
                </a:solidFill>
                <a:latin typeface="+mj-lt"/>
              </a:rPr>
              <a:t>LLE est le responsable de l’équipe </a:t>
            </a:r>
            <a:r>
              <a:rPr lang="fr-FR" sz="1200" err="1">
                <a:solidFill>
                  <a:schemeClr val="tx1"/>
                </a:solidFill>
                <a:latin typeface="+mj-lt"/>
              </a:rPr>
              <a:t>People&amp;Culture</a:t>
            </a:r>
            <a:r>
              <a:rPr lang="fr-FR" sz="1200">
                <a:solidFill>
                  <a:schemeClr val="tx1"/>
                </a:solidFill>
                <a:latin typeface="+mj-lt"/>
              </a:rPr>
              <a:t>. Il accompagne les organisations dans leur transformation avec un focus particulier sur les volets RH (schéma directeur SIRH, change management dans des transformations digitales, new </a:t>
            </a:r>
            <a:r>
              <a:rPr lang="fr-FR" sz="1200" err="1">
                <a:solidFill>
                  <a:schemeClr val="tx1"/>
                </a:solidFill>
                <a:latin typeface="+mj-lt"/>
              </a:rPr>
              <a:t>way</a:t>
            </a:r>
            <a:r>
              <a:rPr lang="fr-FR" sz="1200">
                <a:solidFill>
                  <a:schemeClr val="tx1"/>
                </a:solidFill>
                <a:latin typeface="+mj-lt"/>
              </a:rPr>
              <a:t> of </a:t>
            </a:r>
            <a:r>
              <a:rPr lang="fr-FR" sz="1200" err="1">
                <a:solidFill>
                  <a:schemeClr val="tx1"/>
                </a:solidFill>
                <a:latin typeface="+mj-lt"/>
              </a:rPr>
              <a:t>working</a:t>
            </a:r>
            <a:r>
              <a:rPr lang="fr-FR" sz="1200">
                <a:solidFill>
                  <a:schemeClr val="tx1"/>
                </a:solidFill>
                <a:latin typeface="+mj-lt"/>
              </a:rPr>
              <a:t>, évolutions managériales, …). Il est par ailleurs spécialisé dans l’animation d’ateliers de co-construction aux formats innovants.​</a:t>
            </a:r>
          </a:p>
          <a:p>
            <a:pPr algn="just"/>
            <a:endParaRPr lang="fr-FR" sz="1200">
              <a:solidFill>
                <a:schemeClr val="tx1"/>
              </a:solidFill>
              <a:latin typeface="+mj-lt"/>
            </a:endParaRPr>
          </a:p>
          <a:p>
            <a:pPr algn="just"/>
            <a:r>
              <a:rPr lang="fr-FR" sz="1200" b="1">
                <a:solidFill>
                  <a:schemeClr val="tx1"/>
                </a:solidFill>
                <a:latin typeface="+mj-lt"/>
              </a:rPr>
              <a:t>Son rôle dans la mission :</a:t>
            </a:r>
          </a:p>
          <a:p>
            <a:pPr marL="171450" indent="-171450" algn="just">
              <a:buFont typeface="Arial" panose="020B0604020202020204" pitchFamily="34" charset="0"/>
              <a:buChar char="•"/>
            </a:pPr>
            <a:r>
              <a:rPr lang="fr-FR" sz="1200">
                <a:solidFill>
                  <a:schemeClr val="tx1"/>
                </a:solidFill>
                <a:latin typeface="+mj-lt"/>
              </a:rPr>
              <a:t>Suivi des actions et atteinte des objectifs du projet</a:t>
            </a:r>
          </a:p>
          <a:p>
            <a:pPr marL="171450" indent="-171450" algn="just">
              <a:buFont typeface="Arial" panose="020B0604020202020204" pitchFamily="34" charset="0"/>
              <a:buChar char="•"/>
            </a:pPr>
            <a:r>
              <a:rPr lang="fr-FR" sz="1200">
                <a:solidFill>
                  <a:schemeClr val="tx1"/>
                </a:solidFill>
                <a:latin typeface="+mj-lt"/>
              </a:rPr>
              <a:t>Participation à la </a:t>
            </a:r>
            <a:r>
              <a:rPr lang="fr-FR" sz="1200" err="1">
                <a:solidFill>
                  <a:schemeClr val="tx1"/>
                </a:solidFill>
                <a:latin typeface="+mj-lt"/>
              </a:rPr>
              <a:t>consruction</a:t>
            </a:r>
            <a:r>
              <a:rPr lang="fr-FR" sz="1200">
                <a:solidFill>
                  <a:schemeClr val="tx1"/>
                </a:solidFill>
                <a:latin typeface="+mj-lt"/>
              </a:rPr>
              <a:t> de livrables stratégiques</a:t>
            </a:r>
          </a:p>
          <a:p>
            <a:pPr marL="171450" indent="-171450" algn="just">
              <a:buFont typeface="Arial" panose="020B0604020202020204" pitchFamily="34" charset="0"/>
              <a:buChar char="•"/>
            </a:pPr>
            <a:r>
              <a:rPr lang="fr-FR" sz="1200">
                <a:solidFill>
                  <a:schemeClr val="tx1"/>
                </a:solidFill>
                <a:latin typeface="+mj-lt"/>
              </a:rPr>
              <a:t>Apport d’expertise et réponse ponctuelle tout au long du projet</a:t>
            </a:r>
          </a:p>
        </p:txBody>
      </p:sp>
      <p:sp>
        <p:nvSpPr>
          <p:cNvPr id="10" name="ZoneTexte 9">
            <a:extLst>
              <a:ext uri="{FF2B5EF4-FFF2-40B4-BE49-F238E27FC236}">
                <a16:creationId xmlns:a16="http://schemas.microsoft.com/office/drawing/2014/main" id="{080EFF7B-9F6A-5DA7-8C0A-DABB27AE2177}"/>
              </a:ext>
            </a:extLst>
          </p:cNvPr>
          <p:cNvSpPr txBox="1"/>
          <p:nvPr/>
        </p:nvSpPr>
        <p:spPr>
          <a:xfrm>
            <a:off x="10351966" y="1887600"/>
            <a:ext cx="1614366" cy="307777"/>
          </a:xfrm>
          <a:prstGeom prst="rect">
            <a:avLst/>
          </a:prstGeom>
          <a:noFill/>
        </p:spPr>
        <p:txBody>
          <a:bodyPr wrap="square" rtlCol="0">
            <a:spAutoFit/>
          </a:bodyPr>
          <a:lstStyle/>
          <a:p>
            <a:pPr>
              <a:spcAft>
                <a:spcPts val="1200"/>
              </a:spcAft>
            </a:pPr>
            <a:r>
              <a:rPr lang="fr-FR" b="1">
                <a:solidFill>
                  <a:schemeClr val="accent5"/>
                </a:solidFill>
              </a:rPr>
              <a:t>Loïc LEMOINE</a:t>
            </a:r>
          </a:p>
        </p:txBody>
      </p:sp>
      <p:grpSp>
        <p:nvGrpSpPr>
          <p:cNvPr id="24" name="Groupe 23">
            <a:extLst>
              <a:ext uri="{FF2B5EF4-FFF2-40B4-BE49-F238E27FC236}">
                <a16:creationId xmlns:a16="http://schemas.microsoft.com/office/drawing/2014/main" id="{7E02AB69-2BBA-60CC-71AB-0A062D29E565}"/>
              </a:ext>
            </a:extLst>
          </p:cNvPr>
          <p:cNvGrpSpPr/>
          <p:nvPr/>
        </p:nvGrpSpPr>
        <p:grpSpPr>
          <a:xfrm>
            <a:off x="8695374" y="1382229"/>
            <a:ext cx="1060758" cy="1051582"/>
            <a:chOff x="8695374" y="1382229"/>
            <a:chExt cx="1060758" cy="1051582"/>
          </a:xfrm>
        </p:grpSpPr>
        <p:sp>
          <p:nvSpPr>
            <p:cNvPr id="17" name="Ellipse 16">
              <a:extLst>
                <a:ext uri="{FF2B5EF4-FFF2-40B4-BE49-F238E27FC236}">
                  <a16:creationId xmlns:a16="http://schemas.microsoft.com/office/drawing/2014/main" id="{BD7B654D-9D91-E017-A20C-8391133D08B1}"/>
                </a:ext>
              </a:extLst>
            </p:cNvPr>
            <p:cNvSpPr/>
            <p:nvPr/>
          </p:nvSpPr>
          <p:spPr>
            <a:xfrm>
              <a:off x="8695374" y="1382229"/>
              <a:ext cx="1060758" cy="1051582"/>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a:solidFill>
                  <a:schemeClr val="accent5"/>
                </a:solidFill>
                <a:latin typeface="Arial Black" panose="020B0A04020102020204" pitchFamily="34" charset="0"/>
              </a:endParaRPr>
            </a:p>
          </p:txBody>
        </p:sp>
        <p:pic>
          <p:nvPicPr>
            <p:cNvPr id="22" name="Image 21" descr="Une image contenant clipart, Graphique, conception&#10;&#10;Description générée automatiquement">
              <a:extLst>
                <a:ext uri="{FF2B5EF4-FFF2-40B4-BE49-F238E27FC236}">
                  <a16:creationId xmlns:a16="http://schemas.microsoft.com/office/drawing/2014/main" id="{6F60009B-EE9C-9A73-E7F2-EE344B20678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70469" y="1652736"/>
              <a:ext cx="510569" cy="510569"/>
            </a:xfrm>
            <a:prstGeom prst="rect">
              <a:avLst/>
            </a:prstGeom>
          </p:spPr>
        </p:pic>
      </p:grpSp>
      <p:pic>
        <p:nvPicPr>
          <p:cNvPr id="14" name="Graphique 13" descr="Badge à suivre avec un remplissage uni">
            <a:extLst>
              <a:ext uri="{FF2B5EF4-FFF2-40B4-BE49-F238E27FC236}">
                <a16:creationId xmlns:a16="http://schemas.microsoft.com/office/drawing/2014/main" id="{030DE955-6EA0-D9F5-7B07-8C64BBE2AFB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3614" y="4024045"/>
            <a:ext cx="618159" cy="618159"/>
          </a:xfrm>
          <a:prstGeom prst="rect">
            <a:avLst/>
          </a:prstGeom>
        </p:spPr>
      </p:pic>
      <p:sp>
        <p:nvSpPr>
          <p:cNvPr id="9" name="Ellipse 8">
            <a:extLst>
              <a:ext uri="{FF2B5EF4-FFF2-40B4-BE49-F238E27FC236}">
                <a16:creationId xmlns:a16="http://schemas.microsoft.com/office/drawing/2014/main" id="{0A9D32DC-69F1-8473-F48B-F3D074F922DD}"/>
              </a:ext>
            </a:extLst>
          </p:cNvPr>
          <p:cNvSpPr/>
          <p:nvPr/>
        </p:nvSpPr>
        <p:spPr>
          <a:xfrm>
            <a:off x="9558089" y="1568006"/>
            <a:ext cx="834840" cy="859594"/>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a:solidFill>
                  <a:schemeClr val="accent5"/>
                </a:solidFill>
                <a:latin typeface="Arial Black" panose="020B0A04020102020204" pitchFamily="34" charset="0"/>
              </a:rPr>
              <a:t>20 j</a:t>
            </a:r>
          </a:p>
        </p:txBody>
      </p:sp>
    </p:spTree>
    <p:extLst>
      <p:ext uri="{BB962C8B-B14F-4D97-AF65-F5344CB8AC3E}">
        <p14:creationId xmlns:p14="http://schemas.microsoft.com/office/powerpoint/2010/main" val="282008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D7F77D-8A0A-C06C-9C10-9CACA5E91EF0}"/>
              </a:ext>
            </a:extLst>
          </p:cNvPr>
          <p:cNvSpPr>
            <a:spLocks noGrp="1"/>
          </p:cNvSpPr>
          <p:nvPr>
            <p:ph type="title"/>
          </p:nvPr>
        </p:nvSpPr>
        <p:spPr/>
        <p:txBody>
          <a:bodyPr/>
          <a:lstStyle/>
          <a:p>
            <a:r>
              <a:rPr lang="fr-FR"/>
              <a:t>Contexte, enjeux et objectifs</a:t>
            </a:r>
          </a:p>
        </p:txBody>
      </p:sp>
    </p:spTree>
    <p:extLst>
      <p:ext uri="{BB962C8B-B14F-4D97-AF65-F5344CB8AC3E}">
        <p14:creationId xmlns:p14="http://schemas.microsoft.com/office/powerpoint/2010/main" val="2019830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B7A65-6754-054C-E582-FAD8714509F0}"/>
              </a:ext>
            </a:extLst>
          </p:cNvPr>
          <p:cNvSpPr>
            <a:spLocks noGrp="1"/>
          </p:cNvSpPr>
          <p:nvPr>
            <p:ph type="title"/>
          </p:nvPr>
        </p:nvSpPr>
        <p:spPr/>
        <p:txBody>
          <a:bodyPr/>
          <a:lstStyle/>
          <a:p>
            <a:pPr>
              <a:buClrTx/>
              <a:buFontTx/>
            </a:pPr>
            <a:r>
              <a:rPr lang="fr-FR" sz="2400"/>
              <a:t>Nos modes de fonctionnement avec vous</a:t>
            </a:r>
            <a:endParaRPr lang="fr-FR" sz="2400" b="0">
              <a:solidFill>
                <a:schemeClr val="tx2">
                  <a:lumMod val="50000"/>
                </a:schemeClr>
              </a:solidFill>
            </a:endParaRPr>
          </a:p>
        </p:txBody>
      </p:sp>
      <p:pic>
        <p:nvPicPr>
          <p:cNvPr id="23" name="Image 22">
            <a:extLst>
              <a:ext uri="{FF2B5EF4-FFF2-40B4-BE49-F238E27FC236}">
                <a16:creationId xmlns:a16="http://schemas.microsoft.com/office/drawing/2014/main" id="{93982887-F671-C5C3-4936-F9F628AD5F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26056" y="1247812"/>
            <a:ext cx="2927503" cy="2860103"/>
          </a:xfrm>
          <a:prstGeom prst="rect">
            <a:avLst/>
          </a:prstGeom>
        </p:spPr>
      </p:pic>
      <p:pic>
        <p:nvPicPr>
          <p:cNvPr id="25" name="Image 24">
            <a:extLst>
              <a:ext uri="{FF2B5EF4-FFF2-40B4-BE49-F238E27FC236}">
                <a16:creationId xmlns:a16="http://schemas.microsoft.com/office/drawing/2014/main" id="{403AFD30-B282-1C62-F7AE-6BB9E491E4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54344" y="1186293"/>
            <a:ext cx="2952016" cy="2916698"/>
          </a:xfrm>
          <a:prstGeom prst="rect">
            <a:avLst/>
          </a:prstGeom>
        </p:spPr>
      </p:pic>
      <p:sp>
        <p:nvSpPr>
          <p:cNvPr id="26" name="ZoneTexte 25">
            <a:extLst>
              <a:ext uri="{FF2B5EF4-FFF2-40B4-BE49-F238E27FC236}">
                <a16:creationId xmlns:a16="http://schemas.microsoft.com/office/drawing/2014/main" id="{59811B62-BE31-A082-D5AD-882906446BCE}"/>
              </a:ext>
            </a:extLst>
          </p:cNvPr>
          <p:cNvSpPr txBox="1"/>
          <p:nvPr/>
        </p:nvSpPr>
        <p:spPr>
          <a:xfrm>
            <a:off x="1563114" y="4243031"/>
            <a:ext cx="4053386" cy="1969770"/>
          </a:xfrm>
          <a:prstGeom prst="rect">
            <a:avLst/>
          </a:prstGeom>
          <a:noFill/>
        </p:spPr>
        <p:txBody>
          <a:bodyPr wrap="square" rtlCol="0">
            <a:spAutoFit/>
          </a:bodyPr>
          <a:lstStyle/>
          <a:p>
            <a:pPr algn="ctr">
              <a:spcAft>
                <a:spcPts val="1200"/>
              </a:spcAft>
            </a:pPr>
            <a:r>
              <a:rPr lang="fr-FR" b="1">
                <a:solidFill>
                  <a:schemeClr val="tx2">
                    <a:lumMod val="60000"/>
                    <a:lumOff val="40000"/>
                  </a:schemeClr>
                </a:solidFill>
              </a:rPr>
              <a:t>Être sur le terrain, aux côtés des équipes</a:t>
            </a:r>
          </a:p>
          <a:p>
            <a:pPr algn="ctr"/>
            <a:r>
              <a:rPr lang="fr-FR">
                <a:solidFill>
                  <a:schemeClr val="tx1"/>
                </a:solidFill>
              </a:rPr>
              <a:t>Être un réel </a:t>
            </a:r>
            <a:r>
              <a:rPr lang="fr-FR" b="1">
                <a:solidFill>
                  <a:schemeClr val="tx1"/>
                </a:solidFill>
              </a:rPr>
              <a:t>partenaire au quotidien </a:t>
            </a:r>
            <a:r>
              <a:rPr lang="fr-FR">
                <a:solidFill>
                  <a:schemeClr val="tx1"/>
                </a:solidFill>
              </a:rPr>
              <a:t>pour l’équipe projet et la Direction de l’environnement numérique de Production, mais aussi être en lien avec les différentes directions de Bouygues Immobilier impactées, avec les collaborateurs des agences et les acteurs externes (par exemples, pendant la phase de consultation)</a:t>
            </a:r>
          </a:p>
        </p:txBody>
      </p:sp>
      <p:sp>
        <p:nvSpPr>
          <p:cNvPr id="27" name="ZoneTexte 26">
            <a:extLst>
              <a:ext uri="{FF2B5EF4-FFF2-40B4-BE49-F238E27FC236}">
                <a16:creationId xmlns:a16="http://schemas.microsoft.com/office/drawing/2014/main" id="{87A0684E-5942-8A7B-CBAF-9A2D154C2E9B}"/>
              </a:ext>
            </a:extLst>
          </p:cNvPr>
          <p:cNvSpPr txBox="1"/>
          <p:nvPr/>
        </p:nvSpPr>
        <p:spPr>
          <a:xfrm>
            <a:off x="7103659" y="4243031"/>
            <a:ext cx="4053386" cy="1754326"/>
          </a:xfrm>
          <a:prstGeom prst="rect">
            <a:avLst/>
          </a:prstGeom>
          <a:noFill/>
        </p:spPr>
        <p:txBody>
          <a:bodyPr wrap="square" rtlCol="0">
            <a:spAutoFit/>
          </a:bodyPr>
          <a:lstStyle/>
          <a:p>
            <a:pPr algn="ctr">
              <a:spcAft>
                <a:spcPts val="1200"/>
              </a:spcAft>
            </a:pPr>
            <a:r>
              <a:rPr lang="fr-FR" b="1">
                <a:solidFill>
                  <a:schemeClr val="tx2">
                    <a:lumMod val="60000"/>
                    <a:lumOff val="40000"/>
                  </a:schemeClr>
                </a:solidFill>
              </a:rPr>
              <a:t>Être réactifs au quotidien</a:t>
            </a:r>
          </a:p>
          <a:p>
            <a:pPr algn="ctr"/>
            <a:r>
              <a:rPr lang="fr-FR">
                <a:solidFill>
                  <a:schemeClr val="tx1"/>
                </a:solidFill>
              </a:rPr>
              <a:t>Dans nos travaux de conduite du changement (améliorer nos actions d’accompagnement selon les retours identifiés, afin de s’adapter aux besoins) mais aussi dans notre gestion de la mission (être adaptable sur la facturation selon les chantiers et actions)</a:t>
            </a:r>
            <a:endParaRPr lang="fr-FR" b="1">
              <a:solidFill>
                <a:schemeClr val="tx2">
                  <a:lumMod val="60000"/>
                  <a:lumOff val="40000"/>
                </a:schemeClr>
              </a:solidFill>
            </a:endParaRPr>
          </a:p>
        </p:txBody>
      </p:sp>
    </p:spTree>
    <p:extLst>
      <p:ext uri="{BB962C8B-B14F-4D97-AF65-F5344CB8AC3E}">
        <p14:creationId xmlns:p14="http://schemas.microsoft.com/office/powerpoint/2010/main" val="54661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1D70DED-DD6B-85A5-C993-B7C25D120AB4}"/>
              </a:ext>
            </a:extLst>
          </p:cNvPr>
          <p:cNvSpPr>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endParaRPr lang="fr-FR"/>
          </a:p>
        </p:txBody>
      </p:sp>
      <p:sp>
        <p:nvSpPr>
          <p:cNvPr id="6" name="Espace réservé du contenu 7">
            <a:extLst>
              <a:ext uri="{FF2B5EF4-FFF2-40B4-BE49-F238E27FC236}">
                <a16:creationId xmlns:a16="http://schemas.microsoft.com/office/drawing/2014/main" id="{664B7BA9-EA13-6DFF-8127-F0E4C31CDAD9}"/>
              </a:ext>
            </a:extLst>
          </p:cNvPr>
          <p:cNvSpPr txBox="1">
            <a:spLocks/>
          </p:cNvSpPr>
          <p:nvPr/>
        </p:nvSpPr>
        <p:spPr>
          <a:xfrm>
            <a:off x="342104" y="836613"/>
            <a:ext cx="11514933" cy="475820"/>
          </a:xfrm>
          <a:prstGeom prst="rect">
            <a:avLst/>
          </a:prstGeom>
          <a:noFill/>
          <a:ln>
            <a:solidFill>
              <a:schemeClr val="bg2"/>
            </a:solidFill>
          </a:ln>
        </p:spPr>
        <p:txBody>
          <a:bodyPr vert="horz" lIns="72000" tIns="72000" rIns="72000" bIns="72000" rtlCol="0" anchor="ctr">
            <a:noAutofit/>
          </a:bodyPr>
          <a:lstStyle>
            <a:lvl1pPr marL="359998"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1pPr>
            <a:lvl2pPr marL="719996" indent="-359998" algn="l" defTabSz="514321" rtl="0" eaLnBrk="1" latinLnBrk="0" hangingPunct="1">
              <a:lnSpc>
                <a:spcPct val="100000"/>
              </a:lnSpc>
              <a:spcBef>
                <a:spcPts val="600"/>
              </a:spcBef>
              <a:buClr>
                <a:schemeClr val="accent2"/>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079994" indent="-359998" algn="l" defTabSz="514321" rtl="0" eaLnBrk="1" latinLnBrk="0" hangingPunct="1">
              <a:lnSpc>
                <a:spcPct val="100000"/>
              </a:lnSpc>
              <a:spcBef>
                <a:spcPts val="600"/>
              </a:spcBef>
              <a:buClr>
                <a:schemeClr val="accent2"/>
              </a:buClr>
              <a:buFont typeface="Courier New" panose="02070309020205020404" pitchFamily="49" charset="0"/>
              <a:buChar char="o"/>
              <a:defRPr sz="1124" kern="1200">
                <a:solidFill>
                  <a:schemeClr val="tx1">
                    <a:lumMod val="75000"/>
                    <a:lumOff val="25000"/>
                  </a:schemeClr>
                </a:solidFill>
                <a:latin typeface="+mn-lt"/>
                <a:ea typeface="+mn-ea"/>
                <a:cs typeface="+mn-cs"/>
              </a:defRPr>
            </a:lvl3pPr>
            <a:lvl4pPr marL="1439992" indent="-359998" algn="l" defTabSz="514321" rtl="0" eaLnBrk="1" latinLnBrk="0" hangingPunct="1">
              <a:lnSpc>
                <a:spcPct val="100000"/>
              </a:lnSpc>
              <a:spcBef>
                <a:spcPts val="600"/>
              </a:spcBef>
              <a:buClr>
                <a:schemeClr val="accent2"/>
              </a:buClr>
              <a:buFont typeface="Open Sans" panose="020B0604020202020204" charset="0"/>
              <a:buChar char="‒"/>
              <a:defRPr sz="1013" kern="1200">
                <a:solidFill>
                  <a:schemeClr val="tx1">
                    <a:lumMod val="75000"/>
                    <a:lumOff val="25000"/>
                  </a:schemeClr>
                </a:solidFill>
                <a:latin typeface="+mn-lt"/>
                <a:ea typeface="+mn-ea"/>
                <a:cs typeface="+mn-cs"/>
              </a:defRPr>
            </a:lvl4pPr>
            <a:lvl5pPr marL="1799990" indent="-359998" algn="l" defTabSz="514321" rtl="0" eaLnBrk="1" latinLnBrk="0" hangingPunct="1">
              <a:lnSpc>
                <a:spcPct val="100000"/>
              </a:lnSpc>
              <a:spcBef>
                <a:spcPts val="600"/>
              </a:spcBef>
              <a:buClr>
                <a:schemeClr val="accent2"/>
              </a:buClr>
              <a:buFont typeface="Arial" panose="020B0604020202020204" pitchFamily="34" charset="0"/>
              <a:buChar char="•"/>
              <a:defRPr sz="1013"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spcBef>
                <a:spcPts val="0"/>
              </a:spcBef>
              <a:buClr>
                <a:srgbClr val="0070C0"/>
              </a:buClr>
              <a:buNone/>
              <a:defRPr/>
            </a:pPr>
            <a:r>
              <a:rPr lang="fr-FR" sz="1050">
                <a:solidFill>
                  <a:schemeClr val="tx1">
                    <a:lumMod val="95000"/>
                    <a:lumOff val="5000"/>
                  </a:schemeClr>
                </a:solidFill>
                <a:latin typeface="+mj-lt"/>
              </a:rPr>
              <a:t>MGU est une senior manager spécialisée dans la construction et la mise en place de stratégies de conduite du changement dans le cadre de mise en place de nouveaux outils, pratiques de travail ou modes de fonctionnement. Pour réussir ces transformations, MGU met aussi en œuvre ses compétences d’animations d’ateliers et de séminaires en intelligence collective.</a:t>
            </a:r>
          </a:p>
        </p:txBody>
      </p:sp>
      <p:graphicFrame>
        <p:nvGraphicFramePr>
          <p:cNvPr id="7" name="Tableau 6">
            <a:extLst>
              <a:ext uri="{FF2B5EF4-FFF2-40B4-BE49-F238E27FC236}">
                <a16:creationId xmlns:a16="http://schemas.microsoft.com/office/drawing/2014/main" id="{B20AE776-C348-56EC-CD23-474C9EBC624F}"/>
              </a:ext>
            </a:extLst>
          </p:cNvPr>
          <p:cNvGraphicFramePr>
            <a:graphicFrameLocks noGrp="1"/>
          </p:cNvGraphicFramePr>
          <p:nvPr/>
        </p:nvGraphicFramePr>
        <p:xfrm>
          <a:off x="342104" y="1484312"/>
          <a:ext cx="2553766" cy="5005390"/>
        </p:xfrm>
        <a:graphic>
          <a:graphicData uri="http://schemas.openxmlformats.org/drawingml/2006/table">
            <a:tbl>
              <a:tblPr firstRow="1" bandRow="1">
                <a:tableStyleId>{2D5ABB26-0587-4C30-8999-92F81FD0307C}</a:tableStyleId>
              </a:tblPr>
              <a:tblGrid>
                <a:gridCol w="1276883">
                  <a:extLst>
                    <a:ext uri="{9D8B030D-6E8A-4147-A177-3AD203B41FA5}">
                      <a16:colId xmlns:a16="http://schemas.microsoft.com/office/drawing/2014/main" val="2856406043"/>
                    </a:ext>
                  </a:extLst>
                </a:gridCol>
                <a:gridCol w="1276883">
                  <a:extLst>
                    <a:ext uri="{9D8B030D-6E8A-4147-A177-3AD203B41FA5}">
                      <a16:colId xmlns:a16="http://schemas.microsoft.com/office/drawing/2014/main" val="82845910"/>
                    </a:ext>
                  </a:extLst>
                </a:gridCol>
              </a:tblGrid>
              <a:tr h="346927">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chemeClr val="bg2"/>
                          </a:solidFill>
                          <a:latin typeface="+mj-lt"/>
                          <a:ea typeface="+mn-ea"/>
                          <a:cs typeface="+mn-cs"/>
                        </a:rPr>
                        <a:t>Formation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3341204566"/>
                  </a:ext>
                </a:extLst>
              </a:tr>
              <a:tr h="1173777">
                <a:tc gridSpan="2">
                  <a:txBody>
                    <a:bodyPr/>
                    <a:lstStyle/>
                    <a:p>
                      <a:pPr marL="180975" indent="-180975">
                        <a:spcBef>
                          <a:spcPts val="0"/>
                        </a:spcBef>
                        <a:buClr>
                          <a:schemeClr val="tx1"/>
                        </a:buClr>
                        <a:buFont typeface="Montserrat" panose="00000500000000000000" pitchFamily="2" charset="0"/>
                        <a:buChar char="›"/>
                      </a:pPr>
                      <a:endParaRPr lang="fr-FR" sz="1050" b="1">
                        <a:solidFill>
                          <a:schemeClr val="tx2">
                            <a:lumMod val="75000"/>
                          </a:schemeClr>
                        </a:solidFill>
                        <a:latin typeface="+mj-lt"/>
                      </a:endParaRPr>
                    </a:p>
                    <a:p>
                      <a:pPr marL="180975" indent="-180975">
                        <a:spcBef>
                          <a:spcPts val="0"/>
                        </a:spcBef>
                        <a:buClr>
                          <a:schemeClr val="tx1"/>
                        </a:buClr>
                        <a:buFont typeface="Montserrat" panose="00000500000000000000" pitchFamily="2" charset="0"/>
                        <a:buChar char="›"/>
                      </a:pPr>
                      <a:r>
                        <a:rPr lang="fr-FR" sz="1050" b="1">
                          <a:solidFill>
                            <a:schemeClr val="tx2">
                              <a:lumMod val="75000"/>
                            </a:schemeClr>
                          </a:solidFill>
                          <a:latin typeface="+mj-lt"/>
                        </a:rPr>
                        <a:t>M2 </a:t>
                      </a:r>
                      <a:r>
                        <a:rPr lang="fr-FR" sz="1050" b="1" err="1">
                          <a:solidFill>
                            <a:schemeClr val="tx2">
                              <a:lumMod val="75000"/>
                            </a:schemeClr>
                          </a:solidFill>
                          <a:latin typeface="+mj-lt"/>
                        </a:rPr>
                        <a:t>Corporate</a:t>
                      </a:r>
                      <a:r>
                        <a:rPr lang="fr-FR" sz="1050" b="1">
                          <a:solidFill>
                            <a:schemeClr val="tx2">
                              <a:lumMod val="75000"/>
                            </a:schemeClr>
                          </a:solidFill>
                          <a:latin typeface="+mj-lt"/>
                        </a:rPr>
                        <a:t> Finance</a:t>
                      </a:r>
                      <a:r>
                        <a:rPr lang="fr-FR" sz="1050" b="0">
                          <a:solidFill>
                            <a:schemeClr val="tx2">
                              <a:lumMod val="75000"/>
                            </a:schemeClr>
                          </a:solidFill>
                          <a:latin typeface="+mj-lt"/>
                        </a:rPr>
                        <a:t>–</a:t>
                      </a:r>
                      <a:r>
                        <a:rPr lang="fr-FR" sz="1050" b="1">
                          <a:solidFill>
                            <a:schemeClr val="tx2">
                              <a:lumMod val="75000"/>
                            </a:schemeClr>
                          </a:solidFill>
                          <a:latin typeface="+mj-lt"/>
                        </a:rPr>
                        <a:t> </a:t>
                      </a:r>
                      <a:r>
                        <a:rPr lang="fr-FR" sz="1050">
                          <a:solidFill>
                            <a:schemeClr val="tx2">
                              <a:lumMod val="75000"/>
                            </a:schemeClr>
                          </a:solidFill>
                          <a:latin typeface="+mj-lt"/>
                        </a:rPr>
                        <a:t>INSEEC Business </a:t>
                      </a:r>
                      <a:r>
                        <a:rPr lang="fr-FR" sz="1050" err="1">
                          <a:solidFill>
                            <a:schemeClr val="tx2">
                              <a:lumMod val="75000"/>
                            </a:schemeClr>
                          </a:solidFill>
                          <a:latin typeface="+mj-lt"/>
                        </a:rPr>
                        <a:t>School</a:t>
                      </a:r>
                      <a:endParaRPr lang="fr-FR" sz="1050">
                        <a:solidFill>
                          <a:schemeClr val="tx2">
                            <a:lumMod val="75000"/>
                          </a:schemeClr>
                        </a:solidFill>
                        <a:latin typeface="+mj-lt"/>
                      </a:endParaRPr>
                    </a:p>
                    <a:p>
                      <a:pPr marL="180975" indent="-180975">
                        <a:spcBef>
                          <a:spcPts val="0"/>
                        </a:spcBef>
                        <a:buClr>
                          <a:schemeClr val="tx1"/>
                        </a:buClr>
                        <a:buFont typeface="Montserrat" panose="00000500000000000000" pitchFamily="2" charset="0"/>
                        <a:buChar char="›"/>
                      </a:pPr>
                      <a:r>
                        <a:rPr lang="fr-FR" sz="1050" b="1">
                          <a:solidFill>
                            <a:schemeClr val="tx2">
                              <a:lumMod val="75000"/>
                            </a:schemeClr>
                          </a:solidFill>
                          <a:latin typeface="+mj-lt"/>
                        </a:rPr>
                        <a:t>Prépa HEC</a:t>
                      </a:r>
                      <a:r>
                        <a:rPr lang="fr-FR" sz="1050">
                          <a:solidFill>
                            <a:schemeClr val="tx2">
                              <a:lumMod val="75000"/>
                            </a:schemeClr>
                          </a:solidFill>
                          <a:latin typeface="+mj-lt"/>
                        </a:rPr>
                        <a:t>– </a:t>
                      </a:r>
                      <a:r>
                        <a:rPr lang="fr-FR" sz="1050" err="1">
                          <a:solidFill>
                            <a:schemeClr val="tx2">
                              <a:lumMod val="75000"/>
                            </a:schemeClr>
                          </a:solidFill>
                          <a:latin typeface="+mj-lt"/>
                        </a:rPr>
                        <a:t>Kerichen</a:t>
                      </a:r>
                      <a:r>
                        <a:rPr lang="fr-FR" sz="1050">
                          <a:solidFill>
                            <a:schemeClr val="tx2">
                              <a:lumMod val="75000"/>
                            </a:schemeClr>
                          </a:solidFill>
                          <a:latin typeface="+mj-lt"/>
                        </a:rPr>
                        <a:t> Brest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3691408330"/>
                  </a:ext>
                </a:extLst>
              </a:tr>
              <a:tr h="400985">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chemeClr val="bg2"/>
                          </a:solidFill>
                          <a:latin typeface="+mj-lt"/>
                          <a:ea typeface="+mn-ea"/>
                          <a:cs typeface="+mn-cs"/>
                        </a:rPr>
                        <a:t>Compétences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2760446002"/>
                  </a:ext>
                </a:extLst>
              </a:tr>
              <a:tr h="1428054">
                <a:tc>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050" b="0" kern="1200">
                          <a:solidFill>
                            <a:schemeClr val="bg2"/>
                          </a:solidFill>
                          <a:latin typeface="+mj-lt"/>
                          <a:ea typeface="+mn-ea"/>
                          <a:cs typeface="+mn-cs"/>
                        </a:rPr>
                        <a:t>Méthodologies </a:t>
                      </a:r>
                      <a:r>
                        <a:rPr lang="fr-FR" sz="1050" b="0" kern="1200">
                          <a:solidFill>
                            <a:srgbClr val="0070C0"/>
                          </a:solidFill>
                          <a:latin typeface="+mj-lt"/>
                          <a:ea typeface="+mn-ea"/>
                          <a:cs typeface="+mn-cs"/>
                        </a:rPr>
                        <a:t>:</a:t>
                      </a:r>
                    </a:p>
                    <a:p>
                      <a:pPr marL="180975" indent="-180975">
                        <a:spcBef>
                          <a:spcPts val="0"/>
                        </a:spcBef>
                        <a:buClr>
                          <a:schemeClr val="tx1"/>
                        </a:buClr>
                        <a:buFont typeface="Montserrat" panose="00000500000000000000" pitchFamily="2" charset="0"/>
                        <a:buChar char="›"/>
                      </a:pPr>
                      <a:r>
                        <a:rPr lang="fr-FR" sz="1050" b="0">
                          <a:solidFill>
                            <a:schemeClr val="tx2">
                              <a:lumMod val="75000"/>
                            </a:schemeClr>
                          </a:solidFill>
                          <a:latin typeface="+mj-lt"/>
                        </a:rPr>
                        <a:t>Intelligence collective</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50" b="0" kern="1200">
                          <a:solidFill>
                            <a:schemeClr val="tx2">
                              <a:lumMod val="75000"/>
                            </a:schemeClr>
                          </a:solidFill>
                          <a:latin typeface="+mj-lt"/>
                          <a:ea typeface="+mn-ea"/>
                          <a:cs typeface="+mn-cs"/>
                        </a:rPr>
                        <a:t>Projets agiles</a:t>
                      </a:r>
                      <a:endParaRPr lang="fr-FR" sz="1050" b="0" kern="1200">
                        <a:solidFill>
                          <a:schemeClr val="tx2">
                            <a:lumMod val="75000"/>
                          </a:schemeClr>
                        </a:solidFill>
                        <a:latin typeface="+mj-lt"/>
                        <a:ea typeface="+mn-ea"/>
                        <a:cs typeface="+mn-cs"/>
                        <a:sym typeface="Arial"/>
                      </a:endParaRP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50" b="0" kern="1200">
                          <a:solidFill>
                            <a:schemeClr val="tx2">
                              <a:lumMod val="75000"/>
                            </a:schemeClr>
                          </a:solidFill>
                          <a:latin typeface="+mj-lt"/>
                          <a:ea typeface="+mn-ea"/>
                          <a:cs typeface="+mn-cs"/>
                        </a:rPr>
                        <a:t>Management d’équipe</a:t>
                      </a:r>
                      <a:endParaRPr lang="fr-FR" sz="1050" b="0" kern="1200">
                        <a:solidFill>
                          <a:schemeClr val="tx2">
                            <a:lumMod val="75000"/>
                          </a:schemeClr>
                        </a:solidFill>
                        <a:latin typeface="+mj-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fr-FR" sz="1050" b="1" i="0" u="none" strike="noStrike" kern="1200" cap="none">
                        <a:solidFill>
                          <a:schemeClr val="tx1"/>
                        </a:solidFill>
                        <a:latin typeface="+mj-lt"/>
                        <a:ea typeface="+mn-ea"/>
                        <a:cs typeface="+mn-cs"/>
                        <a:sym typeface="Arial"/>
                      </a:endParaRPr>
                    </a:p>
                    <a:p>
                      <a:pPr marL="180975" indent="-180975">
                        <a:spcBef>
                          <a:spcPts val="0"/>
                        </a:spcBef>
                        <a:buClr>
                          <a:schemeClr val="tx1"/>
                        </a:buClr>
                        <a:buFont typeface="Montserrat" panose="00000500000000000000" pitchFamily="2" charset="0"/>
                        <a:buChar char="›"/>
                      </a:pPr>
                      <a:r>
                        <a:rPr lang="fr-FR" sz="1050" b="0">
                          <a:solidFill>
                            <a:schemeClr val="tx2">
                              <a:lumMod val="75000"/>
                            </a:schemeClr>
                          </a:solidFill>
                          <a:latin typeface="+mj-lt"/>
                        </a:rPr>
                        <a:t>Stratégies de conduite du changement</a:t>
                      </a:r>
                    </a:p>
                    <a:p>
                      <a:pPr marL="180975" marR="0" lvl="0" indent="-180975" algn="l" defTabSz="914333" rtl="0" eaLnBrk="1" fontAlgn="auto" latinLnBrk="0" hangingPunct="1">
                        <a:lnSpc>
                          <a:spcPct val="100000"/>
                        </a:lnSpc>
                        <a:spcBef>
                          <a:spcPts val="0"/>
                        </a:spcBef>
                        <a:spcAft>
                          <a:spcPts val="0"/>
                        </a:spcAft>
                        <a:buClr>
                          <a:schemeClr val="tx1"/>
                        </a:buClr>
                        <a:buSzTx/>
                        <a:buFont typeface="Montserrat" panose="00000500000000000000" pitchFamily="2" charset="0"/>
                        <a:buChar char="›"/>
                        <a:tabLst/>
                        <a:defRPr/>
                      </a:pPr>
                      <a:r>
                        <a:rPr lang="fr-FR" sz="1050" b="0" kern="1200">
                          <a:solidFill>
                            <a:schemeClr val="tx2">
                              <a:lumMod val="75000"/>
                            </a:schemeClr>
                          </a:solidFill>
                          <a:latin typeface="+mj-lt"/>
                          <a:ea typeface="+mn-ea"/>
                          <a:cs typeface="+mn-cs"/>
                        </a:rPr>
                        <a:t>Animation de séminaires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4310555"/>
                  </a:ext>
                </a:extLst>
              </a:tr>
              <a:tr h="843176">
                <a:tc gridSpan="2">
                  <a:txBody>
                    <a:bodyPr/>
                    <a:lstStyle/>
                    <a:p>
                      <a:pPr marL="0" marR="0" lvl="0" indent="0" algn="l" defTabSz="514321" rtl="0" eaLnBrk="1" fontAlgn="auto" latinLnBrk="0" hangingPunct="1">
                        <a:lnSpc>
                          <a:spcPct val="100000"/>
                        </a:lnSpc>
                        <a:spcBef>
                          <a:spcPts val="600"/>
                        </a:spcBef>
                        <a:spcAft>
                          <a:spcPts val="600"/>
                        </a:spcAft>
                        <a:buClr>
                          <a:schemeClr val="accent1"/>
                        </a:buClr>
                        <a:buSzTx/>
                        <a:buFont typeface="Wingdings" panose="05000000000000000000" pitchFamily="2" charset="2"/>
                        <a:buNone/>
                        <a:tabLst/>
                        <a:defRPr/>
                      </a:pPr>
                      <a:r>
                        <a:rPr lang="fr-FR" sz="1050" b="0" kern="1200">
                          <a:solidFill>
                            <a:schemeClr val="bg2"/>
                          </a:solidFill>
                          <a:latin typeface="+mj-lt"/>
                          <a:ea typeface="+mn-ea"/>
                          <a:cs typeface="+mn-cs"/>
                        </a:rPr>
                        <a:t>Langues :</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050">
                          <a:solidFill>
                            <a:schemeClr val="tx2">
                              <a:lumMod val="50000"/>
                            </a:schemeClr>
                          </a:solidFill>
                          <a:latin typeface="+mj-lt"/>
                        </a:rPr>
                        <a:t>Anglais : </a:t>
                      </a:r>
                      <a:r>
                        <a:rPr lang="fr-FR" sz="1050">
                          <a:solidFill>
                            <a:srgbClr val="0070C0"/>
                          </a:solidFill>
                          <a:latin typeface="+mj-lt"/>
                          <a:sym typeface="Wingdings" panose="05000000000000000000" pitchFamily="2" charset="2"/>
                        </a:rPr>
                        <a:t></a:t>
                      </a:r>
                      <a:r>
                        <a:rPr lang="fr-FR" sz="1050">
                          <a:solidFill>
                            <a:schemeClr val="accent2">
                              <a:lumMod val="20000"/>
                              <a:lumOff val="80000"/>
                            </a:schemeClr>
                          </a:solidFill>
                          <a:latin typeface="+mj-lt"/>
                          <a:sym typeface="Wingdings" panose="05000000000000000000" pitchFamily="2" charset="2"/>
                        </a:rPr>
                        <a:t></a:t>
                      </a:r>
                    </a:p>
                    <a:p>
                      <a:pPr marL="0" marR="0" lvl="0" indent="0" algn="l" defTabSz="514321" rtl="0" eaLnBrk="1" fontAlgn="auto" latinLnBrk="0" hangingPunct="1">
                        <a:lnSpc>
                          <a:spcPct val="100000"/>
                        </a:lnSpc>
                        <a:spcBef>
                          <a:spcPts val="0"/>
                        </a:spcBef>
                        <a:spcAft>
                          <a:spcPts val="0"/>
                        </a:spcAft>
                        <a:buClr>
                          <a:schemeClr val="accent1"/>
                        </a:buClr>
                        <a:buSzTx/>
                        <a:buFont typeface="Wingdings" panose="05000000000000000000" pitchFamily="2" charset="2"/>
                        <a:buNone/>
                        <a:tabLst/>
                        <a:defRPr/>
                      </a:pPr>
                      <a:r>
                        <a:rPr lang="fr-FR" sz="1050">
                          <a:solidFill>
                            <a:schemeClr val="tx2">
                              <a:lumMod val="50000"/>
                            </a:schemeClr>
                          </a:solidFill>
                          <a:latin typeface="+mj-lt"/>
                        </a:rPr>
                        <a:t>Espagnol : </a:t>
                      </a:r>
                      <a:r>
                        <a:rPr lang="fr-FR" sz="1050">
                          <a:solidFill>
                            <a:srgbClr val="0070C0"/>
                          </a:solidFill>
                          <a:latin typeface="+mj-lt"/>
                          <a:sym typeface="Wingdings" panose="05000000000000000000" pitchFamily="2" charset="2"/>
                        </a:rPr>
                        <a:t></a:t>
                      </a:r>
                      <a:r>
                        <a:rPr lang="fr-FR" sz="1050">
                          <a:solidFill>
                            <a:schemeClr val="accent2">
                              <a:lumMod val="20000"/>
                              <a:lumOff val="80000"/>
                            </a:schemeClr>
                          </a:solidFill>
                          <a:latin typeface="+mj-lt"/>
                          <a:sym typeface="Wingdings" panose="05000000000000000000" pitchFamily="2" charset="2"/>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226718782"/>
                  </a:ext>
                </a:extLst>
              </a:tr>
              <a:tr h="257320">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lang="fr-FR" sz="1050" b="1" kern="1200">
                          <a:solidFill>
                            <a:schemeClr val="bg2"/>
                          </a:solidFill>
                          <a:latin typeface="+mj-lt"/>
                          <a:ea typeface="+mn-ea"/>
                          <a:cs typeface="+mn-cs"/>
                        </a:rPr>
                        <a:t>Principaux clients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1417742779"/>
                  </a:ext>
                </a:extLst>
              </a:tr>
              <a:tr h="555151">
                <a:tc gridSpan="2">
                  <a:txBody>
                    <a:bodyPr/>
                    <a:lstStyle/>
                    <a:p>
                      <a:pPr marL="0" marR="0" indent="0" algn="l" defTabSz="914400" rtl="0" eaLnBrk="1" fontAlgn="auto" latinLnBrk="0" hangingPunct="1">
                        <a:lnSpc>
                          <a:spcPts val="1000"/>
                        </a:lnSpc>
                        <a:spcBef>
                          <a:spcPts val="0"/>
                        </a:spcBef>
                        <a:spcAft>
                          <a:spcPts val="0"/>
                        </a:spcAft>
                        <a:buClr>
                          <a:schemeClr val="accent1"/>
                        </a:buClr>
                        <a:buSzTx/>
                        <a:buFont typeface="Wingdings" panose="05000000000000000000" pitchFamily="2" charset="2"/>
                        <a:buNone/>
                        <a:tabLst/>
                        <a:defRPr/>
                      </a:pPr>
                      <a:endParaRPr lang="fr-FR" sz="1050">
                        <a:solidFill>
                          <a:schemeClr val="tx2">
                            <a:lumMod val="50000"/>
                          </a:schemeClr>
                        </a:solidFill>
                        <a:latin typeface="+mj-lt"/>
                      </a:endParaRPr>
                    </a:p>
                    <a:p>
                      <a:pPr marL="0" marR="0" indent="0" algn="l" defTabSz="914400" rtl="0" eaLnBrk="1" fontAlgn="auto" latinLnBrk="0" hangingPunct="1">
                        <a:lnSpc>
                          <a:spcPts val="1000"/>
                        </a:lnSpc>
                        <a:spcBef>
                          <a:spcPts val="0"/>
                        </a:spcBef>
                        <a:spcAft>
                          <a:spcPts val="0"/>
                        </a:spcAft>
                        <a:buClr>
                          <a:schemeClr val="accent1"/>
                        </a:buClr>
                        <a:buSzTx/>
                        <a:buFont typeface="Wingdings" panose="05000000000000000000" pitchFamily="2" charset="2"/>
                        <a:buNone/>
                        <a:tabLst/>
                        <a:defRPr/>
                      </a:pPr>
                      <a:r>
                        <a:rPr lang="fr-FR" sz="1050">
                          <a:solidFill>
                            <a:schemeClr val="tx2">
                              <a:lumMod val="50000"/>
                            </a:schemeClr>
                          </a:solidFill>
                          <a:latin typeface="+mj-lt"/>
                        </a:rPr>
                        <a:t>BPCE, Orange, Neuflize OBC, SNCF, Weldom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extLst>
                  <a:ext uri="{0D108BD9-81ED-4DB2-BD59-A6C34878D82A}">
                    <a16:rowId xmlns:a16="http://schemas.microsoft.com/office/drawing/2014/main" val="1655801330"/>
                  </a:ext>
                </a:extLst>
              </a:tr>
            </a:tbl>
          </a:graphicData>
        </a:graphic>
      </p:graphicFrame>
      <p:graphicFrame>
        <p:nvGraphicFramePr>
          <p:cNvPr id="8" name="Tableau 4">
            <a:extLst>
              <a:ext uri="{FF2B5EF4-FFF2-40B4-BE49-F238E27FC236}">
                <a16:creationId xmlns:a16="http://schemas.microsoft.com/office/drawing/2014/main" id="{24E729CB-D9FD-C6EE-B955-D2AC37D82EE6}"/>
              </a:ext>
            </a:extLst>
          </p:cNvPr>
          <p:cNvGraphicFramePr>
            <a:graphicFrameLocks noGrp="1"/>
          </p:cNvGraphicFramePr>
          <p:nvPr>
            <p:extLst>
              <p:ext uri="{D42A27DB-BD31-4B8C-83A1-F6EECF244321}">
                <p14:modId xmlns:p14="http://schemas.microsoft.com/office/powerpoint/2010/main" val="2483189395"/>
              </p:ext>
            </p:extLst>
          </p:nvPr>
        </p:nvGraphicFramePr>
        <p:xfrm>
          <a:off x="3146326" y="1496110"/>
          <a:ext cx="8710712" cy="5303520"/>
        </p:xfrm>
        <a:graphic>
          <a:graphicData uri="http://schemas.openxmlformats.org/drawingml/2006/table">
            <a:tbl>
              <a:tblPr firstRow="1" bandRow="1"/>
              <a:tblGrid>
                <a:gridCol w="1101209">
                  <a:extLst>
                    <a:ext uri="{9D8B030D-6E8A-4147-A177-3AD203B41FA5}">
                      <a16:colId xmlns:a16="http://schemas.microsoft.com/office/drawing/2014/main" val="386903249"/>
                    </a:ext>
                  </a:extLst>
                </a:gridCol>
                <a:gridCol w="5922953">
                  <a:extLst>
                    <a:ext uri="{9D8B030D-6E8A-4147-A177-3AD203B41FA5}">
                      <a16:colId xmlns:a16="http://schemas.microsoft.com/office/drawing/2014/main" val="3981147475"/>
                    </a:ext>
                  </a:extLst>
                </a:gridCol>
                <a:gridCol w="786720">
                  <a:extLst>
                    <a:ext uri="{9D8B030D-6E8A-4147-A177-3AD203B41FA5}">
                      <a16:colId xmlns:a16="http://schemas.microsoft.com/office/drawing/2014/main" val="2696041193"/>
                    </a:ext>
                  </a:extLst>
                </a:gridCol>
                <a:gridCol w="899830">
                  <a:extLst>
                    <a:ext uri="{9D8B030D-6E8A-4147-A177-3AD203B41FA5}">
                      <a16:colId xmlns:a16="http://schemas.microsoft.com/office/drawing/2014/main" val="3639803920"/>
                    </a:ext>
                  </a:extLst>
                </a:gridCol>
              </a:tblGrid>
              <a:tr h="225557">
                <a:tc gridSpan="2">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chemeClr val="bg2"/>
                          </a:solidFill>
                          <a:effectLst/>
                          <a:uLnTx/>
                          <a:uFillTx/>
                          <a:latin typeface="+mj-lt"/>
                          <a:ea typeface="+mn-ea"/>
                          <a:cs typeface="+mn-cs"/>
                        </a:rPr>
                        <a:t>Expériences pertinentes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a:p>
                  </a:txBody>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a:ln>
                            <a:noFill/>
                          </a:ln>
                          <a:solidFill>
                            <a:schemeClr val="bg2"/>
                          </a:solidFill>
                          <a:effectLst/>
                          <a:uLnTx/>
                          <a:uFillTx/>
                          <a:latin typeface="+mj-lt"/>
                          <a:ea typeface="+mn-ea"/>
                          <a:cs typeface="+mn-cs"/>
                        </a:rPr>
                        <a:t>Lieu</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a:ln>
                            <a:noFill/>
                          </a:ln>
                          <a:solidFill>
                            <a:schemeClr val="bg2"/>
                          </a:solidFill>
                          <a:effectLst/>
                          <a:uLnTx/>
                          <a:uFillTx/>
                          <a:latin typeface="+mj-lt"/>
                          <a:ea typeface="+mn-ea"/>
                          <a:cs typeface="+mn-cs"/>
                        </a:rPr>
                        <a:t>Date</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5785887"/>
                  </a:ext>
                </a:extLst>
              </a:tr>
              <a:tr h="51263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chemeClr val="tx1">
                              <a:lumMod val="95000"/>
                              <a:lumOff val="5000"/>
                            </a:schemeClr>
                          </a:solidFill>
                          <a:effectLst/>
                          <a:uLnTx/>
                          <a:uFillTx/>
                          <a:latin typeface="+mn-lt"/>
                          <a:ea typeface="+mn-ea"/>
                          <a:cs typeface="+mn-cs"/>
                          <a:sym typeface="Arial"/>
                        </a:rPr>
                        <a:t>Construction d’une stratégie de déploiement de nouveaux outils pour la Direction Ile de France de la Caisse d’Epargne</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chemeClr val="tx1">
                              <a:lumMod val="95000"/>
                              <a:lumOff val="5000"/>
                            </a:schemeClr>
                          </a:solidFill>
                          <a:effectLst/>
                          <a:uLnTx/>
                          <a:uFillTx/>
                          <a:latin typeface="+mn-lt"/>
                          <a:ea typeface="+mn-ea"/>
                          <a:cs typeface="+mn-cs"/>
                          <a:sym typeface="Arial"/>
                        </a:rPr>
                        <a:t>Cheffe de projet et responsable chantier conduite du changement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Paris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2020-2021</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300881"/>
                  </a:ext>
                </a:extLst>
              </a:tr>
              <a:tr h="656166">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Définition du périmètre et des risques projet, pilotage projet, mise en œuvre de la gouvernance</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Animation d’ateliers en intelligence collective autour de l’identification des besoins et enjeux métiers</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Coordination avec l’ensemble des équipes (RH/IT) pour assurer le bon déploiement</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Construction de la stratégie de déploiement et de l’accompagnement au changement associé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4569328"/>
                  </a:ext>
                </a:extLst>
              </a:tr>
              <a:tr h="512630">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Construction du positionnement stratégique d’une nouvelle Direction (Protection Vie Privée) </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7F7F7F">
                              <a:lumMod val="50000"/>
                            </a:srgbClr>
                          </a:solidFill>
                          <a:effectLst/>
                          <a:uLnTx/>
                          <a:uFillTx/>
                          <a:latin typeface="+mj-lt"/>
                          <a:ea typeface="+mn-ea"/>
                          <a:cs typeface="+mn-cs"/>
                        </a:rPr>
                        <a:t>Consultante Change Management – animatrice d’ateliers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Paris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2019-2020</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5652406"/>
                  </a:ext>
                </a:extLst>
              </a:tr>
              <a:tr h="799703">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Définition de la stratégie de positionnement interne : réalisation d’un diagnostic autour des attentes réciproques</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Construction de la stratégie de communication et formation : enjeux de personnalisation fort au vu des 180 métiers concernés</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Construction et test des supports proposés selon les grandes typologies de métiers, lors d’ateliers en intelligence collective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3990369"/>
                  </a:ext>
                </a:extLst>
              </a:tr>
              <a:tr h="369094">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rPr>
                        <a:t>Stratégie de déploiement d’un nouvel outil de gestion (350 magasins) </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7F7F7F">
                              <a:lumMod val="50000"/>
                            </a:srgbClr>
                          </a:solidFill>
                          <a:effectLst/>
                          <a:uLnTx/>
                          <a:uFillTx/>
                          <a:latin typeface="+mj-lt"/>
                          <a:ea typeface="+mn-ea"/>
                          <a:cs typeface="+mn-cs"/>
                        </a:rPr>
                        <a:t>Responsable du chantier 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France</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2018 - 2019</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599527"/>
                  </a:ext>
                </a:extLst>
              </a:tr>
              <a:tr h="656166">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Accompagnement aux changements au sein de l'organisation : construction de la stratégie globale et mise en place d’un plan de formation et de communication en co-construction (dont animation d’ateliers)</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Accompagnement au développement d’une communauté de relais afin de fédérer autour d’une nouvelle culture</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E-Learning : cadrage fonctionnel et pilotage de la production d’un E-Learning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175911"/>
                  </a:ext>
                </a:extLst>
              </a:tr>
              <a:tr h="369094">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a:ln>
                            <a:noFill/>
                          </a:ln>
                          <a:solidFill>
                            <a:srgbClr val="7F7F7F">
                              <a:lumMod val="50000"/>
                            </a:srgbClr>
                          </a:solidFill>
                          <a:effectLst/>
                          <a:uLnTx/>
                          <a:uFillTx/>
                          <a:latin typeface="+mj-lt"/>
                          <a:ea typeface="+mn-ea"/>
                          <a:cs typeface="+mn-cs"/>
                          <a:sym typeface="Arial"/>
                        </a:rPr>
                        <a:t>Business Transformation dans le cadre d’une transformation digitale </a:t>
                      </a:r>
                      <a:r>
                        <a:rPr kumimoji="0" lang="fr-FR" sz="1000" b="1" i="0" u="none" strike="noStrike" kern="1200" cap="none" spc="0" normalizeH="0" baseline="0" noProof="0">
                          <a:ln>
                            <a:noFill/>
                          </a:ln>
                          <a:solidFill>
                            <a:srgbClr val="7F7F7F">
                              <a:lumMod val="50000"/>
                            </a:srgbClr>
                          </a:solidFill>
                          <a:effectLst/>
                          <a:uLnTx/>
                          <a:uFillTx/>
                          <a:latin typeface="+mj-lt"/>
                          <a:ea typeface="+mn-ea"/>
                          <a:cs typeface="+mn-cs"/>
                          <a:sym typeface="Arial"/>
                        </a:rPr>
                        <a:t>(1200 collaborateurs)</a:t>
                      </a:r>
                    </a:p>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7F7F7F">
                              <a:lumMod val="50000"/>
                            </a:srgbClr>
                          </a:solidFill>
                          <a:effectLst/>
                          <a:uLnTx/>
                          <a:uFillTx/>
                          <a:latin typeface="+mj-lt"/>
                          <a:ea typeface="+mn-ea"/>
                          <a:cs typeface="+mn-cs"/>
                          <a:sym typeface="Arial"/>
                        </a:rPr>
                        <a:t>Consultante Change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Paris</a:t>
                      </a:r>
                    </a:p>
                  </a:txBody>
                  <a:tcPr marL="0" marR="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rPr>
                        <a:t>2017</a:t>
                      </a:r>
                    </a:p>
                  </a:txBody>
                  <a:tcPr marL="0" marR="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48119632"/>
                  </a:ext>
                </a:extLst>
              </a:tr>
              <a:tr h="656166">
                <a:tc>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Projet de transformation mené en méthode agile, avec un accompagnement des équipes Scrum</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Accompagnement des changements stratégiques induits par le digital </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Animation d’ateliers pour </a:t>
                      </a:r>
                      <a:r>
                        <a:rPr kumimoji="0" lang="fr-FR" sz="1050" b="0" i="0" u="none" strike="noStrike" kern="1200" cap="none" spc="0" normalizeH="0" baseline="0" noProof="0" err="1">
                          <a:ln>
                            <a:noFill/>
                          </a:ln>
                          <a:solidFill>
                            <a:schemeClr val="tx1">
                              <a:lumMod val="95000"/>
                              <a:lumOff val="5000"/>
                            </a:schemeClr>
                          </a:solidFill>
                          <a:effectLst/>
                          <a:uLnTx/>
                          <a:uFillTx/>
                          <a:latin typeface="+mj-lt"/>
                          <a:ea typeface="+mn-ea"/>
                          <a:cs typeface="+mn-cs"/>
                          <a:sym typeface="Arial"/>
                        </a:rPr>
                        <a:t>co-construire</a:t>
                      </a: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 les différents plans stratégiques</a:t>
                      </a:r>
                    </a:p>
                    <a:p>
                      <a:pPr marL="171450" marR="0" lvl="0" indent="-171450" algn="l" defTabSz="5143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50" b="0" i="0" u="none" strike="noStrike" kern="1200" cap="none" spc="0" normalizeH="0" baseline="0" noProof="0">
                          <a:ln>
                            <a:noFill/>
                          </a:ln>
                          <a:solidFill>
                            <a:schemeClr val="tx1">
                              <a:lumMod val="95000"/>
                              <a:lumOff val="5000"/>
                            </a:schemeClr>
                          </a:solidFill>
                          <a:effectLst/>
                          <a:uLnTx/>
                          <a:uFillTx/>
                          <a:latin typeface="+mj-lt"/>
                          <a:ea typeface="+mn-ea"/>
                          <a:cs typeface="+mn-cs"/>
                          <a:sym typeface="Arial"/>
                        </a:rPr>
                        <a:t>Mise en place de nouvelles méthodes de travail collaboratives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tc>
                <a:tc hMerge="1">
                  <a:txBody>
                    <a:bodyPr/>
                    <a:lstStyle/>
                    <a:p>
                      <a:pPr marL="0" marR="0" lvl="0" indent="0" algn="l" defTabSz="514321"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a:ln>
                          <a:noFill/>
                        </a:ln>
                        <a:solidFill>
                          <a:schemeClr val="tx1">
                            <a:lumMod val="95000"/>
                            <a:lumOff val="5000"/>
                          </a:schemeClr>
                        </a:solidFill>
                        <a:effectLst/>
                        <a:uLnTx/>
                        <a:uFillTx/>
                        <a:latin typeface="+mj-lt"/>
                        <a:ea typeface="+mn-ea"/>
                        <a:cs typeface="+mn-cs"/>
                      </a:endParaRPr>
                    </a:p>
                  </a:txBody>
                  <a:tcPr marL="0" marR="0"/>
                </a:tc>
                <a:extLst>
                  <a:ext uri="{0D108BD9-81ED-4DB2-BD59-A6C34878D82A}">
                    <a16:rowId xmlns:a16="http://schemas.microsoft.com/office/drawing/2014/main" val="4037176544"/>
                  </a:ext>
                </a:extLst>
              </a:tr>
            </a:tbl>
          </a:graphicData>
        </a:graphic>
      </p:graphicFrame>
      <p:sp>
        <p:nvSpPr>
          <p:cNvPr id="13" name="Titre 12">
            <a:extLst>
              <a:ext uri="{FF2B5EF4-FFF2-40B4-BE49-F238E27FC236}">
                <a16:creationId xmlns:a16="http://schemas.microsoft.com/office/drawing/2014/main" id="{244397EB-3D83-CB35-0F69-C2557C4ED442}"/>
              </a:ext>
            </a:extLst>
          </p:cNvPr>
          <p:cNvSpPr>
            <a:spLocks noGrp="1"/>
          </p:cNvSpPr>
          <p:nvPr>
            <p:ph type="title"/>
          </p:nvPr>
        </p:nvSpPr>
        <p:spPr/>
        <p:txBody>
          <a:bodyPr/>
          <a:lstStyle/>
          <a:p>
            <a:r>
              <a:rPr lang="fr-FR"/>
              <a:t>MGU - </a:t>
            </a:r>
            <a:r>
              <a:rPr lang="fr-FR" sz="2400" b="0"/>
              <a:t>Senior Manager </a:t>
            </a:r>
            <a:r>
              <a:rPr lang="fr-FR" sz="1400" b="0"/>
              <a:t>(9 ans d’expérience)</a:t>
            </a:r>
            <a:endParaRPr lang="fr-FR"/>
          </a:p>
        </p:txBody>
      </p:sp>
      <p:pic>
        <p:nvPicPr>
          <p:cNvPr id="3" name="Picture 19" descr="Orange (entreprise) — Wikipédia">
            <a:extLst>
              <a:ext uri="{FF2B5EF4-FFF2-40B4-BE49-F238E27FC236}">
                <a16:creationId xmlns:a16="http://schemas.microsoft.com/office/drawing/2014/main" id="{C8D4602C-0F1F-1070-BB73-9CC40CDA300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9801" y="3534021"/>
            <a:ext cx="4309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omment l'Ecureuil est devenu l'emblème de la Caisse d'Epargne">
            <a:extLst>
              <a:ext uri="{FF2B5EF4-FFF2-40B4-BE49-F238E27FC236}">
                <a16:creationId xmlns:a16="http://schemas.microsoft.com/office/drawing/2014/main" id="{8330CA55-ACC5-907A-2F49-E8EE721CB44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469074" y="2150951"/>
            <a:ext cx="451627" cy="43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neuflize-obc-0 - Anacofi">
            <a:extLst>
              <a:ext uri="{FF2B5EF4-FFF2-40B4-BE49-F238E27FC236}">
                <a16:creationId xmlns:a16="http://schemas.microsoft.com/office/drawing/2014/main" id="{F0CB27AD-8A84-AA49-42AF-9A2DC0D74B4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21625" y="6210127"/>
            <a:ext cx="904352" cy="210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C2FAAB7-A500-704B-94BC-6F9C3974D78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21625" y="4939959"/>
            <a:ext cx="767253" cy="395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92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B7A65-6754-054C-E582-FAD8714509F0}"/>
              </a:ext>
            </a:extLst>
          </p:cNvPr>
          <p:cNvSpPr>
            <a:spLocks noGrp="1"/>
          </p:cNvSpPr>
          <p:nvPr>
            <p:ph type="title"/>
          </p:nvPr>
        </p:nvSpPr>
        <p:spPr/>
        <p:txBody>
          <a:bodyPr/>
          <a:lstStyle/>
          <a:p>
            <a:r>
              <a:rPr lang="fr-FR"/>
              <a:t>Proposition financière</a:t>
            </a:r>
          </a:p>
        </p:txBody>
      </p:sp>
      <p:sp>
        <p:nvSpPr>
          <p:cNvPr id="3" name="object 6">
            <a:extLst>
              <a:ext uri="{FF2B5EF4-FFF2-40B4-BE49-F238E27FC236}">
                <a16:creationId xmlns:a16="http://schemas.microsoft.com/office/drawing/2014/main" id="{E4BA7F0B-ACF5-F827-EA03-B9C2EEFC36AE}"/>
              </a:ext>
            </a:extLst>
          </p:cNvPr>
          <p:cNvSpPr txBox="1"/>
          <p:nvPr/>
        </p:nvSpPr>
        <p:spPr>
          <a:xfrm>
            <a:off x="479426" y="1085728"/>
            <a:ext cx="11377612" cy="2978701"/>
          </a:xfrm>
          <a:prstGeom prst="rect">
            <a:avLst/>
          </a:prstGeom>
        </p:spPr>
        <p:txBody>
          <a:bodyPr vert="horz" wrap="square" lIns="0" tIns="12065" rIns="0" bIns="0" rtlCol="0">
            <a:spAutoFit/>
          </a:bodyPr>
          <a:lstStyle/>
          <a:p>
            <a:pPr marL="12700" marR="5080">
              <a:lnSpc>
                <a:spcPct val="110100"/>
              </a:lnSpc>
              <a:spcBef>
                <a:spcPts val="95"/>
              </a:spcBef>
            </a:pPr>
            <a:r>
              <a:rPr lang="fr-FR" spc="-5">
                <a:solidFill>
                  <a:srgbClr val="5F5F5F"/>
                </a:solidFill>
                <a:latin typeface="+mj-lt"/>
              </a:rPr>
              <a:t>Nous vous proposons de réaliser notre intervention, </a:t>
            </a:r>
            <a:r>
              <a:rPr lang="fr-FR" b="1" spc="-5">
                <a:solidFill>
                  <a:schemeClr val="bg2"/>
                </a:solidFill>
                <a:latin typeface="+mj-lt"/>
              </a:rPr>
              <a:t>du 13 novembre 2023 au 28 juin 2024 </a:t>
            </a:r>
            <a:r>
              <a:rPr lang="fr-FR" spc="-5">
                <a:solidFill>
                  <a:srgbClr val="5F5F5F"/>
                </a:solidFill>
                <a:latin typeface="+mj-lt"/>
              </a:rPr>
              <a:t>, selon le principe du forfait</a:t>
            </a:r>
          </a:p>
          <a:p>
            <a:pPr marL="12700" marR="5080">
              <a:lnSpc>
                <a:spcPct val="110100"/>
              </a:lnSpc>
              <a:spcBef>
                <a:spcPts val="95"/>
              </a:spcBef>
            </a:pPr>
            <a:endParaRPr lang="fr-FR" spc="-5">
              <a:solidFill>
                <a:srgbClr val="5F5F5F"/>
              </a:solidFill>
              <a:latin typeface="+mj-lt"/>
            </a:endParaRPr>
          </a:p>
          <a:p>
            <a:pPr marL="12700" marR="5080">
              <a:lnSpc>
                <a:spcPct val="110100"/>
              </a:lnSpc>
              <a:spcBef>
                <a:spcPts val="95"/>
              </a:spcBef>
            </a:pPr>
            <a:r>
              <a:rPr lang="fr-FR" b="1" spc="-5">
                <a:solidFill>
                  <a:srgbClr val="5F5F5F"/>
                </a:solidFill>
                <a:latin typeface="+mj-lt"/>
              </a:rPr>
              <a:t>Partie Socle (cf. Excel joint pour détails) </a:t>
            </a: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endParaRPr lang="fr-FR" b="1" spc="-5">
              <a:solidFill>
                <a:srgbClr val="5F5F5F"/>
              </a:solidFill>
              <a:latin typeface="+mj-lt"/>
            </a:endParaRPr>
          </a:p>
          <a:p>
            <a:pPr marL="12700" marR="5080">
              <a:lnSpc>
                <a:spcPct val="110100"/>
              </a:lnSpc>
              <a:spcBef>
                <a:spcPts val="95"/>
              </a:spcBef>
            </a:pPr>
            <a:r>
              <a:rPr lang="fr-FR" b="1" spc="-5">
                <a:solidFill>
                  <a:srgbClr val="5F5F5F"/>
                </a:solidFill>
                <a:latin typeface="+mj-lt"/>
              </a:rPr>
              <a:t>Options (cf. Excel joint pour détails)</a:t>
            </a:r>
          </a:p>
        </p:txBody>
      </p:sp>
      <p:graphicFrame>
        <p:nvGraphicFramePr>
          <p:cNvPr id="4" name="Tableau 3">
            <a:extLst>
              <a:ext uri="{FF2B5EF4-FFF2-40B4-BE49-F238E27FC236}">
                <a16:creationId xmlns:a16="http://schemas.microsoft.com/office/drawing/2014/main" id="{848BB0C8-097A-B2CD-FF79-633861815198}"/>
              </a:ext>
            </a:extLst>
          </p:cNvPr>
          <p:cNvGraphicFramePr>
            <a:graphicFrameLocks noGrp="1"/>
          </p:cNvGraphicFramePr>
          <p:nvPr>
            <p:extLst>
              <p:ext uri="{D42A27DB-BD31-4B8C-83A1-F6EECF244321}">
                <p14:modId xmlns:p14="http://schemas.microsoft.com/office/powerpoint/2010/main" val="2227594312"/>
              </p:ext>
            </p:extLst>
          </p:nvPr>
        </p:nvGraphicFramePr>
        <p:xfrm>
          <a:off x="479426" y="2065606"/>
          <a:ext cx="11377612" cy="1610168"/>
        </p:xfrm>
        <a:graphic>
          <a:graphicData uri="http://schemas.openxmlformats.org/drawingml/2006/table">
            <a:tbl>
              <a:tblPr/>
              <a:tblGrid>
                <a:gridCol w="3050570">
                  <a:extLst>
                    <a:ext uri="{9D8B030D-6E8A-4147-A177-3AD203B41FA5}">
                      <a16:colId xmlns:a16="http://schemas.microsoft.com/office/drawing/2014/main" val="4268626054"/>
                    </a:ext>
                  </a:extLst>
                </a:gridCol>
                <a:gridCol w="3050570">
                  <a:extLst>
                    <a:ext uri="{9D8B030D-6E8A-4147-A177-3AD203B41FA5}">
                      <a16:colId xmlns:a16="http://schemas.microsoft.com/office/drawing/2014/main" val="968697921"/>
                    </a:ext>
                  </a:extLst>
                </a:gridCol>
                <a:gridCol w="3050570">
                  <a:extLst>
                    <a:ext uri="{9D8B030D-6E8A-4147-A177-3AD203B41FA5}">
                      <a16:colId xmlns:a16="http://schemas.microsoft.com/office/drawing/2014/main" val="2861152923"/>
                    </a:ext>
                  </a:extLst>
                </a:gridCol>
                <a:gridCol w="2225902">
                  <a:extLst>
                    <a:ext uri="{9D8B030D-6E8A-4147-A177-3AD203B41FA5}">
                      <a16:colId xmlns:a16="http://schemas.microsoft.com/office/drawing/2014/main" val="2437991932"/>
                    </a:ext>
                  </a:extLst>
                </a:gridCol>
              </a:tblGrid>
              <a:tr h="90913">
                <a:tc>
                  <a:txBody>
                    <a:bodyPr/>
                    <a:lstStyle/>
                    <a:p>
                      <a:pPr algn="ctr" fontAlgn="ctr"/>
                      <a:r>
                        <a:rPr lang="fr-FR" sz="1200" b="1" i="0" u="none" strike="noStrike">
                          <a:solidFill>
                            <a:srgbClr val="FFFFFF"/>
                          </a:solidFill>
                          <a:effectLst/>
                          <a:latin typeface="+mj-lt"/>
                        </a:rPr>
                        <a:t>Profil</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algn="ctr" fontAlgn="ctr"/>
                      <a:r>
                        <a:rPr lang="fr-FR" sz="1200" b="1" i="0" u="none" strike="noStrike">
                          <a:solidFill>
                            <a:srgbClr val="FFFFFF"/>
                          </a:solidFill>
                          <a:effectLst/>
                          <a:latin typeface="+mj-lt"/>
                        </a:rPr>
                        <a:t>Nombre de jours</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fr-FR" sz="1200" b="1" i="0" u="none" strike="noStrike">
                          <a:solidFill>
                            <a:srgbClr val="FFFFFF"/>
                          </a:solidFill>
                          <a:effectLst/>
                          <a:latin typeface="+mj-lt"/>
                        </a:rPr>
                        <a:t>Taux journalier</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algn="ctr" fontAlgn="ctr"/>
                      <a:r>
                        <a:rPr lang="fr-FR" sz="1200" b="1" i="0" u="none" strike="noStrike">
                          <a:solidFill>
                            <a:srgbClr val="FFFFFF"/>
                          </a:solidFill>
                          <a:effectLst/>
                          <a:latin typeface="+mj-lt"/>
                        </a:rPr>
                        <a:t>TOTAL HT</a:t>
                      </a:r>
                    </a:p>
                  </a:txBody>
                  <a:tcPr marL="7620" marR="7620" marT="7620"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extLst>
                  <a:ext uri="{0D108BD9-81ED-4DB2-BD59-A6C34878D82A}">
                    <a16:rowId xmlns:a16="http://schemas.microsoft.com/office/drawing/2014/main" val="412271929"/>
                  </a:ext>
                </a:extLst>
              </a:tr>
              <a:tr h="254461">
                <a:tc>
                  <a:txBody>
                    <a:bodyPr/>
                    <a:lstStyle/>
                    <a:p>
                      <a:pPr algn="ctr" fontAlgn="ctr"/>
                      <a:r>
                        <a:rPr lang="fr-FR" sz="1400" b="0" i="0" u="none" strike="noStrike">
                          <a:solidFill>
                            <a:srgbClr val="000000"/>
                          </a:solidFill>
                          <a:effectLst/>
                          <a:latin typeface="+mj-lt"/>
                        </a:rPr>
                        <a:t>Consultant confirmé</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124,5</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a:solidFill>
                            <a:srgbClr val="000000"/>
                          </a:solidFill>
                          <a:effectLst/>
                          <a:latin typeface="+mj-lt"/>
                        </a:rPr>
                        <a:t>810 €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100 845 €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extLst>
                  <a:ext uri="{0D108BD9-81ED-4DB2-BD59-A6C34878D82A}">
                    <a16:rowId xmlns:a16="http://schemas.microsoft.com/office/drawing/2014/main" val="3924464914"/>
                  </a:ext>
                </a:extLst>
              </a:tr>
              <a:tr h="278746">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Senior Manager</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61</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1 110 €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67 710 €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extLst>
                  <a:ext uri="{0D108BD9-81ED-4DB2-BD59-A6C34878D82A}">
                    <a16:rowId xmlns:a16="http://schemas.microsoft.com/office/drawing/2014/main" val="1770955125"/>
                  </a:ext>
                </a:extLst>
              </a:tr>
              <a:tr h="278746">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Partner</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14,5</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1 550 €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22 475 €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extLst>
                  <a:ext uri="{0D108BD9-81ED-4DB2-BD59-A6C34878D82A}">
                    <a16:rowId xmlns:a16="http://schemas.microsoft.com/office/drawing/2014/main" val="1157697708"/>
                  </a:ext>
                </a:extLst>
              </a:tr>
              <a:tr h="166831">
                <a:tc gridSpan="3">
                  <a:txBody>
                    <a:bodyPr/>
                    <a:lstStyle/>
                    <a:p>
                      <a:pPr algn="r" fontAlgn="ctr"/>
                      <a:endParaRPr lang="fr-FR" sz="600" b="1" i="0" u="none" strike="noStrike">
                        <a:solidFill>
                          <a:schemeClr val="bg1"/>
                        </a:solidFill>
                        <a:effectLst/>
                        <a:latin typeface="Montserrat" panose="020B0604020202020204" charset="0"/>
                      </a:endParaRPr>
                    </a:p>
                  </a:txBody>
                  <a:tcPr marL="7620" marR="7620" marT="762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a:p>
                  </a:txBody>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fr-FR" sz="600" b="1" i="0" u="none" strike="noStrike">
                        <a:solidFill>
                          <a:schemeClr val="bg1"/>
                        </a:solidFill>
                        <a:effectLst/>
                        <a:latin typeface="Montserrat" panose="020B0604020202020204" charset="0"/>
                      </a:endParaRPr>
                    </a:p>
                  </a:txBody>
                  <a:tcPr marL="7620" marR="7620" marT="7620" marB="0" anchor="ctr">
                    <a:lnL w="12700" cap="flat" cmpd="sng" algn="ctr">
                      <a:noFill/>
                      <a:prstDash val="sysDot"/>
                      <a:round/>
                      <a:headEnd type="none" w="med" len="med"/>
                      <a:tailEnd type="none" w="med" len="med"/>
                    </a:lnL>
                    <a:lnR w="28575" cap="flat" cmpd="sng" algn="ctr">
                      <a:noFill/>
                      <a:prstDash val="solid"/>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94365"/>
                  </a:ext>
                </a:extLst>
              </a:tr>
              <a:tr h="440884">
                <a:tc gridSpan="3">
                  <a:txBody>
                    <a:bodyPr/>
                    <a:lstStyle/>
                    <a:p>
                      <a:pPr algn="r" fontAlgn="ctr"/>
                      <a:endParaRPr lang="fr-FR" sz="1400" b="1" i="0" u="none" strike="noStrike" cap="none" spc="-5">
                        <a:solidFill>
                          <a:srgbClr val="5F5F5F"/>
                        </a:solidFill>
                        <a:latin typeface="+mj-lt"/>
                        <a:cs typeface="Arial"/>
                        <a:sym typeface="Arial"/>
                      </a:endParaRP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chemeClr val="bg1"/>
                    </a:solidFill>
                  </a:tcPr>
                </a:tc>
                <a:tc hMerge="1">
                  <a:txBody>
                    <a:bodyPr/>
                    <a:lstStyle/>
                    <a:p>
                      <a:endParaRPr lang="fr-FR"/>
                    </a:p>
                  </a:txBody>
                  <a:tcPr/>
                </a:tc>
                <a:tc hMerge="1">
                  <a:txBody>
                    <a:bodyPr/>
                    <a:lstStyle/>
                    <a:p>
                      <a:endParaRPr lang="fr-FR"/>
                    </a:p>
                  </a:txBody>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fr-FR" sz="1400" b="1" i="0" u="none" strike="noStrike">
                          <a:solidFill>
                            <a:schemeClr val="bg1"/>
                          </a:solidFill>
                          <a:effectLst/>
                          <a:latin typeface="+mj-lt"/>
                        </a:rPr>
                        <a:t>191 030 € HT</a:t>
                      </a:r>
                    </a:p>
                  </a:txBody>
                  <a:tcPr marL="7620" marR="7620" marT="7620" marB="0" anchor="ctr">
                    <a:lnL w="12700" cap="flat" cmpd="sng" algn="ctr">
                      <a:solidFill>
                        <a:schemeClr val="tx2">
                          <a:lumMod val="10000"/>
                        </a:schemeClr>
                      </a:solidFill>
                      <a:prstDash val="sysDot"/>
                      <a:round/>
                      <a:headEnd type="none" w="med" len="med"/>
                      <a:tailEnd type="none" w="med" len="med"/>
                    </a:lnL>
                    <a:lnR w="28575" cap="flat" cmpd="sng" algn="ctr">
                      <a:solidFill>
                        <a:schemeClr val="tx2">
                          <a:lumMod val="10000"/>
                        </a:schemeClr>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chemeClr val="bg2"/>
                    </a:solidFill>
                  </a:tcPr>
                </a:tc>
                <a:extLst>
                  <a:ext uri="{0D108BD9-81ED-4DB2-BD59-A6C34878D82A}">
                    <a16:rowId xmlns:a16="http://schemas.microsoft.com/office/drawing/2014/main" val="2994536045"/>
                  </a:ext>
                </a:extLst>
              </a:tr>
            </a:tbl>
          </a:graphicData>
        </a:graphic>
      </p:graphicFrame>
      <p:graphicFrame>
        <p:nvGraphicFramePr>
          <p:cNvPr id="9" name="Tableau 8">
            <a:extLst>
              <a:ext uri="{FF2B5EF4-FFF2-40B4-BE49-F238E27FC236}">
                <a16:creationId xmlns:a16="http://schemas.microsoft.com/office/drawing/2014/main" id="{89C4D0B6-3B1E-9B36-CBA6-9C67C23DA33D}"/>
              </a:ext>
            </a:extLst>
          </p:cNvPr>
          <p:cNvGraphicFramePr>
            <a:graphicFrameLocks noGrp="1"/>
          </p:cNvGraphicFramePr>
          <p:nvPr>
            <p:extLst>
              <p:ext uri="{D42A27DB-BD31-4B8C-83A1-F6EECF244321}">
                <p14:modId xmlns:p14="http://schemas.microsoft.com/office/powerpoint/2010/main" val="1150177725"/>
              </p:ext>
            </p:extLst>
          </p:nvPr>
        </p:nvGraphicFramePr>
        <p:xfrm>
          <a:off x="479426" y="4353173"/>
          <a:ext cx="11377612" cy="1610168"/>
        </p:xfrm>
        <a:graphic>
          <a:graphicData uri="http://schemas.openxmlformats.org/drawingml/2006/table">
            <a:tbl>
              <a:tblPr/>
              <a:tblGrid>
                <a:gridCol w="3050570">
                  <a:extLst>
                    <a:ext uri="{9D8B030D-6E8A-4147-A177-3AD203B41FA5}">
                      <a16:colId xmlns:a16="http://schemas.microsoft.com/office/drawing/2014/main" val="4268626054"/>
                    </a:ext>
                  </a:extLst>
                </a:gridCol>
                <a:gridCol w="3050570">
                  <a:extLst>
                    <a:ext uri="{9D8B030D-6E8A-4147-A177-3AD203B41FA5}">
                      <a16:colId xmlns:a16="http://schemas.microsoft.com/office/drawing/2014/main" val="968697921"/>
                    </a:ext>
                  </a:extLst>
                </a:gridCol>
                <a:gridCol w="3050570">
                  <a:extLst>
                    <a:ext uri="{9D8B030D-6E8A-4147-A177-3AD203B41FA5}">
                      <a16:colId xmlns:a16="http://schemas.microsoft.com/office/drawing/2014/main" val="2861152923"/>
                    </a:ext>
                  </a:extLst>
                </a:gridCol>
                <a:gridCol w="2225902">
                  <a:extLst>
                    <a:ext uri="{9D8B030D-6E8A-4147-A177-3AD203B41FA5}">
                      <a16:colId xmlns:a16="http://schemas.microsoft.com/office/drawing/2014/main" val="2437991932"/>
                    </a:ext>
                  </a:extLst>
                </a:gridCol>
              </a:tblGrid>
              <a:tr h="188251">
                <a:tc>
                  <a:txBody>
                    <a:bodyPr/>
                    <a:lstStyle/>
                    <a:p>
                      <a:pPr algn="ctr" fontAlgn="ctr"/>
                      <a:r>
                        <a:rPr lang="fr-FR" sz="1200" b="1" i="0" u="none" strike="noStrike">
                          <a:solidFill>
                            <a:srgbClr val="FFFFFF"/>
                          </a:solidFill>
                          <a:effectLst/>
                          <a:latin typeface="+mj-lt"/>
                        </a:rPr>
                        <a:t>Profil</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algn="ctr" fontAlgn="ctr"/>
                      <a:r>
                        <a:rPr lang="fr-FR" sz="1200" b="1" i="0" u="none" strike="noStrike">
                          <a:solidFill>
                            <a:srgbClr val="FFFFFF"/>
                          </a:solidFill>
                          <a:effectLst/>
                          <a:latin typeface="+mj-lt"/>
                        </a:rPr>
                        <a:t>Nombre de jours</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fr-FR" sz="1200" b="1" i="0" u="none" strike="noStrike">
                          <a:solidFill>
                            <a:srgbClr val="FFFFFF"/>
                          </a:solidFill>
                          <a:effectLst/>
                          <a:latin typeface="+mj-lt"/>
                        </a:rPr>
                        <a:t>Taux journalier</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tc>
                  <a:txBody>
                    <a:bodyPr/>
                    <a:lstStyle/>
                    <a:p>
                      <a:pPr algn="ctr" fontAlgn="ctr"/>
                      <a:r>
                        <a:rPr lang="fr-FR" sz="1200" b="1" i="0" u="none" strike="noStrike">
                          <a:solidFill>
                            <a:srgbClr val="FFFFFF"/>
                          </a:solidFill>
                          <a:effectLst/>
                          <a:latin typeface="+mj-lt"/>
                        </a:rPr>
                        <a:t>TOTAL HT</a:t>
                      </a:r>
                    </a:p>
                  </a:txBody>
                  <a:tcPr marL="7620" marR="7620" marT="7620"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solidFill>
                        <a:schemeClr val="tx2">
                          <a:lumMod val="10000"/>
                        </a:schemeClr>
                      </a:solidFill>
                      <a:prstDash val="sysDot"/>
                      <a:round/>
                      <a:headEnd type="none" w="med" len="med"/>
                      <a:tailEnd type="none" w="med" len="med"/>
                    </a:lnB>
                    <a:solidFill>
                      <a:schemeClr val="bg2"/>
                    </a:solidFill>
                  </a:tcPr>
                </a:tc>
                <a:extLst>
                  <a:ext uri="{0D108BD9-81ED-4DB2-BD59-A6C34878D82A}">
                    <a16:rowId xmlns:a16="http://schemas.microsoft.com/office/drawing/2014/main" val="412271929"/>
                  </a:ext>
                </a:extLst>
              </a:tr>
              <a:tr h="254461">
                <a:tc>
                  <a:txBody>
                    <a:bodyPr/>
                    <a:lstStyle/>
                    <a:p>
                      <a:pPr algn="ctr" fontAlgn="ctr"/>
                      <a:r>
                        <a:rPr lang="fr-FR" sz="1400" b="0" i="0" u="none" strike="noStrike">
                          <a:solidFill>
                            <a:srgbClr val="000000"/>
                          </a:solidFill>
                          <a:effectLst/>
                          <a:latin typeface="+mj-lt"/>
                        </a:rPr>
                        <a:t>Consultant confirmé</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30</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a:solidFill>
                            <a:srgbClr val="000000"/>
                          </a:solidFill>
                          <a:effectLst/>
                          <a:latin typeface="+mj-lt"/>
                        </a:rPr>
                        <a:t>810 €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24 300 €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extLst>
                  <a:ext uri="{0D108BD9-81ED-4DB2-BD59-A6C34878D82A}">
                    <a16:rowId xmlns:a16="http://schemas.microsoft.com/office/drawing/2014/main" val="3924464914"/>
                  </a:ext>
                </a:extLst>
              </a:tr>
              <a:tr h="278746">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Senior Manager</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12,5</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1 110 €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 13 875 €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12700" cap="flat" cmpd="sng" algn="ctr">
                      <a:solidFill>
                        <a:schemeClr val="tx2">
                          <a:lumMod val="10000"/>
                        </a:schemeClr>
                      </a:solidFill>
                      <a:prstDash val="sysDot"/>
                      <a:round/>
                      <a:headEnd type="none" w="med" len="med"/>
                      <a:tailEnd type="none" w="med" len="med"/>
                    </a:lnB>
                  </a:tcPr>
                </a:tc>
                <a:extLst>
                  <a:ext uri="{0D108BD9-81ED-4DB2-BD59-A6C34878D82A}">
                    <a16:rowId xmlns:a16="http://schemas.microsoft.com/office/drawing/2014/main" val="1770955125"/>
                  </a:ext>
                </a:extLst>
              </a:tr>
              <a:tr h="278746">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Partner</a:t>
                      </a:r>
                    </a:p>
                  </a:txBody>
                  <a:tcPr marL="7620" marR="7620" marT="7620" marB="0" anchor="ctr">
                    <a:lnL w="381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marR="0" algn="ctr" rtl="0" eaLnBrk="1" fontAlgn="ctr" hangingPunct="1">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3</a:t>
                      </a:r>
                    </a:p>
                  </a:txBody>
                  <a:tcPr marL="4763" marR="4763" marT="4763"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fr-FR" sz="1400" b="0" i="0" u="none" strike="noStrike" cap="none">
                          <a:solidFill>
                            <a:srgbClr val="000000"/>
                          </a:solidFill>
                          <a:effectLst/>
                          <a:latin typeface="+mj-lt"/>
                          <a:ea typeface="+mn-ea"/>
                          <a:cs typeface="+mn-cs"/>
                          <a:sym typeface="Arial"/>
                        </a:rPr>
                        <a:t>1 550 €</a:t>
                      </a: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tc>
                  <a:txBody>
                    <a:bodyPr/>
                    <a:lstStyle/>
                    <a:p>
                      <a:pPr algn="ctr" fontAlgn="ctr"/>
                      <a:r>
                        <a:rPr lang="fr-FR" sz="1400" b="0" i="0" u="none" strike="noStrike" cap="none">
                          <a:solidFill>
                            <a:srgbClr val="000000"/>
                          </a:solidFill>
                          <a:effectLst/>
                          <a:latin typeface="+mj-lt"/>
                          <a:ea typeface="+mn-ea"/>
                          <a:cs typeface="+mn-cs"/>
                          <a:sym typeface="Arial"/>
                        </a:rPr>
                        <a:t>4 650 €</a:t>
                      </a:r>
                    </a:p>
                  </a:txBody>
                  <a:tcPr marL="4763" marR="4763" marT="4763" marB="0" anchor="ctr">
                    <a:lnL w="12700" cap="flat" cmpd="sng" algn="ctr">
                      <a:solidFill>
                        <a:schemeClr val="tx2">
                          <a:lumMod val="10000"/>
                        </a:schemeClr>
                      </a:solidFill>
                      <a:prstDash val="sysDot"/>
                      <a:round/>
                      <a:headEnd type="none" w="med" len="med"/>
                      <a:tailEnd type="none" w="med" len="med"/>
                    </a:lnL>
                    <a:lnR w="38100" cap="flat" cmpd="sng" algn="ctr">
                      <a:solidFill>
                        <a:schemeClr val="tx2">
                          <a:lumMod val="10000"/>
                        </a:schemeClr>
                      </a:solidFill>
                      <a:prstDash val="solid"/>
                      <a:round/>
                      <a:headEnd type="none" w="med" len="med"/>
                      <a:tailEnd type="none" w="med" len="med"/>
                    </a:lnR>
                    <a:lnT w="12700" cap="flat" cmpd="sng" algn="ctr">
                      <a:solidFill>
                        <a:schemeClr val="tx2">
                          <a:lumMod val="10000"/>
                        </a:schemeClr>
                      </a:solidFill>
                      <a:prstDash val="sysDot"/>
                      <a:round/>
                      <a:headEnd type="none" w="med" len="med"/>
                      <a:tailEnd type="none" w="med" len="med"/>
                    </a:lnT>
                    <a:lnB w="38100" cap="flat" cmpd="sng" algn="ctr">
                      <a:solidFill>
                        <a:schemeClr val="tx2">
                          <a:lumMod val="10000"/>
                        </a:schemeClr>
                      </a:solidFill>
                      <a:prstDash val="solid"/>
                      <a:round/>
                      <a:headEnd type="none" w="med" len="med"/>
                      <a:tailEnd type="none" w="med" len="med"/>
                    </a:lnB>
                  </a:tcPr>
                </a:tc>
                <a:extLst>
                  <a:ext uri="{0D108BD9-81ED-4DB2-BD59-A6C34878D82A}">
                    <a16:rowId xmlns:a16="http://schemas.microsoft.com/office/drawing/2014/main" val="1157697708"/>
                  </a:ext>
                </a:extLst>
              </a:tr>
              <a:tr h="166831">
                <a:tc gridSpan="3">
                  <a:txBody>
                    <a:bodyPr/>
                    <a:lstStyle/>
                    <a:p>
                      <a:pPr algn="r" fontAlgn="ctr"/>
                      <a:endParaRPr lang="fr-FR" sz="600" b="1" i="0" u="none" strike="noStrike">
                        <a:solidFill>
                          <a:schemeClr val="bg1"/>
                        </a:solidFill>
                        <a:effectLst/>
                        <a:latin typeface="Montserrat" panose="020B0604020202020204" charset="0"/>
                      </a:endParaRPr>
                    </a:p>
                  </a:txBody>
                  <a:tcPr marL="7620" marR="7620" marT="762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a:p>
                  </a:txBody>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fr-FR" sz="600" b="1" i="0" u="none" strike="noStrike">
                        <a:solidFill>
                          <a:schemeClr val="bg1"/>
                        </a:solidFill>
                        <a:effectLst/>
                        <a:latin typeface="Montserrat" panose="020B0604020202020204" charset="0"/>
                      </a:endParaRPr>
                    </a:p>
                  </a:txBody>
                  <a:tcPr marL="7620" marR="7620" marT="7620" marB="0" anchor="ctr">
                    <a:lnL w="12700" cap="flat" cmpd="sng" algn="ctr">
                      <a:noFill/>
                      <a:prstDash val="sysDot"/>
                      <a:round/>
                      <a:headEnd type="none" w="med" len="med"/>
                      <a:tailEnd type="none" w="med" len="med"/>
                    </a:lnL>
                    <a:lnR w="28575" cap="flat" cmpd="sng" algn="ctr">
                      <a:noFill/>
                      <a:prstDash val="solid"/>
                      <a:round/>
                      <a:headEnd type="none" w="med" len="med"/>
                      <a:tailEnd type="none" w="med" len="med"/>
                    </a:lnR>
                    <a:lnT w="38100" cap="flat" cmpd="sng" algn="ctr">
                      <a:solidFill>
                        <a:schemeClr val="tx2">
                          <a:lumMod val="10000"/>
                        </a:schemeClr>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94365"/>
                  </a:ext>
                </a:extLst>
              </a:tr>
              <a:tr h="440884">
                <a:tc gridSpan="3">
                  <a:txBody>
                    <a:bodyPr/>
                    <a:lstStyle/>
                    <a:p>
                      <a:pPr algn="r" fontAlgn="ctr"/>
                      <a:endParaRPr lang="fr-FR" sz="1400" b="1" i="0" u="none" strike="noStrike" cap="none" spc="-5">
                        <a:solidFill>
                          <a:srgbClr val="5F5F5F"/>
                        </a:solidFill>
                        <a:latin typeface="+mj-lt"/>
                        <a:cs typeface="Arial"/>
                        <a:sym typeface="Arial"/>
                      </a:endParaRPr>
                    </a:p>
                  </a:txBody>
                  <a:tcPr marL="7620" marR="7620" marT="7620" marB="0" anchor="ctr">
                    <a:lnL w="12700" cap="flat" cmpd="sng" algn="ctr">
                      <a:solidFill>
                        <a:schemeClr val="tx2">
                          <a:lumMod val="10000"/>
                        </a:schemeClr>
                      </a:solidFill>
                      <a:prstDash val="sysDot"/>
                      <a:round/>
                      <a:headEnd type="none" w="med" len="med"/>
                      <a:tailEnd type="none" w="med" len="med"/>
                    </a:lnL>
                    <a:lnR w="12700" cap="flat" cmpd="sng" algn="ctr">
                      <a:solidFill>
                        <a:schemeClr val="tx2">
                          <a:lumMod val="10000"/>
                        </a:schemeClr>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chemeClr val="bg1"/>
                    </a:solidFill>
                  </a:tcPr>
                </a:tc>
                <a:tc hMerge="1">
                  <a:txBody>
                    <a:bodyPr/>
                    <a:lstStyle/>
                    <a:p>
                      <a:endParaRPr lang="fr-FR"/>
                    </a:p>
                  </a:txBody>
                  <a:tcPr/>
                </a:tc>
                <a:tc hMerge="1">
                  <a:txBody>
                    <a:bodyPr/>
                    <a:lstStyle/>
                    <a:p>
                      <a:endParaRPr lang="fr-FR"/>
                    </a:p>
                  </a:txBody>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fr-FR" sz="1400" b="1" i="0" u="none" strike="noStrike">
                          <a:solidFill>
                            <a:schemeClr val="bg1"/>
                          </a:solidFill>
                          <a:effectLst/>
                          <a:latin typeface="+mj-lt"/>
                        </a:rPr>
                        <a:t>42 825 € HT</a:t>
                      </a:r>
                    </a:p>
                  </a:txBody>
                  <a:tcPr marL="7620" marR="7620" marT="7620" marB="0" anchor="ctr">
                    <a:lnL w="12700" cap="flat" cmpd="sng" algn="ctr">
                      <a:solidFill>
                        <a:schemeClr val="tx2">
                          <a:lumMod val="10000"/>
                        </a:schemeClr>
                      </a:solidFill>
                      <a:prstDash val="sysDot"/>
                      <a:round/>
                      <a:headEnd type="none" w="med" len="med"/>
                      <a:tailEnd type="none" w="med" len="med"/>
                    </a:lnL>
                    <a:lnR w="28575" cap="flat" cmpd="sng" algn="ctr">
                      <a:solidFill>
                        <a:schemeClr val="tx2">
                          <a:lumMod val="10000"/>
                        </a:schemeClr>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solidFill>
                      <a:schemeClr val="bg2"/>
                    </a:solidFill>
                  </a:tcPr>
                </a:tc>
                <a:extLst>
                  <a:ext uri="{0D108BD9-81ED-4DB2-BD59-A6C34878D82A}">
                    <a16:rowId xmlns:a16="http://schemas.microsoft.com/office/drawing/2014/main" val="2994536045"/>
                  </a:ext>
                </a:extLst>
              </a:tr>
            </a:tbl>
          </a:graphicData>
        </a:graphic>
      </p:graphicFrame>
    </p:spTree>
    <p:extLst>
      <p:ext uri="{BB962C8B-B14F-4D97-AF65-F5344CB8AC3E}">
        <p14:creationId xmlns:p14="http://schemas.microsoft.com/office/powerpoint/2010/main" val="256128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solidFill>
                  <a:schemeClr val="bg1"/>
                </a:solidFill>
              </a:rPr>
              <a:t>Nos références pertinentes</a:t>
            </a:r>
            <a:endParaRPr lang="fr-FR" b="0">
              <a:solidFill>
                <a:schemeClr val="bg1"/>
              </a:solidFill>
              <a:latin typeface="+mj-lt"/>
            </a:endParaRPr>
          </a:p>
        </p:txBody>
      </p:sp>
    </p:spTree>
    <p:extLst>
      <p:ext uri="{BB962C8B-B14F-4D97-AF65-F5344CB8AC3E}">
        <p14:creationId xmlns:p14="http://schemas.microsoft.com/office/powerpoint/2010/main" val="2241168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0AE7AC-E70F-9873-D01B-D8BE56CC398E}"/>
              </a:ext>
            </a:extLst>
          </p:cNvPr>
          <p:cNvSpPr>
            <a:spLocks noGrp="1"/>
          </p:cNvSpPr>
          <p:nvPr>
            <p:ph type="title"/>
          </p:nvPr>
        </p:nvSpPr>
        <p:spPr>
          <a:xfrm>
            <a:off x="396654" y="292153"/>
            <a:ext cx="10457273" cy="407795"/>
          </a:xfrm>
        </p:spPr>
        <p:txBody>
          <a:bodyPr/>
          <a:lstStyle/>
          <a:p>
            <a:r>
              <a:rPr lang="fr-FR"/>
              <a:t>Nos expériences significatives d’accompagnement dans des environnements &amp; contextes complexes</a:t>
            </a:r>
          </a:p>
        </p:txBody>
      </p:sp>
      <p:sp>
        <p:nvSpPr>
          <p:cNvPr id="5" name="Rectangle 4">
            <a:extLst>
              <a:ext uri="{FF2B5EF4-FFF2-40B4-BE49-F238E27FC236}">
                <a16:creationId xmlns:a16="http://schemas.microsoft.com/office/drawing/2014/main" id="{DCD34D0D-79B1-EA48-EC2D-90A027149CAF}"/>
              </a:ext>
            </a:extLst>
          </p:cNvPr>
          <p:cNvSpPr/>
          <p:nvPr/>
        </p:nvSpPr>
        <p:spPr>
          <a:xfrm>
            <a:off x="1072374" y="1307690"/>
            <a:ext cx="2059335" cy="50016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r>
              <a:rPr kumimoji="0" lang="fr-FR" sz="1400" b="1" i="0" u="none" strike="noStrike" kern="1200" cap="none" spc="0" normalizeH="0" baseline="0">
                <a:ln>
                  <a:noFill/>
                </a:ln>
                <a:solidFill>
                  <a:srgbClr val="20408E"/>
                </a:solidFill>
                <a:effectLst/>
                <a:uLnTx/>
                <a:uFillTx/>
                <a:latin typeface="Arial"/>
                <a:ea typeface="+mn-ea"/>
                <a:cs typeface="+mn-cs"/>
                <a:sym typeface="Arial"/>
              </a:rPr>
              <a:t>Accompagnement au changement du programme digital</a:t>
            </a:r>
          </a:p>
        </p:txBody>
      </p:sp>
      <p:pic>
        <p:nvPicPr>
          <p:cNvPr id="10" name="Google Shape;1931;p26" descr="RÃ©sultat de recherche d'images pour &quot;logo neuflize OBC&quot;">
            <a:extLst>
              <a:ext uri="{FF2B5EF4-FFF2-40B4-BE49-F238E27FC236}">
                <a16:creationId xmlns:a16="http://schemas.microsoft.com/office/drawing/2014/main" id="{16026E52-3FB8-B72E-90DE-5E8A7DEAAA3D}"/>
              </a:ext>
            </a:extLst>
          </p:cNvPr>
          <p:cNvPicPr preferRelativeResize="0">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1512290" y="1398704"/>
            <a:ext cx="1179502" cy="324000"/>
          </a:xfrm>
          <a:prstGeom prst="rect">
            <a:avLst/>
          </a:prstGeom>
          <a:noFill/>
          <a:ln>
            <a:noFill/>
          </a:ln>
        </p:spPr>
      </p:pic>
      <p:sp>
        <p:nvSpPr>
          <p:cNvPr id="4" name="Rectangle 3">
            <a:extLst>
              <a:ext uri="{FF2B5EF4-FFF2-40B4-BE49-F238E27FC236}">
                <a16:creationId xmlns:a16="http://schemas.microsoft.com/office/drawing/2014/main" id="{CAD32DAB-9B16-D732-2C3F-F6E0FE4FAA31}"/>
              </a:ext>
            </a:extLst>
          </p:cNvPr>
          <p:cNvSpPr/>
          <p:nvPr/>
        </p:nvSpPr>
        <p:spPr>
          <a:xfrm>
            <a:off x="1072374" y="3644585"/>
            <a:ext cx="2059335" cy="28171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57163" marR="0" lvl="0" indent="-15716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Analyses et qualification d’impacts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réalisées en ateliers</a:t>
            </a:r>
            <a:r>
              <a:rPr lang="fr-FR" sz="800" kern="0">
                <a:solidFill>
                  <a:srgbClr val="000000"/>
                </a:solidFill>
                <a:latin typeface="Arial"/>
                <a:ea typeface="Montserrat"/>
                <a:cs typeface="Montserrat"/>
                <a:sym typeface="Montserrat"/>
              </a:rPr>
              <a:t> de co-construction avec l’ensemble des parties prenantes </a:t>
            </a:r>
            <a:r>
              <a:rPr lang="fr-FR" sz="800" kern="0">
                <a:solidFill>
                  <a:srgbClr val="000000"/>
                </a:solidFill>
                <a:latin typeface="Arial"/>
                <a:ea typeface="Montserrat"/>
                <a:cs typeface="Montserrat"/>
                <a:sym typeface="Wingdings" panose="05000000000000000000" pitchFamily="2" charset="2"/>
              </a:rPr>
              <a:t> transformation très structurante pour l’ensemble des métiers de cette banque privée ancestrale</a:t>
            </a:r>
            <a:endParaRPr lang="fr-FR" sz="800" kern="0">
              <a:solidFill>
                <a:srgbClr val="000000"/>
              </a:solidFill>
              <a:latin typeface="Arial"/>
              <a:ea typeface="Montserrat"/>
              <a:cs typeface="Montserrat"/>
              <a:sym typeface="Montserrat"/>
            </a:endParaRPr>
          </a:p>
          <a:p>
            <a:pPr marL="157163" marR="0" lvl="0" indent="-15716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Définition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d’un plan d’accompagnement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et d’acculturation au digital, à travers des sessions d’ouverture animées par des experts reconnus, café partage &amp; débats pour démystifier…</a:t>
            </a:r>
          </a:p>
          <a:p>
            <a:pPr marL="157163" marR="0" lvl="0" indent="-15716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a:solidFill>
                  <a:srgbClr val="000000"/>
                </a:solidFill>
                <a:latin typeface="Arial"/>
                <a:ea typeface="Montserrat"/>
                <a:cs typeface="Montserrat"/>
                <a:sym typeface="Montserrat"/>
              </a:rPr>
              <a:t>Dans le cadre du pdv, réalisation d’une histoire inspirante &amp; porteuse de sens pour « ceux qui restent »</a:t>
            </a:r>
          </a:p>
          <a:p>
            <a:pPr marL="157163" marR="0" lvl="0" indent="-15716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Discours de vérité sur les impacts du digital sur les modes de </a:t>
            </a:r>
            <a:r>
              <a:rPr kumimoji="0" lang="fr-FR" sz="800" i="0" u="none" strike="noStrike" kern="0" cap="none" spc="0" normalizeH="0" baseline="0" noProof="0" err="1">
                <a:ln>
                  <a:noFill/>
                </a:ln>
                <a:solidFill>
                  <a:srgbClr val="000000"/>
                </a:solidFill>
                <a:effectLst/>
                <a:uLnTx/>
                <a:uFillTx/>
                <a:latin typeface="Arial"/>
                <a:ea typeface="Montserrat"/>
                <a:cs typeface="Montserrat"/>
                <a:sym typeface="Montserrat"/>
              </a:rPr>
              <a:t>trava</a:t>
            </a:r>
            <a:r>
              <a:rPr lang="fr-FR" sz="800">
                <a:solidFill>
                  <a:srgbClr val="000000"/>
                </a:solidFill>
                <a:latin typeface="Arial"/>
                <a:ea typeface="Montserrat"/>
                <a:cs typeface="Montserrat"/>
                <a:sym typeface="Montserrat"/>
              </a:rPr>
              <a:t>il, travail sur la vulnérabilité avec la DG</a:t>
            </a:r>
            <a:endPar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8" name="Rectangle 37">
            <a:extLst>
              <a:ext uri="{FF2B5EF4-FFF2-40B4-BE49-F238E27FC236}">
                <a16:creationId xmlns:a16="http://schemas.microsoft.com/office/drawing/2014/main" id="{40FCF6DA-C51E-075B-3E1E-4394B5C87059}"/>
              </a:ext>
            </a:extLst>
          </p:cNvPr>
          <p:cNvSpPr/>
          <p:nvPr/>
        </p:nvSpPr>
        <p:spPr>
          <a:xfrm>
            <a:off x="1072374" y="2467655"/>
            <a:ext cx="2059335" cy="87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eaLnBrk="1" fontAlgn="auto" latinLnBrk="0" hangingPunct="1">
              <a:lnSpc>
                <a:spcPct val="100000"/>
              </a:lnSpc>
              <a:spcBef>
                <a:spcPts val="1200"/>
              </a:spcBef>
              <a:spcAft>
                <a:spcPts val="0"/>
              </a:spcAft>
              <a:buClr>
                <a:schemeClr val="bg2"/>
              </a:buClr>
              <a:buSzPts val="1000"/>
              <a:tabLst/>
              <a:defRPr/>
            </a:pP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En plein Plan de Départs Volontaires, nous devions accompagner la transformation digitale d’un point de vue culturelle &amp; appropriation des outils et usages numériques</a:t>
            </a:r>
          </a:p>
        </p:txBody>
      </p:sp>
      <p:sp>
        <p:nvSpPr>
          <p:cNvPr id="21" name="Rectangle 20">
            <a:extLst>
              <a:ext uri="{FF2B5EF4-FFF2-40B4-BE49-F238E27FC236}">
                <a16:creationId xmlns:a16="http://schemas.microsoft.com/office/drawing/2014/main" id="{BEFDF605-D68B-55F8-FF21-88D1575D93D3}"/>
              </a:ext>
            </a:extLst>
          </p:cNvPr>
          <p:cNvSpPr/>
          <p:nvPr/>
        </p:nvSpPr>
        <p:spPr>
          <a:xfrm>
            <a:off x="3259332" y="1307690"/>
            <a:ext cx="2059335" cy="50016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r>
              <a:rPr kumimoji="0" lang="fr-FR" sz="1400" b="1" i="0" u="none" strike="noStrike" kern="1200" cap="none" spc="0" normalizeH="0" baseline="0">
                <a:ln>
                  <a:noFill/>
                </a:ln>
                <a:solidFill>
                  <a:srgbClr val="20408E"/>
                </a:solidFill>
                <a:effectLst/>
                <a:uLnTx/>
                <a:uFillTx/>
                <a:latin typeface="Arial"/>
                <a:ea typeface="+mn-ea"/>
                <a:cs typeface="+mn-cs"/>
                <a:sym typeface="Arial"/>
              </a:rPr>
              <a:t>Réorganisation de la gare</a:t>
            </a:r>
          </a:p>
        </p:txBody>
      </p:sp>
      <p:sp>
        <p:nvSpPr>
          <p:cNvPr id="23" name="Rectangle 22">
            <a:extLst>
              <a:ext uri="{FF2B5EF4-FFF2-40B4-BE49-F238E27FC236}">
                <a16:creationId xmlns:a16="http://schemas.microsoft.com/office/drawing/2014/main" id="{6393C6A8-128E-4B4B-63CE-57BCE79D8103}"/>
              </a:ext>
            </a:extLst>
          </p:cNvPr>
          <p:cNvSpPr/>
          <p:nvPr/>
        </p:nvSpPr>
        <p:spPr>
          <a:xfrm>
            <a:off x="3259332" y="3644585"/>
            <a:ext cx="2059335" cy="28171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47638" marR="0" lvl="0" indent="-147638"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a:solidFill>
                  <a:srgbClr val="000000"/>
                </a:solidFill>
                <a:latin typeface="Arial"/>
                <a:ea typeface="Montserrat"/>
                <a:cs typeface="Montserrat"/>
                <a:sym typeface="Montserrat"/>
              </a:rPr>
              <a:t>Démarche menée entièrement en </a:t>
            </a:r>
            <a:r>
              <a:rPr lang="fr-FR" sz="800" b="1">
                <a:solidFill>
                  <a:srgbClr val="000000"/>
                </a:solidFill>
                <a:latin typeface="Arial"/>
                <a:ea typeface="Montserrat"/>
                <a:cs typeface="Montserrat"/>
                <a:sym typeface="Montserrat"/>
              </a:rPr>
              <a:t>intelligence collective </a:t>
            </a:r>
            <a:r>
              <a:rPr lang="fr-FR" sz="800">
                <a:solidFill>
                  <a:srgbClr val="000000"/>
                </a:solidFill>
                <a:latin typeface="Arial"/>
                <a:ea typeface="Montserrat"/>
                <a:cs typeface="Montserrat"/>
                <a:sym typeface="Montserrat"/>
              </a:rPr>
              <a:t>: les agents de 1e niveau de management se sont constitués en groupe de travail et ont participé successivement aux ateliers </a:t>
            </a:r>
            <a:r>
              <a:rPr lang="fr-FR" sz="800" b="1">
                <a:solidFill>
                  <a:srgbClr val="000000"/>
                </a:solidFill>
                <a:latin typeface="Arial"/>
                <a:ea typeface="Montserrat"/>
                <a:cs typeface="Montserrat"/>
                <a:sym typeface="Montserrat"/>
              </a:rPr>
              <a:t>d’intelligence collective pour dessiner la nouvelle organisation </a:t>
            </a:r>
            <a:r>
              <a:rPr lang="fr-FR" sz="800">
                <a:solidFill>
                  <a:srgbClr val="000000"/>
                </a:solidFill>
                <a:latin typeface="Arial"/>
                <a:ea typeface="Montserrat"/>
                <a:cs typeface="Montserrat"/>
                <a:sym typeface="Montserrat"/>
              </a:rPr>
              <a:t>et définir le nouveau fonctionnement. </a:t>
            </a:r>
          </a:p>
          <a:p>
            <a:pPr marL="147638" marR="0" lvl="0" indent="-147638"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a:solidFill>
                  <a:srgbClr val="000000"/>
                </a:solidFill>
                <a:latin typeface="Arial"/>
                <a:ea typeface="Montserrat"/>
                <a:cs typeface="Montserrat"/>
                <a:sym typeface="Montserrat"/>
              </a:rPr>
              <a:t>Définition du </a:t>
            </a:r>
            <a:r>
              <a:rPr lang="fr-FR" sz="800" b="1">
                <a:solidFill>
                  <a:srgbClr val="000000"/>
                </a:solidFill>
                <a:latin typeface="Arial"/>
                <a:ea typeface="Montserrat"/>
                <a:cs typeface="Montserrat"/>
                <a:sym typeface="Montserrat"/>
              </a:rPr>
              <a:t>plan de conduite du changement en intelligence collective </a:t>
            </a:r>
            <a:r>
              <a:rPr lang="fr-FR" sz="800">
                <a:solidFill>
                  <a:srgbClr val="000000"/>
                </a:solidFill>
                <a:latin typeface="Arial"/>
                <a:ea typeface="Montserrat"/>
                <a:cs typeface="Montserrat"/>
                <a:sym typeface="Montserrat"/>
              </a:rPr>
              <a:t>: Le groupe de travail a également déterminer l’accompagnement qui leur était nécessaire pour la réorganisation​</a:t>
            </a:r>
          </a:p>
          <a:p>
            <a:pPr marL="147638" marR="0" lvl="0" indent="-147638"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a:solidFill>
                  <a:srgbClr val="000000"/>
                </a:solidFill>
                <a:latin typeface="Arial"/>
                <a:ea typeface="Montserrat"/>
                <a:cs typeface="Montserrat"/>
                <a:sym typeface="Montserrat"/>
              </a:rPr>
              <a:t>Ouverture vers les </a:t>
            </a:r>
            <a:r>
              <a:rPr lang="fr-FR" sz="800" b="1">
                <a:solidFill>
                  <a:srgbClr val="000000"/>
                </a:solidFill>
                <a:latin typeface="Arial"/>
                <a:ea typeface="Montserrat"/>
                <a:cs typeface="Montserrat"/>
                <a:sym typeface="Montserrat"/>
              </a:rPr>
              <a:t>best practices de l’accueil et vente </a:t>
            </a:r>
            <a:r>
              <a:rPr lang="fr-FR" sz="800">
                <a:solidFill>
                  <a:srgbClr val="000000"/>
                </a:solidFill>
                <a:latin typeface="Arial"/>
                <a:ea typeface="Montserrat"/>
                <a:cs typeface="Montserrat"/>
                <a:sym typeface="Montserrat"/>
              </a:rPr>
              <a:t>: visite d’un espace d’accueil/vente de La Poste pour comparer les best practices​</a:t>
            </a:r>
          </a:p>
        </p:txBody>
      </p:sp>
      <p:sp>
        <p:nvSpPr>
          <p:cNvPr id="25" name="Rectangle 24">
            <a:extLst>
              <a:ext uri="{FF2B5EF4-FFF2-40B4-BE49-F238E27FC236}">
                <a16:creationId xmlns:a16="http://schemas.microsoft.com/office/drawing/2014/main" id="{A42B167F-ABA6-832E-0127-9162EC4C3BE0}"/>
              </a:ext>
            </a:extLst>
          </p:cNvPr>
          <p:cNvSpPr/>
          <p:nvPr/>
        </p:nvSpPr>
        <p:spPr>
          <a:xfrm>
            <a:off x="7610754" y="1307690"/>
            <a:ext cx="2059335" cy="50016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r>
              <a:rPr kumimoji="0" lang="fr-FR" sz="1400" b="1" i="0" u="none" strike="noStrike" kern="1200" cap="none" spc="0" normalizeH="0" baseline="0">
                <a:ln>
                  <a:noFill/>
                </a:ln>
                <a:solidFill>
                  <a:srgbClr val="20408E"/>
                </a:solidFill>
                <a:effectLst/>
                <a:uLnTx/>
                <a:uFillTx/>
                <a:latin typeface="Arial"/>
                <a:ea typeface="+mn-ea"/>
                <a:cs typeface="+mn-cs"/>
                <a:sym typeface="Arial"/>
              </a:rPr>
              <a:t>Mise en place du </a:t>
            </a:r>
            <a:r>
              <a:rPr kumimoji="0" lang="fr-FR" sz="1400" b="1" i="0" u="none" strike="noStrike" kern="1200" cap="none" spc="0" normalizeH="0" baseline="0" err="1">
                <a:ln>
                  <a:noFill/>
                </a:ln>
                <a:solidFill>
                  <a:srgbClr val="20408E"/>
                </a:solidFill>
                <a:effectLst/>
                <a:uLnTx/>
                <a:uFillTx/>
                <a:latin typeface="Arial"/>
                <a:ea typeface="+mn-ea"/>
                <a:cs typeface="+mn-cs"/>
                <a:sym typeface="Arial"/>
              </a:rPr>
              <a:t>lean</a:t>
            </a:r>
            <a:r>
              <a:rPr kumimoji="0" lang="fr-FR" sz="1400" b="1" i="0" u="none" strike="noStrike" kern="1200" cap="none" spc="0" normalizeH="0" baseline="0">
                <a:ln>
                  <a:noFill/>
                </a:ln>
                <a:solidFill>
                  <a:srgbClr val="20408E"/>
                </a:solidFill>
                <a:effectLst/>
                <a:uLnTx/>
                <a:uFillTx/>
                <a:latin typeface="Arial"/>
                <a:ea typeface="+mn-ea"/>
                <a:cs typeface="+mn-cs"/>
                <a:sym typeface="Arial"/>
              </a:rPr>
              <a:t> management</a:t>
            </a:r>
          </a:p>
        </p:txBody>
      </p:sp>
      <p:sp>
        <p:nvSpPr>
          <p:cNvPr id="27" name="Rectangle 26">
            <a:extLst>
              <a:ext uri="{FF2B5EF4-FFF2-40B4-BE49-F238E27FC236}">
                <a16:creationId xmlns:a16="http://schemas.microsoft.com/office/drawing/2014/main" id="{D6DABFE7-DFDC-A5BB-9901-E5425FB0071F}"/>
              </a:ext>
            </a:extLst>
          </p:cNvPr>
          <p:cNvSpPr/>
          <p:nvPr/>
        </p:nvSpPr>
        <p:spPr>
          <a:xfrm>
            <a:off x="7610754" y="3644585"/>
            <a:ext cx="2059335" cy="27857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6213" marR="0" lvl="0" indent="-17621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Première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analyse documentaire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des travaux précédents (notamment d’un POC réalisé par McKinsey en 2017)​</a:t>
            </a:r>
          </a:p>
          <a:p>
            <a:pPr marL="176213" marR="0" lvl="0" indent="-17621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Entretiens de présentation de la démarche avec les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managers N+2 des 10 équipes pilotes </a:t>
            </a:r>
          </a:p>
          <a:p>
            <a:pPr marL="176213" marR="0" lvl="0" indent="-17621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Rencontres avec les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Business Partners RH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des deux filières pour mettre en conformité le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plan de change avec la politique RH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(discours sur les évolutions individuelles, parcours de formation, </a:t>
            </a:r>
            <a:r>
              <a:rPr kumimoji="0" lang="fr-FR" sz="800" i="0" u="none" strike="noStrike" kern="0" cap="none" spc="0" normalizeH="0" baseline="0" noProof="0" err="1">
                <a:ln>
                  <a:noFill/>
                </a:ln>
                <a:solidFill>
                  <a:srgbClr val="000000"/>
                </a:solidFill>
                <a:effectLst/>
                <a:uLnTx/>
                <a:uFillTx/>
                <a:latin typeface="Arial"/>
                <a:ea typeface="Montserrat"/>
                <a:cs typeface="Montserrat"/>
                <a:sym typeface="Montserrat"/>
              </a:rPr>
              <a:t>etc</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 Dexia​</a:t>
            </a:r>
          </a:p>
          <a:p>
            <a:pPr marL="176213" marR="0" lvl="0" indent="-176213"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Organisation d’un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atelier de co-construction du storytelling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autour du projet (atelier de 3h en intelligence collective</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 avec 25 participants)</a:t>
            </a:r>
            <a:endPar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9" name="Rectangle 28">
            <a:extLst>
              <a:ext uri="{FF2B5EF4-FFF2-40B4-BE49-F238E27FC236}">
                <a16:creationId xmlns:a16="http://schemas.microsoft.com/office/drawing/2014/main" id="{914F707F-B8F8-B9B6-551E-B8DEF4104500}"/>
              </a:ext>
            </a:extLst>
          </p:cNvPr>
          <p:cNvSpPr/>
          <p:nvPr/>
        </p:nvSpPr>
        <p:spPr>
          <a:xfrm>
            <a:off x="9797712" y="1307690"/>
            <a:ext cx="2059335" cy="50016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r>
              <a:rPr lang="fr-FR" b="1" kern="1200">
                <a:solidFill>
                  <a:srgbClr val="20408E"/>
                </a:solidFill>
                <a:latin typeface="Arial"/>
              </a:rPr>
              <a:t>Accompagnement à la session d’activités </a:t>
            </a:r>
            <a:r>
              <a:rPr lang="fr-FR" b="1" kern="1200" err="1">
                <a:solidFill>
                  <a:srgbClr val="20408E"/>
                </a:solidFill>
                <a:latin typeface="Arial"/>
              </a:rPr>
              <a:t>Retail</a:t>
            </a:r>
            <a:r>
              <a:rPr lang="fr-FR" b="1" kern="1200">
                <a:solidFill>
                  <a:srgbClr val="20408E"/>
                </a:solidFill>
                <a:latin typeface="Arial"/>
              </a:rPr>
              <a:t> France</a:t>
            </a: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9F860486-1DF2-04ED-64FD-80BCE65671CA}"/>
              </a:ext>
            </a:extLst>
          </p:cNvPr>
          <p:cNvSpPr/>
          <p:nvPr/>
        </p:nvSpPr>
        <p:spPr>
          <a:xfrm>
            <a:off x="9797712" y="3644585"/>
            <a:ext cx="2059335" cy="28171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6213" indent="-176213" algn="just">
              <a:spcBef>
                <a:spcPts val="1200"/>
              </a:spcBef>
              <a:buClr>
                <a:schemeClr val="bg2"/>
              </a:buClr>
              <a:buSzPts val="1000"/>
              <a:buFont typeface="Wingdings" panose="05000000000000000000" pitchFamily="2" charset="2"/>
              <a:buChar char="§"/>
              <a:defRPr/>
            </a:pPr>
            <a:r>
              <a:rPr lang="fr-FR" sz="800" err="1">
                <a:solidFill>
                  <a:srgbClr val="000000"/>
                </a:solidFill>
                <a:latin typeface="Arial"/>
              </a:rPr>
              <a:t>Reporting</a:t>
            </a:r>
            <a:r>
              <a:rPr lang="fr-FR" sz="800">
                <a:solidFill>
                  <a:srgbClr val="000000"/>
                </a:solidFill>
                <a:latin typeface="Arial"/>
              </a:rPr>
              <a:t> au CODIR et à la Direction de Programme : instances hebdomadaires et / ou mensuelles puis au cas par cas en fonction des sujets, des priorités et des besoins : rédaction et présentation des supports avec le </a:t>
            </a:r>
            <a:r>
              <a:rPr lang="fr-FR" sz="800" err="1">
                <a:solidFill>
                  <a:srgbClr val="000000"/>
                </a:solidFill>
                <a:latin typeface="Arial"/>
              </a:rPr>
              <a:t>Tribe</a:t>
            </a:r>
            <a:r>
              <a:rPr lang="fr-FR" sz="800">
                <a:solidFill>
                  <a:srgbClr val="000000"/>
                </a:solidFill>
                <a:latin typeface="Arial"/>
              </a:rPr>
              <a:t> Lead</a:t>
            </a:r>
            <a:r>
              <a:rPr lang="en-US" sz="800">
                <a:solidFill>
                  <a:srgbClr val="000000"/>
                </a:solidFill>
                <a:latin typeface="Arial"/>
              </a:rPr>
              <a:t>​</a:t>
            </a:r>
          </a:p>
          <a:p>
            <a:pPr marL="176213" indent="-176213" algn="just">
              <a:spcBef>
                <a:spcPts val="1200"/>
              </a:spcBef>
              <a:buClr>
                <a:schemeClr val="bg2"/>
              </a:buClr>
              <a:buSzPts val="1000"/>
              <a:buFont typeface="Wingdings" panose="05000000000000000000" pitchFamily="2" charset="2"/>
              <a:buChar char="§"/>
              <a:defRPr/>
            </a:pPr>
            <a:r>
              <a:rPr lang="fr-FR" sz="800">
                <a:solidFill>
                  <a:srgbClr val="000000"/>
                </a:solidFill>
                <a:latin typeface="Arial"/>
              </a:rPr>
              <a:t>Suivi de l’ensemble des chantiers / actions menés par l’équipe </a:t>
            </a:r>
            <a:r>
              <a:rPr lang="fr-FR" sz="800" err="1">
                <a:solidFill>
                  <a:srgbClr val="000000"/>
                </a:solidFill>
                <a:latin typeface="Arial"/>
              </a:rPr>
              <a:t>Brokerage</a:t>
            </a:r>
            <a:r>
              <a:rPr lang="fr-FR" sz="800">
                <a:solidFill>
                  <a:srgbClr val="000000"/>
                </a:solidFill>
                <a:latin typeface="Arial"/>
              </a:rPr>
              <a:t>, suivi des risques / adhérences et mise en place de plans d’actions associés (dont suivi)</a:t>
            </a:r>
            <a:r>
              <a:rPr lang="en-US" sz="800">
                <a:solidFill>
                  <a:srgbClr val="000000"/>
                </a:solidFill>
                <a:latin typeface="Arial"/>
              </a:rPr>
              <a:t>​</a:t>
            </a:r>
          </a:p>
          <a:p>
            <a:pPr marL="176213" indent="-176213" algn="just">
              <a:spcBef>
                <a:spcPts val="1200"/>
              </a:spcBef>
              <a:buClr>
                <a:schemeClr val="bg2"/>
              </a:buClr>
              <a:buSzPts val="1000"/>
              <a:buFont typeface="Wingdings" panose="05000000000000000000" pitchFamily="2" charset="2"/>
              <a:buChar char="§"/>
              <a:defRPr/>
            </a:pPr>
            <a:r>
              <a:rPr lang="fr-FR" sz="800">
                <a:solidFill>
                  <a:srgbClr val="000000"/>
                </a:solidFill>
                <a:latin typeface="Arial"/>
              </a:rPr>
              <a:t>Planification, préparation, animation d’ateliers en interne ING et / ou avec les prestataires externes</a:t>
            </a:r>
            <a:r>
              <a:rPr lang="en-US" sz="800">
                <a:solidFill>
                  <a:srgbClr val="000000"/>
                </a:solidFill>
                <a:latin typeface="Arial"/>
              </a:rPr>
              <a:t>​</a:t>
            </a:r>
          </a:p>
        </p:txBody>
      </p:sp>
      <p:sp>
        <p:nvSpPr>
          <p:cNvPr id="36" name="Rectangle 35">
            <a:extLst>
              <a:ext uri="{FF2B5EF4-FFF2-40B4-BE49-F238E27FC236}">
                <a16:creationId xmlns:a16="http://schemas.microsoft.com/office/drawing/2014/main" id="{0A734CAE-9FB7-EF56-8947-F6BDEAC8E5B7}"/>
              </a:ext>
            </a:extLst>
          </p:cNvPr>
          <p:cNvSpPr/>
          <p:nvPr/>
        </p:nvSpPr>
        <p:spPr>
          <a:xfrm>
            <a:off x="479426" y="2467655"/>
            <a:ext cx="465326" cy="103278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a:t>Contexte de la mission</a:t>
            </a:r>
          </a:p>
        </p:txBody>
      </p:sp>
      <p:sp>
        <p:nvSpPr>
          <p:cNvPr id="37" name="Rectangle 36">
            <a:extLst>
              <a:ext uri="{FF2B5EF4-FFF2-40B4-BE49-F238E27FC236}">
                <a16:creationId xmlns:a16="http://schemas.microsoft.com/office/drawing/2014/main" id="{D42E937F-E8EF-AF42-E945-6A3D2C767C61}"/>
              </a:ext>
            </a:extLst>
          </p:cNvPr>
          <p:cNvSpPr/>
          <p:nvPr/>
        </p:nvSpPr>
        <p:spPr>
          <a:xfrm>
            <a:off x="479426" y="3706760"/>
            <a:ext cx="465326" cy="27549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a:t>Description de la mission</a:t>
            </a:r>
          </a:p>
        </p:txBody>
      </p:sp>
      <p:sp>
        <p:nvSpPr>
          <p:cNvPr id="40" name="Rectangle 39">
            <a:extLst>
              <a:ext uri="{FF2B5EF4-FFF2-40B4-BE49-F238E27FC236}">
                <a16:creationId xmlns:a16="http://schemas.microsoft.com/office/drawing/2014/main" id="{07AC6ADE-9E1D-B58F-AED6-931AAAFFA3CA}"/>
              </a:ext>
            </a:extLst>
          </p:cNvPr>
          <p:cNvSpPr/>
          <p:nvPr/>
        </p:nvSpPr>
        <p:spPr>
          <a:xfrm>
            <a:off x="3259330" y="2467655"/>
            <a:ext cx="2059335" cy="87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eaLnBrk="1" fontAlgn="auto" latinLnBrk="0" hangingPunct="1">
              <a:lnSpc>
                <a:spcPct val="100000"/>
              </a:lnSpc>
              <a:spcBef>
                <a:spcPts val="1200"/>
              </a:spcBef>
              <a:spcAft>
                <a:spcPts val="0"/>
              </a:spcAft>
              <a:buClr>
                <a:schemeClr val="bg2"/>
              </a:buClr>
              <a:buSzPts val="1000"/>
              <a:tabLst/>
              <a:defRPr/>
            </a:pP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Suite au gros incident dit « du week-end de Vanves » ayant bloqué la gare, &amp; dans un contexte de réduction des effectifs, nous devions réorganiser tous les agents en gare. L’un des enjeux étaient d’éviter la crise sociale dans une culture forte des syndicats</a:t>
            </a:r>
          </a:p>
        </p:txBody>
      </p:sp>
      <p:pic>
        <p:nvPicPr>
          <p:cNvPr id="1026" name="Picture 2">
            <a:extLst>
              <a:ext uri="{FF2B5EF4-FFF2-40B4-BE49-F238E27FC236}">
                <a16:creationId xmlns:a16="http://schemas.microsoft.com/office/drawing/2014/main" id="{3E80868B-08D0-64E2-FF24-6B45FF54593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96948" y="1407743"/>
            <a:ext cx="584098" cy="307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xia (banque) — Wikipédia">
            <a:extLst>
              <a:ext uri="{FF2B5EF4-FFF2-40B4-BE49-F238E27FC236}">
                <a16:creationId xmlns:a16="http://schemas.microsoft.com/office/drawing/2014/main" id="{0A718EBA-1DB6-963D-BACF-50AEFCE2BB4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26607" y="1415808"/>
            <a:ext cx="827627" cy="2897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0914F74-1DB1-DE94-3450-2D40F30ED827}"/>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18255" y="1423359"/>
            <a:ext cx="1018247" cy="27469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277B1565-1A96-7399-2AD1-3F229000FC95}"/>
              </a:ext>
            </a:extLst>
          </p:cNvPr>
          <p:cNvSpPr/>
          <p:nvPr/>
        </p:nvSpPr>
        <p:spPr>
          <a:xfrm>
            <a:off x="7645099" y="2467655"/>
            <a:ext cx="2059335" cy="87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eaLnBrk="1" fontAlgn="auto" latinLnBrk="0" hangingPunct="1">
              <a:lnSpc>
                <a:spcPct val="100000"/>
              </a:lnSpc>
              <a:spcBef>
                <a:spcPts val="1200"/>
              </a:spcBef>
              <a:spcAft>
                <a:spcPts val="0"/>
              </a:spcAft>
              <a:buClr>
                <a:schemeClr val="bg2"/>
              </a:buClr>
              <a:buSzPts val="1000"/>
              <a:tabLst/>
              <a:defRPr/>
            </a:pP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La Banque Dexia est en « résolution </a:t>
            </a:r>
            <a:r>
              <a:rPr kumimoji="0" lang="fr-FR" sz="900" i="0" u="none" strike="noStrike" kern="0" cap="none" spc="0" normalizeH="0" baseline="0" noProof="0" err="1">
                <a:ln>
                  <a:noFill/>
                </a:ln>
                <a:solidFill>
                  <a:srgbClr val="000000"/>
                </a:solidFill>
                <a:effectLst/>
                <a:uLnTx/>
                <a:uFillTx/>
                <a:latin typeface="Arial"/>
                <a:ea typeface="Montserrat"/>
                <a:cs typeface="Montserrat"/>
                <a:sym typeface="Montserrat"/>
              </a:rPr>
              <a:t>ordonn</a:t>
            </a:r>
            <a:r>
              <a:rPr lang="fr-FR" sz="900" err="1">
                <a:solidFill>
                  <a:srgbClr val="000000"/>
                </a:solidFill>
                <a:latin typeface="Arial"/>
                <a:ea typeface="Montserrat"/>
                <a:cs typeface="Montserrat"/>
                <a:sym typeface="Montserrat"/>
              </a:rPr>
              <a:t>ée</a:t>
            </a:r>
            <a:r>
              <a:rPr lang="fr-FR" sz="900">
                <a:solidFill>
                  <a:srgbClr val="000000"/>
                </a:solidFill>
                <a:latin typeface="Arial"/>
                <a:ea typeface="Montserrat"/>
                <a:cs typeface="Montserrat"/>
                <a:sym typeface="Montserrat"/>
              </a:rPr>
              <a:t> » depuis 2011 et donc vouée à disparaitre. L’entreprise a supprimé plus de 900 postes suite à la crise de 2008 et ferme progressivement toutes ses filiales significatives</a:t>
            </a:r>
            <a:endPar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3" name="Rectangle 42">
            <a:extLst>
              <a:ext uri="{FF2B5EF4-FFF2-40B4-BE49-F238E27FC236}">
                <a16:creationId xmlns:a16="http://schemas.microsoft.com/office/drawing/2014/main" id="{AE085C50-527D-D8A7-20AB-C6F39A51C7D8}"/>
              </a:ext>
            </a:extLst>
          </p:cNvPr>
          <p:cNvSpPr/>
          <p:nvPr/>
        </p:nvSpPr>
        <p:spPr>
          <a:xfrm>
            <a:off x="9832055" y="2467655"/>
            <a:ext cx="2059335" cy="825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eaLnBrk="1" fontAlgn="auto" latinLnBrk="0" hangingPunct="1">
              <a:lnSpc>
                <a:spcPct val="100000"/>
              </a:lnSpc>
              <a:spcBef>
                <a:spcPts val="1200"/>
              </a:spcBef>
              <a:spcAft>
                <a:spcPts val="0"/>
              </a:spcAft>
              <a:buClr>
                <a:schemeClr val="bg2"/>
              </a:buClr>
              <a:buSzPts val="1000"/>
              <a:tabLst/>
              <a:defRPr/>
            </a:pPr>
            <a:r>
              <a:rPr lang="fr-FR" sz="900">
                <a:solidFill>
                  <a:srgbClr val="000000"/>
                </a:solidFill>
                <a:latin typeface="Arial"/>
                <a:ea typeface="Montserrat"/>
                <a:cs typeface="Montserrat"/>
                <a:sym typeface="Montserrat"/>
              </a:rPr>
              <a:t>ING  a décidé de cesser son activité </a:t>
            </a:r>
            <a:r>
              <a:rPr lang="fr-FR" sz="900" err="1">
                <a:solidFill>
                  <a:srgbClr val="000000"/>
                </a:solidFill>
                <a:latin typeface="Arial"/>
                <a:ea typeface="Montserrat"/>
                <a:cs typeface="Montserrat"/>
                <a:sym typeface="Montserrat"/>
              </a:rPr>
              <a:t>retail</a:t>
            </a:r>
            <a:r>
              <a:rPr lang="fr-FR" sz="900">
                <a:solidFill>
                  <a:srgbClr val="000000"/>
                </a:solidFill>
                <a:latin typeface="Arial"/>
                <a:ea typeface="Montserrat"/>
                <a:cs typeface="Montserrat"/>
                <a:sym typeface="Montserrat"/>
              </a:rPr>
              <a:t> en France &amp; donc prévu de céder sa clientèle à d’autres banques. Nous avons accompagné les équipes dans ces travaux</a:t>
            </a:r>
            <a:endPar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3" name="Rectangle 32">
            <a:extLst>
              <a:ext uri="{FF2B5EF4-FFF2-40B4-BE49-F238E27FC236}">
                <a16:creationId xmlns:a16="http://schemas.microsoft.com/office/drawing/2014/main" id="{4B8BC0AA-5223-1F53-E8D6-FD8112D6C357}"/>
              </a:ext>
            </a:extLst>
          </p:cNvPr>
          <p:cNvSpPr/>
          <p:nvPr/>
        </p:nvSpPr>
        <p:spPr>
          <a:xfrm>
            <a:off x="5423796" y="1307690"/>
            <a:ext cx="2059335" cy="50016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r>
              <a:rPr lang="fr-FR" b="1" kern="1200">
                <a:solidFill>
                  <a:srgbClr val="20408E"/>
                </a:solidFill>
                <a:latin typeface="Arial"/>
              </a:rPr>
              <a:t>Refonte des 7 principaux processus de gestion  </a:t>
            </a:r>
          </a:p>
        </p:txBody>
      </p:sp>
      <p:sp>
        <p:nvSpPr>
          <p:cNvPr id="35" name="Rectangle 34">
            <a:extLst>
              <a:ext uri="{FF2B5EF4-FFF2-40B4-BE49-F238E27FC236}">
                <a16:creationId xmlns:a16="http://schemas.microsoft.com/office/drawing/2014/main" id="{E1955EB7-6464-6F41-DFDD-E1B6515E914A}"/>
              </a:ext>
            </a:extLst>
          </p:cNvPr>
          <p:cNvSpPr/>
          <p:nvPr/>
        </p:nvSpPr>
        <p:spPr>
          <a:xfrm>
            <a:off x="5423796" y="3644585"/>
            <a:ext cx="2059335" cy="28171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Refonte de l’ensemble des  process gestion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en utilisant les méthodologies </a:t>
            </a:r>
            <a:r>
              <a:rPr kumimoji="0" lang="fr-FR" sz="800" b="1" i="0" u="none" strike="noStrike" kern="0" cap="none" spc="0" normalizeH="0" baseline="0" noProof="0" err="1">
                <a:ln>
                  <a:noFill/>
                </a:ln>
                <a:solidFill>
                  <a:srgbClr val="000000"/>
                </a:solidFill>
                <a:effectLst/>
                <a:uLnTx/>
                <a:uFillTx/>
                <a:latin typeface="Arial"/>
                <a:ea typeface="Montserrat"/>
                <a:cs typeface="Montserrat"/>
                <a:sym typeface="Montserrat"/>
              </a:rPr>
              <a:t>lean</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 6 Sigma, </a:t>
            </a:r>
            <a:r>
              <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rPr>
              <a:t>notamment </a:t>
            </a:r>
            <a:r>
              <a:rPr kumimoji="0" lang="fr-FR" sz="800" b="1" i="0" u="none" strike="noStrike" kern="0" cap="none" spc="0" normalizeH="0" baseline="0" noProof="0">
                <a:ln>
                  <a:noFill/>
                </a:ln>
                <a:solidFill>
                  <a:srgbClr val="000000"/>
                </a:solidFill>
                <a:effectLst/>
                <a:uLnTx/>
                <a:uFillTx/>
                <a:latin typeface="Arial"/>
                <a:ea typeface="Montserrat"/>
                <a:cs typeface="Montserrat"/>
                <a:sym typeface="Montserrat"/>
              </a:rPr>
              <a:t>l’écoute des collaborateurs</a:t>
            </a:r>
          </a:p>
          <a:p>
            <a:pPr marL="285750" marR="0" lvl="0" indent="-285750"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b="1">
                <a:solidFill>
                  <a:srgbClr val="000000"/>
                </a:solidFill>
                <a:latin typeface="Arial"/>
                <a:ea typeface="Montserrat"/>
                <a:cs typeface="Montserrat"/>
                <a:sym typeface="Montserrat"/>
              </a:rPr>
              <a:t>Implication forte </a:t>
            </a:r>
            <a:r>
              <a:rPr lang="fr-FR" sz="800">
                <a:solidFill>
                  <a:srgbClr val="000000"/>
                </a:solidFill>
                <a:latin typeface="Arial"/>
                <a:ea typeface="Montserrat"/>
                <a:cs typeface="Montserrat"/>
                <a:sym typeface="Montserrat"/>
              </a:rPr>
              <a:t>des équipes « restantes » pour soulever les </a:t>
            </a:r>
            <a:r>
              <a:rPr lang="fr-FR" sz="800" b="1">
                <a:solidFill>
                  <a:srgbClr val="000000"/>
                </a:solidFill>
                <a:latin typeface="Arial"/>
                <a:ea typeface="Montserrat"/>
                <a:cs typeface="Montserrat"/>
                <a:sym typeface="Montserrat"/>
              </a:rPr>
              <a:t>irritants</a:t>
            </a:r>
            <a:r>
              <a:rPr lang="fr-FR" sz="800">
                <a:solidFill>
                  <a:srgbClr val="000000"/>
                </a:solidFill>
                <a:latin typeface="Arial"/>
                <a:ea typeface="Montserrat"/>
                <a:cs typeface="Montserrat"/>
                <a:sym typeface="Montserrat"/>
              </a:rPr>
              <a:t> &amp; proposer des </a:t>
            </a:r>
            <a:r>
              <a:rPr lang="fr-FR" sz="800" b="1">
                <a:solidFill>
                  <a:srgbClr val="000000"/>
                </a:solidFill>
                <a:latin typeface="Arial"/>
                <a:ea typeface="Montserrat"/>
                <a:cs typeface="Montserrat"/>
                <a:sym typeface="Montserrat"/>
              </a:rPr>
              <a:t>solutions</a:t>
            </a:r>
            <a:r>
              <a:rPr lang="fr-FR" sz="800">
                <a:solidFill>
                  <a:srgbClr val="000000"/>
                </a:solidFill>
                <a:latin typeface="Arial"/>
                <a:ea typeface="Montserrat"/>
                <a:cs typeface="Montserrat"/>
                <a:sym typeface="Montserrat"/>
              </a:rPr>
              <a:t> sur chacune des thématiques</a:t>
            </a:r>
            <a:endPar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endParaRPr>
          </a:p>
          <a:p>
            <a:pPr marL="285750" marR="0" lvl="0" indent="-285750" algn="just" defTabSz="914400" eaLnBrk="1" fontAlgn="auto" latinLnBrk="0" hangingPunct="1">
              <a:lnSpc>
                <a:spcPct val="100000"/>
              </a:lnSpc>
              <a:spcBef>
                <a:spcPts val="1200"/>
              </a:spcBef>
              <a:spcAft>
                <a:spcPts val="0"/>
              </a:spcAft>
              <a:buClr>
                <a:schemeClr val="bg2"/>
              </a:buClr>
              <a:buSzPts val="1000"/>
              <a:buFont typeface="Wingdings" panose="05000000000000000000" pitchFamily="2" charset="2"/>
              <a:buChar char="§"/>
              <a:tabLst/>
              <a:defRPr/>
            </a:pPr>
            <a:r>
              <a:rPr lang="fr-FR" sz="800" b="1">
                <a:solidFill>
                  <a:srgbClr val="000000"/>
                </a:solidFill>
                <a:latin typeface="Arial"/>
                <a:ea typeface="Montserrat"/>
                <a:cs typeface="Montserrat"/>
                <a:sym typeface="Montserrat"/>
              </a:rPr>
              <a:t>Partage de la vision </a:t>
            </a:r>
            <a:r>
              <a:rPr lang="fr-FR" sz="800">
                <a:solidFill>
                  <a:srgbClr val="000000"/>
                </a:solidFill>
                <a:latin typeface="Arial"/>
                <a:ea typeface="Montserrat"/>
                <a:cs typeface="Montserrat"/>
                <a:sym typeface="Montserrat"/>
              </a:rPr>
              <a:t>&amp; </a:t>
            </a:r>
            <a:r>
              <a:rPr lang="fr-FR" sz="800" b="1">
                <a:solidFill>
                  <a:srgbClr val="000000"/>
                </a:solidFill>
                <a:latin typeface="Arial"/>
                <a:ea typeface="Montserrat"/>
                <a:cs typeface="Montserrat"/>
                <a:sym typeface="Montserrat"/>
              </a:rPr>
              <a:t>soin</a:t>
            </a:r>
            <a:r>
              <a:rPr lang="fr-FR" sz="800">
                <a:solidFill>
                  <a:srgbClr val="000000"/>
                </a:solidFill>
                <a:latin typeface="Arial"/>
                <a:ea typeface="Montserrat"/>
                <a:cs typeface="Montserrat"/>
                <a:sym typeface="Montserrat"/>
              </a:rPr>
              <a:t> tout particulier apporté aux équipes restantes pour préparer un avenir meilleur pour la filiale</a:t>
            </a:r>
            <a:endParaRPr kumimoji="0" lang="fr-FR" sz="8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4" name="Rectangle 43">
            <a:extLst>
              <a:ext uri="{FF2B5EF4-FFF2-40B4-BE49-F238E27FC236}">
                <a16:creationId xmlns:a16="http://schemas.microsoft.com/office/drawing/2014/main" id="{0D41B0B0-81A6-77F9-A39E-60117B6C64F3}"/>
              </a:ext>
            </a:extLst>
          </p:cNvPr>
          <p:cNvSpPr/>
          <p:nvPr/>
        </p:nvSpPr>
        <p:spPr>
          <a:xfrm>
            <a:off x="5423796" y="2467655"/>
            <a:ext cx="2059335" cy="825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eaLnBrk="1" fontAlgn="auto" latinLnBrk="0" hangingPunct="1">
              <a:lnSpc>
                <a:spcPct val="100000"/>
              </a:lnSpc>
              <a:spcBef>
                <a:spcPts val="1200"/>
              </a:spcBef>
              <a:spcAft>
                <a:spcPts val="0"/>
              </a:spcAft>
              <a:buClr>
                <a:schemeClr val="bg2"/>
              </a:buClr>
              <a:buSzPts val="1000"/>
              <a:tabLst/>
              <a:defRPr/>
            </a:pPr>
            <a:r>
              <a:rPr lang="fr-FR" sz="900">
                <a:solidFill>
                  <a:srgbClr val="000000"/>
                </a:solidFill>
                <a:latin typeface="Arial"/>
                <a:ea typeface="Montserrat"/>
                <a:cs typeface="Montserrat"/>
                <a:sym typeface="Montserrat"/>
              </a:rPr>
              <a:t>La filiale française d’</a:t>
            </a:r>
            <a:r>
              <a:rPr lang="fr-FR" sz="900" err="1">
                <a:solidFill>
                  <a:srgbClr val="000000"/>
                </a:solidFill>
                <a:latin typeface="Arial"/>
                <a:ea typeface="Montserrat"/>
                <a:cs typeface="Montserrat"/>
                <a:sym typeface="Montserrat"/>
              </a:rPr>
              <a:t>Intrum</a:t>
            </a:r>
            <a:r>
              <a:rPr lang="fr-FR" sz="900">
                <a:solidFill>
                  <a:srgbClr val="000000"/>
                </a:solidFill>
                <a:latin typeface="Arial"/>
                <a:ea typeface="Montserrat"/>
                <a:cs typeface="Montserrat"/>
                <a:sym typeface="Montserrat"/>
              </a:rPr>
              <a:t> (recouvrement) étant en grande difficulté financière, il a été décidé de se séparer des 4 plus gros clients non rentables pour l’organisation. Un plan de départ volontaire a suivi cette annonce</a:t>
            </a:r>
            <a:endPar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endParaRPr>
          </a:p>
        </p:txBody>
      </p:sp>
      <p:pic>
        <p:nvPicPr>
          <p:cNvPr id="1034" name="Picture 10">
            <a:extLst>
              <a:ext uri="{FF2B5EF4-FFF2-40B4-BE49-F238E27FC236}">
                <a16:creationId xmlns:a16="http://schemas.microsoft.com/office/drawing/2014/main" id="{8B19D2D9-650D-4EC1-4B07-70F7C010B50B}"/>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909171" y="1480344"/>
            <a:ext cx="915502" cy="2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313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0AE7AC-E70F-9873-D01B-D8BE56CC398E}"/>
              </a:ext>
            </a:extLst>
          </p:cNvPr>
          <p:cNvSpPr>
            <a:spLocks noGrp="1"/>
          </p:cNvSpPr>
          <p:nvPr>
            <p:ph type="title"/>
          </p:nvPr>
        </p:nvSpPr>
        <p:spPr>
          <a:xfrm>
            <a:off x="396654" y="292153"/>
            <a:ext cx="10457273" cy="407795"/>
          </a:xfrm>
        </p:spPr>
        <p:txBody>
          <a:bodyPr/>
          <a:lstStyle/>
          <a:p>
            <a:r>
              <a:rPr lang="fr-FR"/>
              <a:t>Trois expériences significatives</a:t>
            </a:r>
          </a:p>
        </p:txBody>
      </p:sp>
      <p:sp>
        <p:nvSpPr>
          <p:cNvPr id="5" name="Rectangle 4">
            <a:extLst>
              <a:ext uri="{FF2B5EF4-FFF2-40B4-BE49-F238E27FC236}">
                <a16:creationId xmlns:a16="http://schemas.microsoft.com/office/drawing/2014/main" id="{DCD34D0D-79B1-EA48-EC2D-90A027149CAF}"/>
              </a:ext>
            </a:extLst>
          </p:cNvPr>
          <p:cNvSpPr/>
          <p:nvPr/>
        </p:nvSpPr>
        <p:spPr>
          <a:xfrm>
            <a:off x="479425" y="1490472"/>
            <a:ext cx="3672000" cy="48188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fr-FR" sz="1400" b="1" i="0" u="none" strike="noStrike" kern="1200" cap="none" spc="0" normalizeH="0" baseline="0">
              <a:ln>
                <a:noFill/>
              </a:ln>
              <a:solidFill>
                <a:srgbClr val="20408E"/>
              </a:solidFill>
              <a:effectLst/>
              <a:uLnTx/>
              <a:uFillTx/>
              <a:latin typeface="Arial"/>
              <a:ea typeface="+mn-ea"/>
              <a:cs typeface="+mn-cs"/>
              <a:sym typeface="Arial"/>
            </a:endParaRPr>
          </a:p>
          <a:p>
            <a:pPr algn="ctr"/>
            <a:endParaRPr lang="fr-FR" b="1" kern="1200">
              <a:solidFill>
                <a:srgbClr val="20408E"/>
              </a:solidFill>
              <a:latin typeface="Arial"/>
            </a:endParaRPr>
          </a:p>
          <a:p>
            <a:pPr algn="ctr"/>
            <a:endParaRPr lang="fr-FR" b="1" kern="1200">
              <a:solidFill>
                <a:srgbClr val="20408E"/>
              </a:solidFill>
              <a:latin typeface="Arial"/>
            </a:endParaRPr>
          </a:p>
          <a:p>
            <a:pPr algn="ctr"/>
            <a:r>
              <a:rPr kumimoji="0" lang="fr-FR" sz="1400" b="1" i="0" u="none" strike="noStrike" kern="1200" cap="none" spc="0" normalizeH="0" baseline="0">
                <a:ln>
                  <a:noFill/>
                </a:ln>
                <a:solidFill>
                  <a:srgbClr val="20408E"/>
                </a:solidFill>
                <a:effectLst/>
                <a:uLnTx/>
                <a:uFillTx/>
                <a:latin typeface="Arial"/>
                <a:ea typeface="+mn-ea"/>
                <a:cs typeface="+mn-cs"/>
                <a:sym typeface="Arial"/>
              </a:rPr>
              <a:t>Accompagnement au changement des usages digitaux en magasins (vente &amp; </a:t>
            </a:r>
            <a:r>
              <a:rPr kumimoji="0" lang="fr-FR" sz="1400" b="1" i="0" u="none" strike="noStrike" kern="1200" cap="none" spc="0" normalizeH="0" baseline="0" err="1">
                <a:ln>
                  <a:noFill/>
                </a:ln>
                <a:solidFill>
                  <a:srgbClr val="20408E"/>
                </a:solidFill>
                <a:effectLst/>
                <a:uLnTx/>
                <a:uFillTx/>
                <a:latin typeface="Arial"/>
                <a:ea typeface="+mn-ea"/>
                <a:cs typeface="+mn-cs"/>
                <a:sym typeface="Arial"/>
              </a:rPr>
              <a:t>supply</a:t>
            </a:r>
            <a:r>
              <a:rPr kumimoji="0" lang="fr-FR" sz="1400" b="1" i="0" u="none" strike="noStrike" kern="1200" cap="none" spc="0" normalizeH="0" baseline="0">
                <a:ln>
                  <a:noFill/>
                </a:ln>
                <a:solidFill>
                  <a:srgbClr val="20408E"/>
                </a:solidFill>
                <a:effectLst/>
                <a:uLnTx/>
                <a:uFillTx/>
                <a:latin typeface="Arial"/>
                <a:ea typeface="+mn-ea"/>
                <a:cs typeface="+mn-cs"/>
                <a:sym typeface="Arial"/>
              </a:rPr>
              <a:t>)</a:t>
            </a:r>
            <a:endParaRPr lang="fr-FR" b="1" kern="1200" noProof="0">
              <a:solidFill>
                <a:srgbClr val="20408E"/>
              </a:solidFill>
              <a:latin typeface="Arial"/>
            </a:endParaRPr>
          </a:p>
          <a:p>
            <a:pPr marL="285750" indent="-285750" algn="just">
              <a:spcBef>
                <a:spcPts val="1200"/>
              </a:spcBef>
              <a:buClr>
                <a:schemeClr val="bg2"/>
              </a:buClr>
              <a:buFont typeface="Wingdings" panose="05000000000000000000" pitchFamily="2" charset="2"/>
              <a:buChar char="§"/>
            </a:pPr>
            <a:r>
              <a:rPr lang="fr-FR" sz="1100">
                <a:solidFill>
                  <a:srgbClr val="000000"/>
                </a:solidFill>
                <a:latin typeface="Arial"/>
                <a:sym typeface="Montserrat"/>
              </a:rPr>
              <a:t>Diagnostic des pratiques et fonctionnement actuels en termes de gestes métiers sur les outils actuels​</a:t>
            </a:r>
          </a:p>
          <a:p>
            <a:pPr marL="285750" lvl="0" indent="-285750" algn="just" defTabSz="914400" eaLnBrk="1" fontAlgn="auto" latinLnBrk="0" hangingPunct="1">
              <a:spcBef>
                <a:spcPts val="1200"/>
              </a:spcBef>
              <a:buClr>
                <a:schemeClr val="bg2"/>
              </a:buClr>
              <a:buSzPts val="1000"/>
              <a:buFont typeface="Wingdings" panose="05000000000000000000" pitchFamily="2" charset="2"/>
              <a:buChar char="§"/>
              <a:tabLst/>
              <a:defRPr/>
            </a:pPr>
            <a:r>
              <a:rPr lang="fr-FR" sz="1100">
                <a:solidFill>
                  <a:srgbClr val="000000"/>
                </a:solidFill>
                <a:latin typeface="Arial"/>
                <a:sym typeface="Montserrat"/>
              </a:rPr>
              <a:t>Animation des ateliers en intelligence collective: </a:t>
            </a:r>
            <a:r>
              <a:rPr lang="fr-FR" sz="1100" err="1">
                <a:solidFill>
                  <a:srgbClr val="000000"/>
                </a:solidFill>
                <a:latin typeface="Arial"/>
                <a:sym typeface="Montserrat"/>
              </a:rPr>
              <a:t>co-construire</a:t>
            </a:r>
            <a:r>
              <a:rPr lang="fr-FR" sz="1100">
                <a:solidFill>
                  <a:srgbClr val="000000"/>
                </a:solidFill>
                <a:latin typeface="Arial"/>
                <a:sym typeface="Montserrat"/>
              </a:rPr>
              <a:t> le plan d’accompagnement au déploiement avec les acteurs clés​</a:t>
            </a:r>
          </a:p>
          <a:p>
            <a:pPr marL="285750" lvl="0" indent="-285750" algn="just" defTabSz="914400" eaLnBrk="1" fontAlgn="auto" latinLnBrk="0" hangingPunct="1">
              <a:spcBef>
                <a:spcPts val="1200"/>
              </a:spcBef>
              <a:buClr>
                <a:schemeClr val="bg2"/>
              </a:buClr>
              <a:buSzPts val="1000"/>
              <a:buFont typeface="Wingdings" panose="05000000000000000000" pitchFamily="2" charset="2"/>
              <a:buChar char="§"/>
              <a:tabLst/>
              <a:defRPr/>
            </a:pPr>
            <a:r>
              <a:rPr lang="fr-FR" sz="1100">
                <a:solidFill>
                  <a:srgbClr val="000000"/>
                </a:solidFill>
                <a:latin typeface="Arial"/>
                <a:sym typeface="Montserrat"/>
              </a:rPr>
              <a:t>Participation aux formation et sessions de déploiement dans les magasins intégrés au groupe (22 magasins)​</a:t>
            </a:r>
          </a:p>
          <a:p>
            <a:pPr marL="285750" lvl="0" indent="-285750" algn="just" defTabSz="914400" eaLnBrk="1" fontAlgn="auto" latinLnBrk="0" hangingPunct="1">
              <a:spcBef>
                <a:spcPts val="1200"/>
              </a:spcBef>
              <a:buClr>
                <a:schemeClr val="bg2"/>
              </a:buClr>
              <a:buSzPts val="1000"/>
              <a:buFont typeface="Wingdings" panose="05000000000000000000" pitchFamily="2" charset="2"/>
              <a:buChar char="§"/>
              <a:tabLst/>
              <a:defRPr/>
            </a:pPr>
            <a:r>
              <a:rPr lang="fr-FR" sz="1100">
                <a:solidFill>
                  <a:srgbClr val="000000"/>
                </a:solidFill>
                <a:latin typeface="Arial"/>
                <a:sym typeface="Montserrat"/>
              </a:rPr>
              <a:t>Construction et animation d’un réseau de relais du projet dans les magasins Weldom franchisés​</a:t>
            </a:r>
          </a:p>
          <a:p>
            <a:pPr marL="285750" lvl="0" indent="-285750" algn="just" defTabSz="914400" eaLnBrk="1" fontAlgn="auto" latinLnBrk="0" hangingPunct="1">
              <a:spcBef>
                <a:spcPts val="1200"/>
              </a:spcBef>
              <a:buClr>
                <a:schemeClr val="bg2"/>
              </a:buClr>
              <a:buSzPts val="1000"/>
              <a:buFont typeface="Wingdings" panose="05000000000000000000" pitchFamily="2" charset="2"/>
              <a:buChar char="§"/>
              <a:tabLst/>
              <a:defRPr/>
            </a:pPr>
            <a:r>
              <a:rPr lang="fr-FR" sz="1100">
                <a:solidFill>
                  <a:srgbClr val="000000"/>
                </a:solidFill>
                <a:latin typeface="Arial"/>
                <a:sym typeface="Montserrat"/>
              </a:rPr>
              <a:t>Construction et mise en place du plan de formation tenant compte des spécificités franchisés (e-learning, formation relais)​</a:t>
            </a:r>
          </a:p>
          <a:p>
            <a:pPr marL="285750" lvl="0" indent="-285750" algn="just" defTabSz="914400" eaLnBrk="1" fontAlgn="auto" latinLnBrk="0" hangingPunct="1">
              <a:spcBef>
                <a:spcPts val="1200"/>
              </a:spcBef>
              <a:buClr>
                <a:schemeClr val="bg2"/>
              </a:buClr>
              <a:buSzPts val="1000"/>
              <a:buFont typeface="Wingdings" panose="05000000000000000000" pitchFamily="2" charset="2"/>
              <a:buChar char="§"/>
              <a:tabLst/>
              <a:defRPr/>
            </a:pPr>
            <a:r>
              <a:rPr lang="fr-FR" sz="1100">
                <a:solidFill>
                  <a:srgbClr val="000000"/>
                </a:solidFill>
                <a:latin typeface="Arial"/>
                <a:sym typeface="Montserrat"/>
              </a:rPr>
              <a:t>Construction et mise en place du plan de communication tenant compte des spécificités franchisés (accès limités au mail ou RSE etc.)</a:t>
            </a:r>
          </a:p>
        </p:txBody>
      </p:sp>
      <p:sp>
        <p:nvSpPr>
          <p:cNvPr id="8" name="Rectangle 7">
            <a:extLst>
              <a:ext uri="{FF2B5EF4-FFF2-40B4-BE49-F238E27FC236}">
                <a16:creationId xmlns:a16="http://schemas.microsoft.com/office/drawing/2014/main" id="{64F3A451-C719-F87A-885D-0CC6605F0352}"/>
              </a:ext>
            </a:extLst>
          </p:cNvPr>
          <p:cNvSpPr/>
          <p:nvPr/>
        </p:nvSpPr>
        <p:spPr>
          <a:xfrm>
            <a:off x="4323112" y="1490472"/>
            <a:ext cx="3672000" cy="48188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kern="1200">
              <a:solidFill>
                <a:srgbClr val="20408E"/>
              </a:solidFill>
              <a:latin typeface="Arial"/>
            </a:endParaRPr>
          </a:p>
          <a:p>
            <a:pPr algn="ctr"/>
            <a:endParaRPr lang="fr-FR" b="1" kern="1200">
              <a:solidFill>
                <a:srgbClr val="20408E"/>
              </a:solidFill>
              <a:latin typeface="Arial"/>
            </a:endParaRPr>
          </a:p>
          <a:p>
            <a:pPr algn="ctr"/>
            <a:r>
              <a:rPr lang="fr-FR" b="1" kern="1200">
                <a:solidFill>
                  <a:srgbClr val="20408E"/>
                </a:solidFill>
                <a:latin typeface="Arial"/>
              </a:rPr>
              <a:t>Accompagnement au développement du contract management</a:t>
            </a:r>
          </a:p>
          <a:p>
            <a:pPr marL="285750" indent="-285750" algn="just">
              <a:spcBef>
                <a:spcPts val="1200"/>
              </a:spcBef>
              <a:buClr>
                <a:schemeClr val="bg2"/>
              </a:buClr>
              <a:buFont typeface="Wingdings" panose="05000000000000000000" pitchFamily="2" charset="2"/>
              <a:buChar char="§"/>
            </a:pPr>
            <a:r>
              <a:rPr lang="fr-FR" sz="1100" b="1">
                <a:solidFill>
                  <a:srgbClr val="000000"/>
                </a:solidFill>
                <a:latin typeface="Arial"/>
                <a:sym typeface="Montserrat"/>
              </a:rPr>
              <a:t>Diagnostic organisationnel </a:t>
            </a:r>
            <a:r>
              <a:rPr lang="fr-FR" sz="1100">
                <a:solidFill>
                  <a:srgbClr val="000000"/>
                </a:solidFill>
                <a:latin typeface="Arial"/>
                <a:sym typeface="Montserrat"/>
              </a:rPr>
              <a:t>&amp; de performance du dispositif d’animation du Contract Management de SNCF Réseau. Le contract management est une compétence mais pas un métier, qui concerne plus de 3000 collaborateurs (MOA, MOE, Achats, Juridique…)</a:t>
            </a:r>
          </a:p>
          <a:p>
            <a:pPr marL="285750" indent="-285750" algn="just">
              <a:spcBef>
                <a:spcPts val="1200"/>
              </a:spcBef>
              <a:buClr>
                <a:schemeClr val="bg2"/>
              </a:buClr>
              <a:buFont typeface="Wingdings" panose="05000000000000000000" pitchFamily="2" charset="2"/>
              <a:buChar char="§"/>
            </a:pPr>
            <a:r>
              <a:rPr lang="fr-FR" sz="1100" b="1">
                <a:solidFill>
                  <a:srgbClr val="000000"/>
                </a:solidFill>
                <a:latin typeface="Arial"/>
                <a:sym typeface="Montserrat"/>
              </a:rPr>
              <a:t>Clarification du rôle du Cercle </a:t>
            </a:r>
            <a:r>
              <a:rPr lang="fr-FR" sz="1100">
                <a:solidFill>
                  <a:srgbClr val="000000"/>
                </a:solidFill>
                <a:latin typeface="Arial"/>
                <a:sym typeface="Montserrat"/>
              </a:rPr>
              <a:t>du CM, représentant l’ensemble des directions concernées et agissant comme un catalyseur des actions d’acculturation &amp; de formation réalisées. Leur rôle crucial est dans la professionnalisation des équipes </a:t>
            </a:r>
          </a:p>
          <a:p>
            <a:pPr marL="285750" indent="-285750" algn="just">
              <a:spcBef>
                <a:spcPts val="1200"/>
              </a:spcBef>
              <a:buClr>
                <a:schemeClr val="bg2"/>
              </a:buClr>
              <a:buFont typeface="Wingdings" panose="05000000000000000000" pitchFamily="2" charset="2"/>
              <a:buChar char="§"/>
            </a:pPr>
            <a:r>
              <a:rPr lang="fr-FR" sz="1100" b="1">
                <a:solidFill>
                  <a:srgbClr val="000000"/>
                </a:solidFill>
                <a:latin typeface="Arial"/>
              </a:rPr>
              <a:t>Priorisation de la feuille de route </a:t>
            </a:r>
            <a:r>
              <a:rPr lang="fr-FR" sz="1100">
                <a:solidFill>
                  <a:srgbClr val="000000"/>
                </a:solidFill>
                <a:latin typeface="Arial"/>
              </a:rPr>
              <a:t>des actions de partage de connaissance, de formations &amp; de communication auprès des 3000 collaborateurs concernés</a:t>
            </a:r>
          </a:p>
          <a:p>
            <a:pPr marL="285750" indent="-285750" algn="just">
              <a:spcBef>
                <a:spcPts val="1200"/>
              </a:spcBef>
              <a:buClr>
                <a:schemeClr val="bg2"/>
              </a:buClr>
              <a:buFont typeface="Wingdings" panose="05000000000000000000" pitchFamily="2" charset="2"/>
              <a:buChar char="§"/>
            </a:pPr>
            <a:r>
              <a:rPr lang="fr-FR" sz="1100" b="1">
                <a:solidFill>
                  <a:srgbClr val="000000"/>
                </a:solidFill>
                <a:latin typeface="Arial"/>
              </a:rPr>
              <a:t>Coordination</a:t>
            </a:r>
            <a:r>
              <a:rPr lang="fr-FR" sz="1100">
                <a:solidFill>
                  <a:srgbClr val="000000"/>
                </a:solidFill>
                <a:latin typeface="Arial"/>
              </a:rPr>
              <a:t> du plan de formation &amp; montée en compétences des collaborateurs</a:t>
            </a:r>
          </a:p>
        </p:txBody>
      </p:sp>
      <p:sp>
        <p:nvSpPr>
          <p:cNvPr id="9" name="Rectangle 8">
            <a:extLst>
              <a:ext uri="{FF2B5EF4-FFF2-40B4-BE49-F238E27FC236}">
                <a16:creationId xmlns:a16="http://schemas.microsoft.com/office/drawing/2014/main" id="{55D3DD0D-7B6A-0C67-AB56-E5892510C159}"/>
              </a:ext>
            </a:extLst>
          </p:cNvPr>
          <p:cNvSpPr/>
          <p:nvPr/>
        </p:nvSpPr>
        <p:spPr>
          <a:xfrm>
            <a:off x="8166799" y="1490472"/>
            <a:ext cx="3672000" cy="48188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kern="1200">
                <a:solidFill>
                  <a:srgbClr val="20408E"/>
                </a:solidFill>
                <a:latin typeface="Arial"/>
              </a:rPr>
              <a:t>Animation de formations pour l’utilisation d’un progiciel</a:t>
            </a:r>
          </a:p>
          <a:p>
            <a:pPr algn="ctr"/>
            <a:endParaRPr lang="fr-FR" b="1" kern="1200">
              <a:solidFill>
                <a:srgbClr val="20408E"/>
              </a:solidFill>
              <a:latin typeface="Arial"/>
            </a:endParaRPr>
          </a:p>
          <a:p>
            <a:pPr marL="285750" indent="-285750" algn="just">
              <a:spcBef>
                <a:spcPts val="600"/>
              </a:spcBef>
              <a:buClr>
                <a:schemeClr val="bg2"/>
              </a:buClr>
              <a:buFont typeface="Wingdings" panose="05000000000000000000" pitchFamily="2" charset="2"/>
              <a:buChar char="§"/>
            </a:pPr>
            <a:r>
              <a:rPr lang="fr-FR" sz="1100" b="1">
                <a:solidFill>
                  <a:srgbClr val="000000"/>
                </a:solidFill>
                <a:latin typeface="Arial"/>
                <a:sym typeface="Montserrat"/>
              </a:rPr>
              <a:t>Cadrage de la stratégie </a:t>
            </a:r>
            <a:r>
              <a:rPr lang="fr-FR" sz="1100">
                <a:solidFill>
                  <a:srgbClr val="000000"/>
                </a:solidFill>
                <a:latin typeface="Arial"/>
                <a:sym typeface="Montserrat"/>
              </a:rPr>
              <a:t>à adopter pour former 350 des 500 utilisateurs impactés par l’outil de réalisation des horaires de l’ensemble des lignes Transilien. Il s’agit d’un métier très technique de production, et l’outil est au cœur du métier</a:t>
            </a:r>
          </a:p>
          <a:p>
            <a:pPr marL="285750" indent="-285750" algn="just">
              <a:spcBef>
                <a:spcPts val="600"/>
              </a:spcBef>
              <a:buClr>
                <a:schemeClr val="bg2"/>
              </a:buClr>
              <a:buFont typeface="Wingdings" panose="05000000000000000000" pitchFamily="2" charset="2"/>
              <a:buChar char="§"/>
            </a:pPr>
            <a:r>
              <a:rPr lang="fr-FR" sz="1100">
                <a:solidFill>
                  <a:srgbClr val="171616"/>
                </a:solidFill>
                <a:latin typeface="+mj-lt"/>
                <a:cs typeface="Montserrat"/>
                <a:sym typeface="Montserrat"/>
              </a:rPr>
              <a:t>Réalisation d’environ 45 </a:t>
            </a:r>
            <a:r>
              <a:rPr lang="fr-FR" sz="1100" b="1">
                <a:solidFill>
                  <a:srgbClr val="171616"/>
                </a:solidFill>
                <a:latin typeface="+mj-lt"/>
                <a:cs typeface="Montserrat"/>
                <a:sym typeface="Montserrat"/>
              </a:rPr>
              <a:t>sessions de formation</a:t>
            </a:r>
            <a:r>
              <a:rPr lang="fr-FR" sz="1100">
                <a:solidFill>
                  <a:srgbClr val="171616"/>
                </a:solidFill>
                <a:latin typeface="+mj-lt"/>
                <a:cs typeface="Montserrat"/>
                <a:sym typeface="Montserrat"/>
              </a:rPr>
              <a:t> en présentiel de l’ensemble des professionnels des horaires de Transilien en technicentre</a:t>
            </a:r>
          </a:p>
          <a:p>
            <a:pPr marL="285750" indent="-285750" algn="just">
              <a:spcBef>
                <a:spcPts val="600"/>
              </a:spcBef>
              <a:buClr>
                <a:schemeClr val="bg2"/>
              </a:buClr>
              <a:buFont typeface="Wingdings" panose="05000000000000000000" pitchFamily="2" charset="2"/>
              <a:buChar char="§"/>
            </a:pPr>
            <a:r>
              <a:rPr lang="fr-FR" sz="1100" b="1">
                <a:solidFill>
                  <a:srgbClr val="171616"/>
                </a:solidFill>
                <a:latin typeface="+mj-lt"/>
                <a:ea typeface="Montserrat"/>
                <a:cs typeface="Montserrat"/>
                <a:sym typeface="Montserrat"/>
              </a:rPr>
              <a:t>Amélioration continue </a:t>
            </a:r>
            <a:r>
              <a:rPr lang="fr-FR" sz="1100">
                <a:solidFill>
                  <a:srgbClr val="171616"/>
                </a:solidFill>
                <a:latin typeface="+mj-lt"/>
                <a:ea typeface="Montserrat"/>
                <a:cs typeface="Montserrat"/>
                <a:sym typeface="Montserrat"/>
              </a:rPr>
              <a:t>de la formation (support, FAQ, </a:t>
            </a:r>
            <a:r>
              <a:rPr lang="fr-FR" sz="1100">
                <a:solidFill>
                  <a:srgbClr val="171616"/>
                </a:solidFill>
                <a:latin typeface="+mj-lt"/>
                <a:cs typeface="Montserrat"/>
                <a:sym typeface="Montserrat"/>
              </a:rPr>
              <a:t>indicateurs à chaud/à froid, REX) afin d’assurer une qualité de service optimale pour les formés</a:t>
            </a:r>
          </a:p>
          <a:p>
            <a:pPr marL="285750" indent="-285750" algn="just">
              <a:spcBef>
                <a:spcPts val="600"/>
              </a:spcBef>
              <a:buClr>
                <a:schemeClr val="bg2"/>
              </a:buClr>
              <a:buFont typeface="Wingdings" panose="05000000000000000000" pitchFamily="2" charset="2"/>
              <a:buChar char="§"/>
            </a:pPr>
            <a:r>
              <a:rPr lang="fr-FR" sz="1100">
                <a:solidFill>
                  <a:srgbClr val="171616"/>
                </a:solidFill>
                <a:latin typeface="+mj-lt"/>
                <a:ea typeface="Montserrat"/>
                <a:cs typeface="Montserrat"/>
                <a:sym typeface="Montserrat"/>
              </a:rPr>
              <a:t>Réalisation de modules de </a:t>
            </a:r>
            <a:r>
              <a:rPr lang="fr-FR" sz="1100" b="1">
                <a:solidFill>
                  <a:srgbClr val="171616"/>
                </a:solidFill>
                <a:latin typeface="+mj-lt"/>
                <a:ea typeface="Montserrat"/>
                <a:cs typeface="Montserrat"/>
                <a:sym typeface="Montserrat"/>
              </a:rPr>
              <a:t>formation en ligne </a:t>
            </a:r>
            <a:r>
              <a:rPr lang="fr-FR" sz="1100">
                <a:solidFill>
                  <a:srgbClr val="171616"/>
                </a:solidFill>
                <a:latin typeface="+mj-lt"/>
                <a:ea typeface="Montserrat"/>
                <a:cs typeface="Montserrat"/>
                <a:sym typeface="Montserrat"/>
              </a:rPr>
              <a:t>afin de compléter l’offre de formation </a:t>
            </a:r>
            <a:endParaRPr lang="fr-FR" sz="1100" b="1">
              <a:solidFill>
                <a:srgbClr val="171616"/>
              </a:solidFill>
              <a:latin typeface="+mj-lt"/>
              <a:ea typeface="Montserrat"/>
              <a:cs typeface="Montserrat"/>
              <a:sym typeface="Montserrat"/>
            </a:endParaRPr>
          </a:p>
          <a:p>
            <a:pPr algn="ctr"/>
            <a:endParaRPr lang="fr-FR" b="1" kern="1200">
              <a:solidFill>
                <a:srgbClr val="20408E"/>
              </a:solidFill>
              <a:latin typeface="Arial"/>
            </a:endParaRPr>
          </a:p>
        </p:txBody>
      </p:sp>
      <p:pic>
        <p:nvPicPr>
          <p:cNvPr id="11" name="Image 10" descr="Une image contenant texte, Police, Graphique, logo&#10;&#10;Description générée automatiquement">
            <a:extLst>
              <a:ext uri="{FF2B5EF4-FFF2-40B4-BE49-F238E27FC236}">
                <a16:creationId xmlns:a16="http://schemas.microsoft.com/office/drawing/2014/main" id="{35EAEA74-C30B-6AC1-1A87-AF4CCFAC83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6280" y="1545954"/>
            <a:ext cx="705665" cy="498082"/>
          </a:xfrm>
          <a:prstGeom prst="rect">
            <a:avLst/>
          </a:prstGeom>
        </p:spPr>
      </p:pic>
      <p:pic>
        <p:nvPicPr>
          <p:cNvPr id="14" name="Image 3" descr="Une image contenant dessin, alimentation, assiette, lumière&#10;&#10;Description générée automatiquement">
            <a:extLst>
              <a:ext uri="{FF2B5EF4-FFF2-40B4-BE49-F238E27FC236}">
                <a16:creationId xmlns:a16="http://schemas.microsoft.com/office/drawing/2014/main" id="{E7434542-C7A3-C2CC-B8B0-B08E1CDF2C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6614" y="1611127"/>
            <a:ext cx="1492370" cy="367737"/>
          </a:xfrm>
          <a:prstGeom prst="rect">
            <a:avLst/>
          </a:prstGeom>
        </p:spPr>
      </p:pic>
      <p:pic>
        <p:nvPicPr>
          <p:cNvPr id="2052" name="Picture 4">
            <a:extLst>
              <a:ext uri="{FF2B5EF4-FFF2-40B4-BE49-F238E27FC236}">
                <a16:creationId xmlns:a16="http://schemas.microsoft.com/office/drawing/2014/main" id="{031D461A-7813-F932-6F4B-EB8981A910D8}"/>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71397" y="1653750"/>
            <a:ext cx="1068548" cy="28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9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C16FA6C-3DC4-CC8B-28FD-50968582E88E}"/>
              </a:ext>
            </a:extLst>
          </p:cNvPr>
          <p:cNvSpPr>
            <a:spLocks noGrp="1"/>
          </p:cNvSpPr>
          <p:nvPr>
            <p:ph type="title"/>
          </p:nvPr>
        </p:nvSpPr>
        <p:spPr/>
        <p:txBody>
          <a:bodyPr/>
          <a:lstStyle/>
          <a:p>
            <a:r>
              <a:rPr lang="fr-FR" sz="2000"/>
              <a:t>Extrait de nos références en conduite du changement</a:t>
            </a:r>
          </a:p>
        </p:txBody>
      </p:sp>
      <p:graphicFrame>
        <p:nvGraphicFramePr>
          <p:cNvPr id="41" name="Tableau 40">
            <a:extLst>
              <a:ext uri="{FF2B5EF4-FFF2-40B4-BE49-F238E27FC236}">
                <a16:creationId xmlns:a16="http://schemas.microsoft.com/office/drawing/2014/main" id="{611A390B-C055-48E9-F3E7-804C11676811}"/>
              </a:ext>
            </a:extLst>
          </p:cNvPr>
          <p:cNvGraphicFramePr>
            <a:graphicFrameLocks noGrp="1"/>
          </p:cNvGraphicFramePr>
          <p:nvPr>
            <p:extLst>
              <p:ext uri="{D42A27DB-BD31-4B8C-83A1-F6EECF244321}">
                <p14:modId xmlns:p14="http://schemas.microsoft.com/office/powerpoint/2010/main" val="427288412"/>
              </p:ext>
            </p:extLst>
          </p:nvPr>
        </p:nvGraphicFramePr>
        <p:xfrm>
          <a:off x="513058" y="844141"/>
          <a:ext cx="11312187" cy="5769006"/>
        </p:xfrm>
        <a:graphic>
          <a:graphicData uri="http://schemas.openxmlformats.org/drawingml/2006/table">
            <a:tbl>
              <a:tblPr firstRow="1" bandRow="1"/>
              <a:tblGrid>
                <a:gridCol w="1386534">
                  <a:extLst>
                    <a:ext uri="{9D8B030D-6E8A-4147-A177-3AD203B41FA5}">
                      <a16:colId xmlns:a16="http://schemas.microsoft.com/office/drawing/2014/main" val="2505426924"/>
                    </a:ext>
                  </a:extLst>
                </a:gridCol>
                <a:gridCol w="6888808">
                  <a:extLst>
                    <a:ext uri="{9D8B030D-6E8A-4147-A177-3AD203B41FA5}">
                      <a16:colId xmlns:a16="http://schemas.microsoft.com/office/drawing/2014/main" val="1872659120"/>
                    </a:ext>
                  </a:extLst>
                </a:gridCol>
                <a:gridCol w="1012282">
                  <a:extLst>
                    <a:ext uri="{9D8B030D-6E8A-4147-A177-3AD203B41FA5}">
                      <a16:colId xmlns:a16="http://schemas.microsoft.com/office/drawing/2014/main" val="2222966742"/>
                    </a:ext>
                  </a:extLst>
                </a:gridCol>
                <a:gridCol w="1012281">
                  <a:extLst>
                    <a:ext uri="{9D8B030D-6E8A-4147-A177-3AD203B41FA5}">
                      <a16:colId xmlns:a16="http://schemas.microsoft.com/office/drawing/2014/main" val="3181602836"/>
                    </a:ext>
                  </a:extLst>
                </a:gridCol>
                <a:gridCol w="1012282">
                  <a:extLst>
                    <a:ext uri="{9D8B030D-6E8A-4147-A177-3AD203B41FA5}">
                      <a16:colId xmlns:a16="http://schemas.microsoft.com/office/drawing/2014/main" val="1761129564"/>
                    </a:ext>
                  </a:extLst>
                </a:gridCol>
              </a:tblGrid>
              <a:tr h="359163">
                <a:tc gridSpan="2">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pPr marL="0" marR="0" lvl="0" indent="0" algn="l" defTabSz="1219110" rtl="0" eaLnBrk="1" fontAlgn="auto" latinLnBrk="0" hangingPunct="1">
                        <a:lnSpc>
                          <a:spcPct val="100000"/>
                        </a:lnSpc>
                        <a:spcBef>
                          <a:spcPts val="0"/>
                        </a:spcBef>
                        <a:spcAft>
                          <a:spcPts val="0"/>
                        </a:spcAft>
                        <a:buClr>
                          <a:srgbClr val="000000"/>
                        </a:buClr>
                        <a:buSzTx/>
                        <a:buFont typeface="Arial"/>
                        <a:buNone/>
                        <a:tabLst/>
                        <a:defRPr/>
                      </a:pPr>
                      <a:r>
                        <a:rPr lang="fr-FR" sz="1600" b="1" i="0" u="none" strike="noStrike" cap="none">
                          <a:solidFill>
                            <a:srgbClr val="20408E"/>
                          </a:solidFill>
                          <a:latin typeface="Arial" panose="020B0604020202020204" pitchFamily="34" charset="0"/>
                          <a:ea typeface="+mn-ea"/>
                          <a:cs typeface="Arial" panose="020B0604020202020204" pitchFamily="34" charset="0"/>
                          <a:sym typeface="Arial"/>
                        </a:rPr>
                        <a:t>Quelques exemples d’interventions</a:t>
                      </a:r>
                    </a:p>
                  </a:txBody>
                  <a:tcPr marL="88111" marR="88111" marT="44055" marB="44055">
                    <a:lnL>
                      <a:noFill/>
                    </a:lnL>
                    <a:lnR w="12700" cap="flat" cmpd="sng" algn="ctr">
                      <a:solidFill>
                        <a:schemeClr val="tx2">
                          <a:lumMod val="40000"/>
                          <a:lumOff val="60000"/>
                        </a:schemeClr>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0" i="0" u="none" strike="noStrike" cap="none">
                        <a:solidFill>
                          <a:schemeClr val="tx1"/>
                        </a:solidFill>
                        <a:latin typeface="Montserrat" panose="00000500000000000000" pitchFamily="2" charset="0"/>
                        <a:ea typeface="+mn-ea"/>
                        <a:cs typeface="+mn-cs"/>
                        <a:sym typeface="Roboto"/>
                      </a:endParaRP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1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j-lt"/>
                          <a:ea typeface="+mn-ea"/>
                          <a:cs typeface="Arial" panose="020B0604020202020204" pitchFamily="34" charset="0"/>
                          <a:sym typeface="Arial"/>
                        </a:rPr>
                        <a:t>conduite du changement</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n-lt"/>
                          <a:ea typeface="+mn-ea"/>
                          <a:cs typeface="Arial" panose="020B0604020202020204" pitchFamily="34" charset="0"/>
                          <a:sym typeface="Arial"/>
                        </a:rPr>
                        <a:t>changement d’outil</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n-lt"/>
                          <a:ea typeface="+mn-ea"/>
                          <a:cs typeface="+mn-cs"/>
                          <a:sym typeface="Roboto"/>
                        </a:rPr>
                        <a:t>Promotion immobilière</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57852"/>
                  </a:ext>
                </a:extLst>
              </a:tr>
              <a:tr h="802597">
                <a:tc>
                  <a:txBody>
                    <a:body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r>
                        <a:rPr lang="fr-FR" sz="1000" b="1" i="0" u="none" strike="noStrike" kern="1200" cap="none" spc="0" normalizeH="0" baseline="0">
                          <a:ln>
                            <a:noFill/>
                          </a:ln>
                          <a:solidFill>
                            <a:srgbClr val="20408E"/>
                          </a:solidFill>
                          <a:effectLst/>
                          <a:uLnTx/>
                          <a:uFillTx/>
                          <a:latin typeface="+mn-lt"/>
                          <a:ea typeface="+mn-ea"/>
                          <a:cs typeface="+mn-cs"/>
                          <a:sym typeface="Arial"/>
                        </a:rPr>
                        <a:t>Accompagner Bouygues Immobilier dans la définition de ses besoins cibles pour son nouvel SIRH. Ateliers de </a:t>
                      </a:r>
                      <a:r>
                        <a:rPr lang="fr-FR" sz="1000" b="1" i="0" u="none" strike="noStrike" kern="1200" cap="none" spc="0" normalizeH="0" baseline="0" err="1">
                          <a:ln>
                            <a:noFill/>
                          </a:ln>
                          <a:solidFill>
                            <a:srgbClr val="20408E"/>
                          </a:solidFill>
                          <a:effectLst/>
                          <a:uLnTx/>
                          <a:uFillTx/>
                          <a:latin typeface="+mn-lt"/>
                          <a:ea typeface="+mn-ea"/>
                          <a:cs typeface="+mn-cs"/>
                          <a:sym typeface="Arial"/>
                        </a:rPr>
                        <a:t>co-création</a:t>
                      </a:r>
                      <a:r>
                        <a:rPr lang="fr-FR" sz="1000" b="1" i="0" u="none" strike="noStrike" kern="1200" cap="none" spc="0" normalizeH="0" baseline="0">
                          <a:ln>
                            <a:noFill/>
                          </a:ln>
                          <a:solidFill>
                            <a:srgbClr val="20408E"/>
                          </a:solidFill>
                          <a:effectLst/>
                          <a:uLnTx/>
                          <a:uFillTx/>
                          <a:latin typeface="+mn-lt"/>
                          <a:ea typeface="+mn-ea"/>
                          <a:cs typeface="+mn-cs"/>
                          <a:sym typeface="Arial"/>
                        </a:rPr>
                        <a:t> et rédaction du cahier des charges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Développement l’expérience collaborateur par un parcours « sans couture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 Libération de la fonction RH des tâches sans valeur ajoutée.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Mise à disposition d'une plateforme de services adaptés aux profils des utilisateurs</a:t>
                      </a:r>
                      <a:endPar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endParaRP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87231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524827"/>
                  </a:ext>
                </a:extLst>
              </a:tr>
              <a:tr h="119526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lang="fr-FR" sz="1000" b="1" i="0" u="none" strike="noStrike" kern="1200" cap="none" spc="0" normalizeH="0" baseline="0">
                          <a:ln>
                            <a:noFill/>
                          </a:ln>
                          <a:solidFill>
                            <a:srgbClr val="20408E"/>
                          </a:solidFill>
                          <a:effectLst/>
                          <a:uLnTx/>
                          <a:uFillTx/>
                          <a:latin typeface="+mn-lt"/>
                          <a:ea typeface="+mn-ea"/>
                          <a:cs typeface="+mn-cs"/>
                          <a:sym typeface="Arial"/>
                        </a:rPr>
                        <a:t>Accompagnement à la simplification de la suite achats (SRM)</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Arial"/>
                        </a:rPr>
                        <a:t>Cadrer l’intervention, cartographier les acteurs et les cartographier en fonction de leur mobilisation, identifier les axes de besoins à investiguer, concevoir les modalités de conduite du changement</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Arial"/>
                        </a:rPr>
                        <a:t>Conduire un benchmark d’outils concurrents, alimenté par le REX d’utilisateurs de ces solutions concurrentes, établir des préconisations d’optimisation de la solution basées sur les points forts des autres outils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Arial"/>
                        </a:rPr>
                        <a:t>Faciliter un cycle de recueil des besoins des utilisateurs, classifier et prioriser ces besoins, impulser des solutions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err="1">
                          <a:ln>
                            <a:noFill/>
                          </a:ln>
                          <a:solidFill>
                            <a:srgbClr val="000000"/>
                          </a:solidFill>
                          <a:effectLst/>
                          <a:uLnTx/>
                          <a:uFillTx/>
                          <a:latin typeface="+mn-lt"/>
                          <a:ea typeface="+mn-ea"/>
                          <a:cs typeface="+mn-cs"/>
                          <a:sym typeface="Arial"/>
                        </a:rPr>
                        <a:t>Co-construire</a:t>
                      </a:r>
                      <a:r>
                        <a:rPr kumimoji="0" lang="fr-FR" sz="900" b="0" i="0" u="none" strike="noStrike" kern="0" cap="none" spc="0" normalizeH="0" baseline="0">
                          <a:ln>
                            <a:noFill/>
                          </a:ln>
                          <a:solidFill>
                            <a:srgbClr val="000000"/>
                          </a:solidFill>
                          <a:effectLst/>
                          <a:uLnTx/>
                          <a:uFillTx/>
                          <a:latin typeface="+mn-lt"/>
                          <a:ea typeface="+mn-ea"/>
                          <a:cs typeface="+mn-cs"/>
                          <a:sym typeface="Arial"/>
                        </a:rPr>
                        <a:t> des parcours d’accompagnement ad hoc pour chacune des cibles du projet pour porter le changement au long cours, organiser une réversibilité auprès du client pour qu’il s’approprie les démarches et outils conçus</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extLst>
                  <a:ext uri="{0D108BD9-81ED-4DB2-BD59-A6C34878D82A}">
                    <a16:rowId xmlns:a16="http://schemas.microsoft.com/office/drawing/2014/main" val="4005161068"/>
                  </a:ext>
                </a:extLst>
              </a:tr>
              <a:tr h="92341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dirty="0">
                          <a:ln>
                            <a:noFill/>
                          </a:ln>
                          <a:solidFill>
                            <a:srgbClr val="20408E"/>
                          </a:solidFill>
                          <a:effectLst/>
                          <a:uLnTx/>
                          <a:uFillTx/>
                          <a:latin typeface="Arial"/>
                          <a:ea typeface="+mn-ea"/>
                          <a:cs typeface="+mn-cs"/>
                          <a:sym typeface="Arial"/>
                        </a:rPr>
                        <a:t>Accompagnement au Déploiement de la plateforme d’échange (PFE) et du tableau de bord pilotage</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dirty="0">
                          <a:ln>
                            <a:noFill/>
                          </a:ln>
                          <a:solidFill>
                            <a:srgbClr val="000000"/>
                          </a:solidFill>
                          <a:effectLst/>
                          <a:uLnTx/>
                          <a:uFillTx/>
                          <a:latin typeface="+mn-lt"/>
                          <a:ea typeface="+mn-ea"/>
                          <a:cs typeface="+mn-cs"/>
                          <a:sym typeface="Arial"/>
                        </a:rPr>
                        <a:t>Former tous les utilisateurs (les RT des agences)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dirty="0">
                          <a:ln>
                            <a:noFill/>
                          </a:ln>
                          <a:solidFill>
                            <a:srgbClr val="000000"/>
                          </a:solidFill>
                          <a:effectLst/>
                          <a:uLnTx/>
                          <a:uFillTx/>
                          <a:latin typeface="+mn-lt"/>
                          <a:ea typeface="+mn-ea"/>
                          <a:cs typeface="+mn-cs"/>
                          <a:sym typeface="Arial"/>
                        </a:rPr>
                        <a:t>Toutes les agences doivent utiliser la plateforme</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dirty="0">
                          <a:ln>
                            <a:noFill/>
                          </a:ln>
                          <a:solidFill>
                            <a:srgbClr val="000000"/>
                          </a:solidFill>
                          <a:effectLst/>
                          <a:uLnTx/>
                          <a:uFillTx/>
                          <a:latin typeface="+mn-lt"/>
                          <a:ea typeface="+mn-ea"/>
                          <a:cs typeface="+mn-cs"/>
                          <a:sym typeface="Arial"/>
                        </a:rPr>
                        <a:t>Une réduction du % de situation payée en retard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dirty="0">
                          <a:ln>
                            <a:noFill/>
                          </a:ln>
                          <a:solidFill>
                            <a:srgbClr val="000000"/>
                          </a:solidFill>
                          <a:effectLst/>
                          <a:uLnTx/>
                          <a:uFillTx/>
                          <a:latin typeface="+mn-lt"/>
                          <a:ea typeface="+mn-ea"/>
                          <a:cs typeface="+mn-cs"/>
                          <a:sym typeface="Arial"/>
                        </a:rPr>
                        <a:t>Construire et déployer un tableau de bord d'Entreprise présentant les indicateurs-clé de la performance, à usage des Managers responsables de centres de profit (jusqu’aux membres du COMEX)</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006334"/>
                  </a:ext>
                </a:extLst>
              </a:tr>
              <a:tr h="1498036">
                <a:tc>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endParaRPr lang="fr-FR" sz="900">
                        <a:solidFill>
                          <a:schemeClr val="bg2">
                            <a:lumMod val="10000"/>
                          </a:schemeClr>
                        </a:solidFill>
                        <a:latin typeface="Montserrat" panose="00000500000000000000" pitchFamily="2" charset="0"/>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None/>
                        <a:tabLst/>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Accompagnement fonctionnel du déploiement de la téléphonie Teams auprès de ses 1200 collaborateurs. </a:t>
                      </a:r>
                    </a:p>
                    <a:p>
                      <a:pPr marL="0" marR="0" lvl="0" indent="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None/>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Un site de communication SharePoint a été créé comprenant :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Une page explicative du changement entre l’état actuel (téléphone sur les bureaux) l’état futur (téléphonie intégrée dans Teams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La présentation des casques disponibles par métiers (en fonction des usages), la centralisation des livrables d’accompagnement (format PDF) et le planning des formations disponibles par métiers</a:t>
                      </a:r>
                    </a:p>
                    <a:p>
                      <a:pPr marL="0" marR="0" lvl="0" indent="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None/>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Formations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Présentielles avec des « Petit Déjeuner Téléphonie », format de 2 heures (présentation du projet, démonstration de l’outil session de Q&amp;A et remise des casques)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n-ea"/>
                          <a:cs typeface="+mn-cs"/>
                          <a:sym typeface="Montserrat"/>
                        </a:rPr>
                        <a:t>distancielles avec Teams : envoi des casques aux référents IT local pour remise en amont de la formation, présentation du projet, démonstration de l’outil session de Q&amp;A</a:t>
                      </a:r>
                    </a:p>
                  </a:txBody>
                  <a:tcPr marL="104000" marR="104000" marT="62412" marB="62412"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104000" marR="104000" marT="62412" marB="62412"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104000" marR="104000" marT="62412" marB="62412"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extLst>
                  <a:ext uri="{0D108BD9-81ED-4DB2-BD59-A6C34878D82A}">
                    <a16:rowId xmlns:a16="http://schemas.microsoft.com/office/drawing/2014/main" val="3972381359"/>
                  </a:ext>
                </a:extLst>
              </a:tr>
              <a:tr h="93852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endParaRPr lang="fr-FR" sz="900">
                        <a:solidFill>
                          <a:schemeClr val="bg2">
                            <a:lumMod val="10000"/>
                          </a:schemeClr>
                        </a:solidFill>
                        <a:latin typeface="Montserrat" panose="00000500000000000000" pitchFamily="2" charset="0"/>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Direction du Contract Management – Accompagnement à l’acculturation &amp; la formation de tous les collaborateurs SNCF Réseau en lien avec le Contract Management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Construction &amp; animation du plan de communication &amp; d’acculturation à la culture du contract management en tant qu’entreprise de grands travaux</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Formation aux outils du Contract Management des Chefs de Chantier &amp; autres personnes responsables de marché</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Mise en relation &amp; développement de la relation partenariale avec les fournisseurs travaux (dont Bouygues Construction &amp; Colas)</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a:solidFill>
                          <a:schemeClr val="tx2">
                            <a:lumMod val="10000"/>
                          </a:schemeClr>
                        </a:solidFill>
                        <a:latin typeface="Arial" panose="020B0604020202020204" pitchFamily="34" charset="0"/>
                        <a:cs typeface="Arial" panose="020B0604020202020204" pitchFamily="34" charset="0"/>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dirty="0"/>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1026741"/>
                  </a:ext>
                </a:extLst>
              </a:tr>
            </a:tbl>
          </a:graphicData>
        </a:graphic>
      </p:graphicFrame>
      <p:pic>
        <p:nvPicPr>
          <p:cNvPr id="44" name="Graphique 43" descr="Coche avec un remplissage uni">
            <a:extLst>
              <a:ext uri="{FF2B5EF4-FFF2-40B4-BE49-F238E27FC236}">
                <a16:creationId xmlns:a16="http://schemas.microsoft.com/office/drawing/2014/main" id="{DDCB4616-CE5F-B6C6-FF1F-23820A66203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73097" y="1472335"/>
            <a:ext cx="457200" cy="457200"/>
          </a:xfrm>
          <a:prstGeom prst="rect">
            <a:avLst/>
          </a:prstGeom>
        </p:spPr>
      </p:pic>
      <p:pic>
        <p:nvPicPr>
          <p:cNvPr id="45" name="Graphique 44" descr="Coche avec un remplissage uni">
            <a:extLst>
              <a:ext uri="{FF2B5EF4-FFF2-40B4-BE49-F238E27FC236}">
                <a16:creationId xmlns:a16="http://schemas.microsoft.com/office/drawing/2014/main" id="{BFCA3ED7-1C15-CE89-3C21-4391AF6F2E1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73097" y="2634565"/>
            <a:ext cx="457200" cy="457200"/>
          </a:xfrm>
          <a:prstGeom prst="rect">
            <a:avLst/>
          </a:prstGeom>
        </p:spPr>
      </p:pic>
      <p:pic>
        <p:nvPicPr>
          <p:cNvPr id="47" name="Graphique 46" descr="Coche avec un remplissage uni">
            <a:extLst>
              <a:ext uri="{FF2B5EF4-FFF2-40B4-BE49-F238E27FC236}">
                <a16:creationId xmlns:a16="http://schemas.microsoft.com/office/drawing/2014/main" id="{F99C3EDE-96B0-F977-B2F1-59EB156B847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73097" y="4726897"/>
            <a:ext cx="457200" cy="457200"/>
          </a:xfrm>
          <a:prstGeom prst="rect">
            <a:avLst/>
          </a:prstGeom>
        </p:spPr>
      </p:pic>
      <p:pic>
        <p:nvPicPr>
          <p:cNvPr id="48" name="Graphique 47" descr="Coche avec un remplissage uni">
            <a:extLst>
              <a:ext uri="{FF2B5EF4-FFF2-40B4-BE49-F238E27FC236}">
                <a16:creationId xmlns:a16="http://schemas.microsoft.com/office/drawing/2014/main" id="{2C2C0A8F-9314-11CF-7015-EE8D2E5D3CE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55865" y="5999739"/>
            <a:ext cx="457200" cy="457200"/>
          </a:xfrm>
          <a:prstGeom prst="rect">
            <a:avLst/>
          </a:prstGeom>
        </p:spPr>
      </p:pic>
      <p:pic>
        <p:nvPicPr>
          <p:cNvPr id="50" name="Graphique 49" descr="Coche avec un remplissage uni">
            <a:extLst>
              <a:ext uri="{FF2B5EF4-FFF2-40B4-BE49-F238E27FC236}">
                <a16:creationId xmlns:a16="http://schemas.microsoft.com/office/drawing/2014/main" id="{80ABD94C-B1FB-E5BB-31D6-46E92CE3326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13227" y="1431183"/>
            <a:ext cx="457200" cy="457200"/>
          </a:xfrm>
          <a:prstGeom prst="rect">
            <a:avLst/>
          </a:prstGeom>
        </p:spPr>
      </p:pic>
      <p:pic>
        <p:nvPicPr>
          <p:cNvPr id="51" name="Graphique 50" descr="Coche avec un remplissage uni">
            <a:extLst>
              <a:ext uri="{FF2B5EF4-FFF2-40B4-BE49-F238E27FC236}">
                <a16:creationId xmlns:a16="http://schemas.microsoft.com/office/drawing/2014/main" id="{0B211BEF-25AD-82A5-F186-D6915A528E8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51757" y="3535606"/>
            <a:ext cx="457200" cy="457200"/>
          </a:xfrm>
          <a:prstGeom prst="rect">
            <a:avLst/>
          </a:prstGeom>
        </p:spPr>
      </p:pic>
      <p:pic>
        <p:nvPicPr>
          <p:cNvPr id="52" name="Graphique 51" descr="Coche avec un remplissage uni">
            <a:extLst>
              <a:ext uri="{FF2B5EF4-FFF2-40B4-BE49-F238E27FC236}">
                <a16:creationId xmlns:a16="http://schemas.microsoft.com/office/drawing/2014/main" id="{DA7DD824-9FA4-7292-5026-6B4F4BB7376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13227" y="2634565"/>
            <a:ext cx="457200" cy="457200"/>
          </a:xfrm>
          <a:prstGeom prst="rect">
            <a:avLst/>
          </a:prstGeom>
        </p:spPr>
      </p:pic>
      <p:pic>
        <p:nvPicPr>
          <p:cNvPr id="53" name="Graphique 52" descr="Coche avec un remplissage uni">
            <a:extLst>
              <a:ext uri="{FF2B5EF4-FFF2-40B4-BE49-F238E27FC236}">
                <a16:creationId xmlns:a16="http://schemas.microsoft.com/office/drawing/2014/main" id="{1CF207D7-610A-8B82-3B46-D6690994450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83355" y="5969535"/>
            <a:ext cx="457200" cy="457200"/>
          </a:xfrm>
          <a:prstGeom prst="rect">
            <a:avLst/>
          </a:prstGeom>
        </p:spPr>
      </p:pic>
      <p:pic>
        <p:nvPicPr>
          <p:cNvPr id="54" name="Graphique 53" descr="Coche avec un remplissage uni">
            <a:extLst>
              <a:ext uri="{FF2B5EF4-FFF2-40B4-BE49-F238E27FC236}">
                <a16:creationId xmlns:a16="http://schemas.microsoft.com/office/drawing/2014/main" id="{F47EAB5C-2A63-A6B9-6CA5-7290E415420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13227" y="3535606"/>
            <a:ext cx="457200" cy="457200"/>
          </a:xfrm>
          <a:prstGeom prst="rect">
            <a:avLst/>
          </a:prstGeom>
        </p:spPr>
      </p:pic>
      <p:pic>
        <p:nvPicPr>
          <p:cNvPr id="55" name="Graphique 54" descr="Coche avec un remplissage uni">
            <a:extLst>
              <a:ext uri="{FF2B5EF4-FFF2-40B4-BE49-F238E27FC236}">
                <a16:creationId xmlns:a16="http://schemas.microsoft.com/office/drawing/2014/main" id="{6C46359D-C828-2AD5-667F-86D557EF9C4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75127" y="4726897"/>
            <a:ext cx="457200" cy="457200"/>
          </a:xfrm>
          <a:prstGeom prst="rect">
            <a:avLst/>
          </a:prstGeom>
        </p:spPr>
      </p:pic>
      <p:pic>
        <p:nvPicPr>
          <p:cNvPr id="9" name="Image 8">
            <a:extLst>
              <a:ext uri="{FF2B5EF4-FFF2-40B4-BE49-F238E27FC236}">
                <a16:creationId xmlns:a16="http://schemas.microsoft.com/office/drawing/2014/main" id="{9959F433-18E7-7DFE-3D00-44BA8914053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048" y="1370987"/>
            <a:ext cx="1129995" cy="444445"/>
          </a:xfrm>
          <a:prstGeom prst="rect">
            <a:avLst/>
          </a:prstGeom>
        </p:spPr>
      </p:pic>
      <p:pic>
        <p:nvPicPr>
          <p:cNvPr id="10" name="Image 9">
            <a:extLst>
              <a:ext uri="{FF2B5EF4-FFF2-40B4-BE49-F238E27FC236}">
                <a16:creationId xmlns:a16="http://schemas.microsoft.com/office/drawing/2014/main" id="{4942EEE3-529F-29D9-3A92-2A415B651354}"/>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9048" y="2498909"/>
            <a:ext cx="1129995" cy="444445"/>
          </a:xfrm>
          <a:prstGeom prst="rect">
            <a:avLst/>
          </a:prstGeom>
        </p:spPr>
      </p:pic>
      <p:pic>
        <p:nvPicPr>
          <p:cNvPr id="11" name="Image 10">
            <a:extLst>
              <a:ext uri="{FF2B5EF4-FFF2-40B4-BE49-F238E27FC236}">
                <a16:creationId xmlns:a16="http://schemas.microsoft.com/office/drawing/2014/main" id="{35672BE9-7322-27DB-EE8C-114E5275E0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043" y="3470202"/>
            <a:ext cx="1129995" cy="444445"/>
          </a:xfrm>
          <a:prstGeom prst="rect">
            <a:avLst/>
          </a:prstGeom>
        </p:spPr>
      </p:pic>
      <p:pic>
        <p:nvPicPr>
          <p:cNvPr id="12" name="Graphique 11" descr="Coche avec un remplissage uni">
            <a:extLst>
              <a:ext uri="{FF2B5EF4-FFF2-40B4-BE49-F238E27FC236}">
                <a16:creationId xmlns:a16="http://schemas.microsoft.com/office/drawing/2014/main" id="{72CC6677-6AF2-B797-9B35-F607943E0FB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02749" y="1431183"/>
            <a:ext cx="457200" cy="457200"/>
          </a:xfrm>
          <a:prstGeom prst="rect">
            <a:avLst/>
          </a:prstGeom>
        </p:spPr>
      </p:pic>
      <p:pic>
        <p:nvPicPr>
          <p:cNvPr id="13" name="Graphique 12" descr="Coche avec un remplissage uni">
            <a:extLst>
              <a:ext uri="{FF2B5EF4-FFF2-40B4-BE49-F238E27FC236}">
                <a16:creationId xmlns:a16="http://schemas.microsoft.com/office/drawing/2014/main" id="{28E6C516-04A2-BE08-59BC-D039AB99F9B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06169" y="2504229"/>
            <a:ext cx="457200" cy="457200"/>
          </a:xfrm>
          <a:prstGeom prst="rect">
            <a:avLst/>
          </a:prstGeom>
        </p:spPr>
      </p:pic>
      <p:pic>
        <p:nvPicPr>
          <p:cNvPr id="14" name="Graphique 13" descr="Coche avec un remplissage uni">
            <a:extLst>
              <a:ext uri="{FF2B5EF4-FFF2-40B4-BE49-F238E27FC236}">
                <a16:creationId xmlns:a16="http://schemas.microsoft.com/office/drawing/2014/main" id="{C4932B1D-4AA0-AC41-E739-6640608201E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68400" y="4727330"/>
            <a:ext cx="457200" cy="457200"/>
          </a:xfrm>
          <a:prstGeom prst="rect">
            <a:avLst/>
          </a:prstGeom>
        </p:spPr>
      </p:pic>
      <p:pic>
        <p:nvPicPr>
          <p:cNvPr id="1026" name="Picture 2" descr="Groupe Pichet, un promoteur immobilier d'excellence !">
            <a:extLst>
              <a:ext uri="{FF2B5EF4-FFF2-40B4-BE49-F238E27FC236}">
                <a16:creationId xmlns:a16="http://schemas.microsoft.com/office/drawing/2014/main" id="{900E0FBD-FFC1-2FFB-2206-00D48182070F}"/>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3058" y="4737924"/>
            <a:ext cx="1422288" cy="25687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467EEA3E-6E53-3567-2A85-BA70D6771FA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61801" y="5967739"/>
            <a:ext cx="724488" cy="334944"/>
          </a:xfrm>
          <a:prstGeom prst="rect">
            <a:avLst/>
          </a:prstGeom>
        </p:spPr>
      </p:pic>
    </p:spTree>
    <p:extLst>
      <p:ext uri="{BB962C8B-B14F-4D97-AF65-F5344CB8AC3E}">
        <p14:creationId xmlns:p14="http://schemas.microsoft.com/office/powerpoint/2010/main" val="202536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C16FA6C-3DC4-CC8B-28FD-50968582E88E}"/>
              </a:ext>
            </a:extLst>
          </p:cNvPr>
          <p:cNvSpPr>
            <a:spLocks noGrp="1"/>
          </p:cNvSpPr>
          <p:nvPr>
            <p:ph type="title"/>
          </p:nvPr>
        </p:nvSpPr>
        <p:spPr/>
        <p:txBody>
          <a:bodyPr/>
          <a:lstStyle/>
          <a:p>
            <a:r>
              <a:rPr lang="fr-FR" sz="2000"/>
              <a:t>Extrait de nos références en conduite du changement</a:t>
            </a:r>
          </a:p>
        </p:txBody>
      </p:sp>
      <p:graphicFrame>
        <p:nvGraphicFramePr>
          <p:cNvPr id="41" name="Tableau 40">
            <a:extLst>
              <a:ext uri="{FF2B5EF4-FFF2-40B4-BE49-F238E27FC236}">
                <a16:creationId xmlns:a16="http://schemas.microsoft.com/office/drawing/2014/main" id="{611A390B-C055-48E9-F3E7-804C11676811}"/>
              </a:ext>
            </a:extLst>
          </p:cNvPr>
          <p:cNvGraphicFramePr>
            <a:graphicFrameLocks noGrp="1"/>
          </p:cNvGraphicFramePr>
          <p:nvPr>
            <p:extLst>
              <p:ext uri="{D42A27DB-BD31-4B8C-83A1-F6EECF244321}">
                <p14:modId xmlns:p14="http://schemas.microsoft.com/office/powerpoint/2010/main" val="1735262368"/>
              </p:ext>
            </p:extLst>
          </p:nvPr>
        </p:nvGraphicFramePr>
        <p:xfrm>
          <a:off x="513058" y="844141"/>
          <a:ext cx="11312187" cy="5368290"/>
        </p:xfrm>
        <a:graphic>
          <a:graphicData uri="http://schemas.openxmlformats.org/drawingml/2006/table">
            <a:tbl>
              <a:tblPr firstRow="1" bandRow="1"/>
              <a:tblGrid>
                <a:gridCol w="1386534">
                  <a:extLst>
                    <a:ext uri="{9D8B030D-6E8A-4147-A177-3AD203B41FA5}">
                      <a16:colId xmlns:a16="http://schemas.microsoft.com/office/drawing/2014/main" val="2505426924"/>
                    </a:ext>
                  </a:extLst>
                </a:gridCol>
                <a:gridCol w="6888808">
                  <a:extLst>
                    <a:ext uri="{9D8B030D-6E8A-4147-A177-3AD203B41FA5}">
                      <a16:colId xmlns:a16="http://schemas.microsoft.com/office/drawing/2014/main" val="1872659120"/>
                    </a:ext>
                  </a:extLst>
                </a:gridCol>
                <a:gridCol w="1012282">
                  <a:extLst>
                    <a:ext uri="{9D8B030D-6E8A-4147-A177-3AD203B41FA5}">
                      <a16:colId xmlns:a16="http://schemas.microsoft.com/office/drawing/2014/main" val="2222966742"/>
                    </a:ext>
                  </a:extLst>
                </a:gridCol>
                <a:gridCol w="1012281">
                  <a:extLst>
                    <a:ext uri="{9D8B030D-6E8A-4147-A177-3AD203B41FA5}">
                      <a16:colId xmlns:a16="http://schemas.microsoft.com/office/drawing/2014/main" val="3181602836"/>
                    </a:ext>
                  </a:extLst>
                </a:gridCol>
                <a:gridCol w="1012282">
                  <a:extLst>
                    <a:ext uri="{9D8B030D-6E8A-4147-A177-3AD203B41FA5}">
                      <a16:colId xmlns:a16="http://schemas.microsoft.com/office/drawing/2014/main" val="1761129564"/>
                    </a:ext>
                  </a:extLst>
                </a:gridCol>
              </a:tblGrid>
              <a:tr h="0">
                <a:tc gridSpan="2">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pPr marL="0" marR="0" lvl="0" indent="0" algn="l" defTabSz="1219110" rtl="0" eaLnBrk="1" fontAlgn="auto" latinLnBrk="0" hangingPunct="1">
                        <a:lnSpc>
                          <a:spcPct val="100000"/>
                        </a:lnSpc>
                        <a:spcBef>
                          <a:spcPts val="0"/>
                        </a:spcBef>
                        <a:spcAft>
                          <a:spcPts val="0"/>
                        </a:spcAft>
                        <a:buClr>
                          <a:srgbClr val="000000"/>
                        </a:buClr>
                        <a:buSzTx/>
                        <a:buFont typeface="Arial"/>
                        <a:buNone/>
                        <a:tabLst/>
                        <a:defRPr/>
                      </a:pPr>
                      <a:r>
                        <a:rPr lang="fr-FR" sz="1600" b="1" i="0" u="none" strike="noStrike" cap="none">
                          <a:solidFill>
                            <a:srgbClr val="20408E"/>
                          </a:solidFill>
                          <a:latin typeface="Arial" panose="020B0604020202020204" pitchFamily="34" charset="0"/>
                          <a:ea typeface="+mn-ea"/>
                          <a:cs typeface="Arial" panose="020B0604020202020204" pitchFamily="34" charset="0"/>
                          <a:sym typeface="Arial"/>
                        </a:rPr>
                        <a:t>Quelques exemples d’interventions</a:t>
                      </a:r>
                    </a:p>
                  </a:txBody>
                  <a:tcPr marL="88111" marR="88111" marT="44055" marB="44055">
                    <a:lnL>
                      <a:noFill/>
                    </a:lnL>
                    <a:lnR w="12700" cap="flat" cmpd="sng" algn="ctr">
                      <a:solidFill>
                        <a:schemeClr val="tx2">
                          <a:lumMod val="40000"/>
                          <a:lumOff val="60000"/>
                        </a:schemeClr>
                      </a:solidFill>
                      <a:prstDash val="sysDash"/>
                      <a:round/>
                      <a:headEnd type="none" w="med" len="med"/>
                      <a:tailEnd type="none" w="med" len="med"/>
                    </a:lnR>
                    <a:lnT w="12700" cap="flat" cmpd="sng" algn="ctr">
                      <a:no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000" b="0" i="0" u="none" strike="noStrike" cap="none">
                        <a:solidFill>
                          <a:schemeClr val="tx1"/>
                        </a:solidFill>
                        <a:latin typeface="Montserrat" panose="00000500000000000000" pitchFamily="2" charset="0"/>
                        <a:ea typeface="+mn-ea"/>
                        <a:cs typeface="+mn-cs"/>
                        <a:sym typeface="Roboto"/>
                      </a:endParaRPr>
                    </a:p>
                  </a:txBody>
                  <a:tcPr marL="88110" marR="88110" marT="44055" marB="44055" anchor="ctr">
                    <a:lnL>
                      <a:noFill/>
                    </a:lnL>
                    <a:lnR>
                      <a:noFill/>
                    </a:lnR>
                    <a:lnT w="9525" cap="flat" cmpd="sng" algn="ctr">
                      <a:no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1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j-lt"/>
                          <a:ea typeface="+mn-ea"/>
                          <a:cs typeface="Arial" panose="020B0604020202020204" pitchFamily="34" charset="0"/>
                          <a:sym typeface="Arial"/>
                        </a:rPr>
                        <a:t>conduite du changement</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n-lt"/>
                          <a:ea typeface="+mn-ea"/>
                          <a:cs typeface="Arial" panose="020B0604020202020204" pitchFamily="34" charset="0"/>
                          <a:sym typeface="Arial"/>
                        </a:rPr>
                        <a:t>changement d’outil</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900" b="1" i="0" u="none" strike="noStrike" cap="none">
                          <a:solidFill>
                            <a:schemeClr val="tx2"/>
                          </a:solidFill>
                          <a:latin typeface="+mn-lt"/>
                          <a:ea typeface="+mn-ea"/>
                          <a:cs typeface="+mn-cs"/>
                          <a:sym typeface="Roboto"/>
                        </a:rPr>
                        <a:t>transformation culturelle</a:t>
                      </a:r>
                    </a:p>
                  </a:txBody>
                  <a:tcPr marL="88111" marR="88111" marT="44055" marB="44055">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257852"/>
                  </a:ext>
                </a:extLst>
              </a:tr>
              <a:tr h="836628">
                <a:tc>
                  <a:txBody>
                    <a:body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Programme PROXIMAG– Construction et mise en œuvre de la stratégie de conduite du changement dans le cadre d’un déploiement national d’un nouvel outil de gestion pour les magasins Weldom</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Co-construire le plan de déploiement des deux nouveaux outils dans le cadre du projet de déploiement PROXIMAG (formation, communication, ambassadeurs)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Faire adhérer les collaborateurs Weldom et les adhérents franchisés au projet de déploiement</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000000"/>
                          </a:solidFill>
                          <a:effectLst/>
                          <a:uLnTx/>
                          <a:uFillTx/>
                          <a:latin typeface="+mn-lt"/>
                          <a:ea typeface="+mn-ea"/>
                          <a:cs typeface="+mn-cs"/>
                          <a:sym typeface="Montserrat"/>
                        </a:rPr>
                        <a:t>Construire et animer une communauté d’ambassadeurs Proximag</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a:solidFill>
                          <a:schemeClr val="tx2">
                            <a:lumMod val="10000"/>
                          </a:schemeClr>
                        </a:solidFill>
                        <a:latin typeface="Arial" panose="020B0604020202020204" pitchFamily="34" charset="0"/>
                        <a:cs typeface="Arial" panose="020B0604020202020204" pitchFamily="34" charset="0"/>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6748242"/>
                  </a:ext>
                </a:extLst>
              </a:tr>
              <a:tr h="836628">
                <a:tc>
                  <a:txBody>
                    <a:body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r>
                        <a:rPr lang="fr-FR" sz="1000" b="1" i="0" u="none" strike="noStrike" kern="1200" cap="none" spc="0" normalizeH="0" baseline="0">
                          <a:ln>
                            <a:noFill/>
                          </a:ln>
                          <a:solidFill>
                            <a:srgbClr val="20408E"/>
                          </a:solidFill>
                          <a:effectLst/>
                          <a:uLnTx/>
                          <a:uFillTx/>
                          <a:latin typeface="+mn-lt"/>
                          <a:ea typeface="+mn-ea"/>
                          <a:cs typeface="+mn-cs"/>
                          <a:sym typeface="Arial"/>
                        </a:rPr>
                        <a:t>Organisation, conduite du changement et déploiement du programme Portail Commercial – BPCE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Définition de la </a:t>
                      </a: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stratégie d’onboarding </a:t>
                      </a:r>
                      <a:r>
                        <a:rPr kumimoji="0" lang="fr-FR" sz="900" i="0" u="none" strike="noStrike" kern="0" cap="none" spc="0" normalizeH="0" baseline="0" noProof="0">
                          <a:ln>
                            <a:noFill/>
                          </a:ln>
                          <a:solidFill>
                            <a:srgbClr val="000000"/>
                          </a:solidFill>
                          <a:effectLst/>
                          <a:uLnTx/>
                          <a:uFillTx/>
                          <a:latin typeface="+mn-lt"/>
                          <a:ea typeface="Montserrat"/>
                          <a:cs typeface="Montserrat"/>
                          <a:sym typeface="Montserrat"/>
                        </a:rPr>
                        <a:t>des établissements </a:t>
                      </a: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Banques Populaires et Caisses d’Epargne, de la </a:t>
                      </a: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stratégie d’ouverture </a:t>
                      </a: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du portail et de la </a:t>
                      </a: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stratégie de conduite du changement</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Analyse d’impact </a:t>
                      </a: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organisationnel, métier et culturel autour du déploiement de trois nouveaux outils technologiques majeurs (CMS, moteur d’autopromotion et moteur de FAQ)</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Création de livrables </a:t>
                      </a:r>
                      <a:r>
                        <a:rPr kumimoji="0" lang="fr-FR" sz="900" i="0" u="none" strike="noStrike" kern="0" cap="none" spc="0" normalizeH="0" baseline="0" noProof="0">
                          <a:ln>
                            <a:noFill/>
                          </a:ln>
                          <a:solidFill>
                            <a:srgbClr val="000000"/>
                          </a:solidFill>
                          <a:effectLst/>
                          <a:uLnTx/>
                          <a:uFillTx/>
                          <a:latin typeface="+mn-lt"/>
                          <a:ea typeface="Montserrat"/>
                          <a:cs typeface="Montserrat"/>
                          <a:sym typeface="Montserrat"/>
                        </a:rPr>
                        <a:t>de communication et de formation</a:t>
                      </a:r>
                      <a:r>
                        <a:rPr lang="fr-FR" sz="900" kern="0">
                          <a:solidFill>
                            <a:srgbClr val="000000"/>
                          </a:solidFill>
                          <a:latin typeface="+mn-lt"/>
                          <a:ea typeface="Montserrat"/>
                          <a:cs typeface="Montserrat"/>
                          <a:sym typeface="Montserrat"/>
                        </a:rPr>
                        <a:t>, </a:t>
                      </a:r>
                      <a:r>
                        <a:rPr lang="fr-FR" sz="900" b="1" kern="0">
                          <a:solidFill>
                            <a:srgbClr val="000000"/>
                          </a:solidFill>
                          <a:latin typeface="+mn-lt"/>
                          <a:ea typeface="Montserrat"/>
                          <a:cs typeface="Montserrat"/>
                          <a:sym typeface="Montserrat"/>
                        </a:rPr>
                        <a:t>animation des formations</a:t>
                      </a:r>
                      <a:r>
                        <a:rPr lang="fr-FR" sz="900" kern="0">
                          <a:solidFill>
                            <a:srgbClr val="000000"/>
                          </a:solidFill>
                          <a:latin typeface="+mn-lt"/>
                          <a:ea typeface="Montserrat"/>
                          <a:cs typeface="Montserrat"/>
                          <a:sym typeface="Montserrat"/>
                        </a:rPr>
                        <a:t> (10 modules) et participation </a:t>
                      </a:r>
                      <a:r>
                        <a:rPr kumimoji="0" lang="fr-FR" sz="900" b="0" i="0" u="none" strike="noStrike" kern="0" cap="none" spc="0" normalizeH="0" baseline="0" noProof="0">
                          <a:ln>
                            <a:noFill/>
                          </a:ln>
                          <a:solidFill>
                            <a:srgbClr val="000000"/>
                          </a:solidFill>
                          <a:effectLst/>
                          <a:uLnTx/>
                          <a:uFillTx/>
                          <a:latin typeface="+mn-lt"/>
                          <a:ea typeface="Montserrat"/>
                          <a:cs typeface="Montserrat"/>
                          <a:sym typeface="Montserrat"/>
                        </a:rPr>
                        <a:t>à la </a:t>
                      </a:r>
                      <a:r>
                        <a:rPr kumimoji="0" lang="fr-FR" sz="900" b="1" i="0" u="none" strike="noStrike" kern="0" cap="none" spc="0" normalizeH="0" baseline="0" noProof="0">
                          <a:ln>
                            <a:noFill/>
                          </a:ln>
                          <a:solidFill>
                            <a:srgbClr val="000000"/>
                          </a:solidFill>
                          <a:effectLst/>
                          <a:uLnTx/>
                          <a:uFillTx/>
                          <a:latin typeface="+mn-lt"/>
                          <a:ea typeface="Montserrat"/>
                          <a:cs typeface="Montserrat"/>
                          <a:sym typeface="Montserrat"/>
                        </a:rPr>
                        <a:t>construction des process d’industrialisation des déploiements </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87231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524827"/>
                  </a:ext>
                </a:extLst>
              </a:tr>
              <a:tr h="83662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Programme NOVA – Accompagnement des utilisateurs métiers pour le déploiement d’un outil de back-office CLEVA et pilotage du chantier « Communication externe»</a:t>
                      </a:r>
                    </a:p>
                    <a:p>
                      <a:pPr marL="171450" indent="-171450" algn="just">
                        <a:buClr>
                          <a:srgbClr val="000000"/>
                        </a:buClr>
                        <a:buSzPts val="1000"/>
                        <a:buFont typeface="Arial" panose="020B0604020202020204" pitchFamily="34" charset="0"/>
                        <a:buChar char="•"/>
                        <a:defRPr/>
                      </a:pPr>
                      <a:r>
                        <a:rPr lang="fr-FR" sz="900" b="1" kern="0">
                          <a:solidFill>
                            <a:srgbClr val="000000"/>
                          </a:solidFill>
                          <a:latin typeface="Arial (corps)"/>
                          <a:ea typeface="Montserrat"/>
                          <a:cs typeface="Montserrat"/>
                          <a:sym typeface="Montserrat"/>
                        </a:rPr>
                        <a:t>P</a:t>
                      </a:r>
                      <a:r>
                        <a:rPr kumimoji="0" lang="fr-FR" sz="900" b="1" i="0" u="none" strike="noStrike" kern="0" cap="none" spc="0" normalizeH="0" baseline="0" noProof="0">
                          <a:ln>
                            <a:noFill/>
                          </a:ln>
                          <a:solidFill>
                            <a:srgbClr val="000000"/>
                          </a:solidFill>
                          <a:effectLst/>
                          <a:uLnTx/>
                          <a:uFillTx/>
                          <a:latin typeface="Arial (corps)"/>
                          <a:ea typeface="Montserrat"/>
                          <a:cs typeface="Montserrat"/>
                          <a:sym typeface="Montserrat"/>
                        </a:rPr>
                        <a:t>ilotage du chantier communication externe </a:t>
                      </a:r>
                      <a:r>
                        <a:rPr kumimoji="0" lang="fr-FR" sz="900" b="0" i="0" u="none" strike="noStrike" kern="0" cap="none" spc="0" normalizeH="0" baseline="0" noProof="0">
                          <a:ln>
                            <a:noFill/>
                          </a:ln>
                          <a:solidFill>
                            <a:srgbClr val="000000"/>
                          </a:solidFill>
                          <a:effectLst/>
                          <a:uLnTx/>
                          <a:uFillTx/>
                          <a:latin typeface="Arial (corps)"/>
                          <a:ea typeface="Montserrat"/>
                          <a:cs typeface="Montserrat"/>
                          <a:sym typeface="Montserrat"/>
                        </a:rPr>
                        <a:t>: définition du plan de communication, réalisation des supports associés et coordination des parties prenantes et des circuits de validation</a:t>
                      </a:r>
                    </a:p>
                    <a:p>
                      <a:pPr marL="171450" indent="-171450" algn="just">
                        <a:buClr>
                          <a:srgbClr val="000000"/>
                        </a:buClr>
                        <a:buSzPts val="1000"/>
                        <a:buFont typeface="Arial" panose="020B0604020202020204" pitchFamily="34" charset="0"/>
                        <a:buChar char="•"/>
                        <a:defRPr/>
                      </a:pPr>
                      <a:r>
                        <a:rPr kumimoji="0" lang="fr-FR" sz="900" b="1" i="0" u="none" strike="noStrike" kern="0" cap="none" spc="0" normalizeH="0" baseline="0" noProof="0">
                          <a:ln>
                            <a:noFill/>
                          </a:ln>
                          <a:solidFill>
                            <a:srgbClr val="000000"/>
                          </a:solidFill>
                          <a:effectLst/>
                          <a:uLnTx/>
                          <a:uFillTx/>
                          <a:latin typeface="Arial (corps)"/>
                          <a:ea typeface="Montserrat"/>
                          <a:cs typeface="Montserrat"/>
                          <a:sym typeface="Montserrat"/>
                        </a:rPr>
                        <a:t>Animation des formations </a:t>
                      </a:r>
                      <a:r>
                        <a:rPr kumimoji="0" lang="fr-FR" sz="900" i="0" u="none" strike="noStrike" kern="0" cap="none" spc="0" normalizeH="0" baseline="0" noProof="0">
                          <a:ln>
                            <a:noFill/>
                          </a:ln>
                          <a:solidFill>
                            <a:srgbClr val="000000"/>
                          </a:solidFill>
                          <a:effectLst/>
                          <a:uLnTx/>
                          <a:uFillTx/>
                          <a:latin typeface="Arial (corps)"/>
                          <a:ea typeface="Montserrat"/>
                          <a:cs typeface="Montserrat"/>
                          <a:sym typeface="Montserrat"/>
                        </a:rPr>
                        <a:t>CLEVA et des instances de pilotage du déploiement avec les entités pilotes, </a:t>
                      </a:r>
                      <a:r>
                        <a:rPr kumimoji="0" lang="fr-FR" sz="900" b="1" i="0" u="none" strike="noStrike" kern="0" cap="none" spc="0" normalizeH="0" baseline="0" noProof="0">
                          <a:ln>
                            <a:noFill/>
                          </a:ln>
                          <a:solidFill>
                            <a:srgbClr val="000000"/>
                          </a:solidFill>
                          <a:effectLst/>
                          <a:uLnTx/>
                          <a:uFillTx/>
                          <a:latin typeface="Arial (corps)"/>
                          <a:ea typeface="Montserrat"/>
                          <a:cs typeface="Montserrat"/>
                          <a:sym typeface="Montserrat"/>
                        </a:rPr>
                        <a:t>accompagnement</a:t>
                      </a:r>
                      <a:r>
                        <a:rPr kumimoji="0" lang="fr-FR" sz="900" i="0" u="none" strike="noStrike" kern="0" cap="none" spc="0" normalizeH="0" baseline="0" noProof="0">
                          <a:ln>
                            <a:noFill/>
                          </a:ln>
                          <a:solidFill>
                            <a:srgbClr val="000000"/>
                          </a:solidFill>
                          <a:effectLst/>
                          <a:uLnTx/>
                          <a:uFillTx/>
                          <a:latin typeface="Arial (corps)"/>
                          <a:ea typeface="Montserrat"/>
                          <a:cs typeface="Montserrat"/>
                          <a:sym typeface="Montserrat"/>
                        </a:rPr>
                        <a:t> en présentiel et distanciel des équipes de gestion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corps)"/>
                          <a:ea typeface="Montserrat"/>
                          <a:cs typeface="Montserrat"/>
                          <a:sym typeface="Montserrat"/>
                        </a:rPr>
                        <a:t>Formalisation </a:t>
                      </a:r>
                      <a:r>
                        <a:rPr kumimoji="0" lang="fr-FR" sz="900" b="0" i="0" u="none" strike="noStrike" kern="0" cap="none" spc="0" normalizeH="0" baseline="0" noProof="0">
                          <a:ln>
                            <a:noFill/>
                          </a:ln>
                          <a:solidFill>
                            <a:srgbClr val="000000"/>
                          </a:solidFill>
                          <a:effectLst/>
                          <a:uLnTx/>
                          <a:uFillTx/>
                          <a:latin typeface="Arial (corps)"/>
                          <a:ea typeface="Montserrat"/>
                          <a:cs typeface="Montserrat"/>
                          <a:sym typeface="Montserrat"/>
                        </a:rPr>
                        <a:t>des</a:t>
                      </a:r>
                      <a:r>
                        <a:rPr kumimoji="0" lang="fr-FR" sz="900" b="1" i="0" u="none" strike="noStrike" kern="0" cap="none" spc="0" normalizeH="0" baseline="0" noProof="0">
                          <a:ln>
                            <a:noFill/>
                          </a:ln>
                          <a:solidFill>
                            <a:srgbClr val="000000"/>
                          </a:solidFill>
                          <a:effectLst/>
                          <a:uLnTx/>
                          <a:uFillTx/>
                          <a:latin typeface="Arial (corps)"/>
                          <a:ea typeface="Montserrat"/>
                          <a:cs typeface="Montserrat"/>
                          <a:sym typeface="Montserrat"/>
                        </a:rPr>
                        <a:t> </a:t>
                      </a:r>
                      <a:r>
                        <a:rPr kumimoji="0" lang="fr-FR" sz="900" i="0" u="none" strike="noStrike" kern="0" cap="none" spc="0" normalizeH="0" baseline="0" noProof="0">
                          <a:ln>
                            <a:noFill/>
                          </a:ln>
                          <a:solidFill>
                            <a:srgbClr val="000000"/>
                          </a:solidFill>
                          <a:effectLst/>
                          <a:uLnTx/>
                          <a:uFillTx/>
                          <a:latin typeface="Arial (corps)"/>
                          <a:ea typeface="Montserrat"/>
                          <a:cs typeface="Montserrat"/>
                          <a:sym typeface="Montserrat"/>
                        </a:rPr>
                        <a:t>modes opératoires et supports pédagogiques en lien avec les lead du programme et les responsables métiers</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extLst>
                  <a:ext uri="{0D108BD9-81ED-4DB2-BD59-A6C34878D82A}">
                    <a16:rowId xmlns:a16="http://schemas.microsoft.com/office/drawing/2014/main" val="4005161068"/>
                  </a:ext>
                </a:extLst>
              </a:tr>
              <a:tr h="83662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0" algn="l" defTabSz="1219110" rtl="0" eaLnBrk="1" latinLnBrk="0" hangingPunct="1">
                        <a:buNone/>
                      </a:pPr>
                      <a:endParaRPr lang="fr-FR" sz="900">
                        <a:solidFill>
                          <a:schemeClr val="bg2">
                            <a:lumMod val="10000"/>
                          </a:schemeClr>
                        </a:solidFill>
                        <a:latin typeface="Montserrat"/>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Montserrat"/>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Accompagnement au changement du programme digital</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Analyses et qualification d’impacts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réalisées en ateliers</a:t>
                      </a:r>
                      <a:r>
                        <a:rPr lang="fr-FR" sz="900" kern="0">
                          <a:solidFill>
                            <a:srgbClr val="000000"/>
                          </a:solidFill>
                          <a:latin typeface="Arial"/>
                          <a:ea typeface="Montserrat"/>
                          <a:cs typeface="Montserrat"/>
                          <a:sym typeface="Montserrat"/>
                        </a:rPr>
                        <a:t> de co-construction avec les acteurs projets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b="1" kern="0">
                          <a:solidFill>
                            <a:srgbClr val="000000"/>
                          </a:solidFill>
                          <a:latin typeface="Arial"/>
                          <a:ea typeface="Montserrat"/>
                          <a:cs typeface="Montserrat"/>
                          <a:sym typeface="Montserrat"/>
                        </a:rPr>
                        <a:t>M</a:t>
                      </a: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ise à disposition d’une boîte à outils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en lien avec les modalités d’accompagnement permettant </a:t>
                      </a:r>
                      <a:r>
                        <a:rPr lang="fr-FR" sz="900" kern="0">
                          <a:solidFill>
                            <a:srgbClr val="000000"/>
                          </a:solidFill>
                          <a:latin typeface="Arial"/>
                          <a:ea typeface="Montserrat"/>
                          <a:cs typeface="Montserrat"/>
                          <a:sym typeface="Montserrat"/>
                        </a:rPr>
                        <a:t>la </a:t>
                      </a:r>
                      <a:r>
                        <a:rPr lang="fr-FR" sz="900" b="1" kern="0">
                          <a:solidFill>
                            <a:srgbClr val="000000"/>
                          </a:solidFill>
                          <a:latin typeface="Arial"/>
                          <a:ea typeface="Montserrat"/>
                          <a:cs typeface="Montserrat"/>
                          <a:sym typeface="Montserrat"/>
                        </a:rPr>
                        <a:t>dé</a:t>
                      </a: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finition du plan d’accompagnement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par les collaborateurs en autonomie (avec accompagnement si nécessaire)</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Apport d’expertise</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 sur l’intelligence collective et l’animation d’atelier de co-création</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006334"/>
                  </a:ext>
                </a:extLst>
              </a:tr>
              <a:tr h="836628">
                <a:tc>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endParaRPr lang="fr-FR" sz="900">
                        <a:solidFill>
                          <a:schemeClr val="bg2">
                            <a:lumMod val="10000"/>
                          </a:schemeClr>
                        </a:solidFill>
                        <a:latin typeface="Montserrat" panose="00000500000000000000" pitchFamily="2" charset="0"/>
                      </a:endParaRPr>
                    </a:p>
                  </a:txBody>
                  <a:tcPr marL="88111" marR="88111" marT="44055" marB="44055">
                    <a:lnL w="9525" cap="flat" cmpd="sng" algn="ctr">
                      <a:noFill/>
                      <a:prstDash val="solid"/>
                      <a:round/>
                      <a:headEnd type="none" w="med" len="med"/>
                      <a:tailEnd type="none" w="med" len="med"/>
                    </a:lnL>
                    <a:lnR>
                      <a:noFill/>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lvl1pPr marL="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1pPr>
                      <a:lvl2pPr marL="60955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2pPr>
                      <a:lvl3pPr marL="121911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3pPr>
                      <a:lvl4pPr marL="1828664"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4pPr>
                      <a:lvl5pPr marL="2438218"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5pPr>
                      <a:lvl6pPr marL="3047772"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6pPr>
                      <a:lvl7pPr marL="3657327"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7pPr>
                      <a:lvl8pPr marL="4266880"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8pPr>
                      <a:lvl9pPr marL="4876435" marR="0" algn="l" defTabSz="1219110" rtl="0" eaLnBrk="1" latinLnBrk="0" hangingPunct="1">
                        <a:lnSpc>
                          <a:spcPct val="100000"/>
                        </a:lnSpc>
                        <a:spcBef>
                          <a:spcPts val="0"/>
                        </a:spcBef>
                        <a:spcAft>
                          <a:spcPts val="0"/>
                        </a:spcAft>
                        <a:buClr>
                          <a:srgbClr val="000000"/>
                        </a:buClr>
                        <a:buFont typeface="Arial"/>
                        <a:defRPr sz="2400" b="0" i="0" u="none" strike="noStrike" kern="1200" cap="none">
                          <a:solidFill>
                            <a:schemeClr val="tx1"/>
                          </a:solidFill>
                          <a:latin typeface="Arial"/>
                          <a:sym typeface="Arial"/>
                        </a:defRPr>
                      </a:lvl9pPr>
                    </a:lstStyle>
                    <a:p>
                      <a:pPr marL="0" lvl="3" indent="0" defTabSz="422041" eaLnBrk="0" fontAlgn="base" hangingPunct="0">
                        <a:spcBef>
                          <a:spcPts val="300"/>
                        </a:spcBef>
                        <a:spcAft>
                          <a:spcPct val="0"/>
                        </a:spcAft>
                        <a:buClr>
                          <a:srgbClr val="3C8BDD"/>
                        </a:buClr>
                        <a:buSzPct val="100000"/>
                        <a:buFont typeface="Wingdings" panose="05000000000000000000" pitchFamily="2" charset="2"/>
                        <a:buNone/>
                        <a:defRPr/>
                      </a:pPr>
                      <a:r>
                        <a:rPr kumimoji="0" lang="fr-FR" sz="1000" b="1" i="0" u="none" strike="noStrike" kern="1200" cap="none" spc="0" normalizeH="0" baseline="0">
                          <a:ln>
                            <a:noFill/>
                          </a:ln>
                          <a:solidFill>
                            <a:srgbClr val="20408E"/>
                          </a:solidFill>
                          <a:effectLst/>
                          <a:uLnTx/>
                          <a:uFillTx/>
                          <a:latin typeface="Arial"/>
                          <a:ea typeface="+mn-ea"/>
                          <a:cs typeface="+mn-cs"/>
                          <a:sym typeface="Arial"/>
                        </a:rPr>
                        <a:t>Accompagnement de la transformation culturelle de la DSI Retail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Elaboration d’un diagnostic participatif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entretiens auprès des membres du COMEX / CODIR et ateliers de travail auprès de collaborateurs) : </a:t>
                      </a: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identification et formulation des traits culturels caractéristiques de la culture actuelle de la DSI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Evaluation des traits culturels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selon l’adhésion des collaborateurs et leur contribution aux ambitions de transformation</a:t>
                      </a: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 préconisation d’évolutions et identification de nouveaux traits culturels </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Construction du modèle culturel cible </a:t>
                      </a:r>
                      <a:r>
                        <a:rPr kumimoji="0" lang="fr-FR" sz="900" i="0" u="none" strike="noStrike" kern="0" cap="none" spc="0" normalizeH="0" baseline="0" noProof="0">
                          <a:ln>
                            <a:noFill/>
                          </a:ln>
                          <a:solidFill>
                            <a:srgbClr val="000000"/>
                          </a:solidFill>
                          <a:effectLst/>
                          <a:uLnTx/>
                          <a:uFillTx/>
                          <a:latin typeface="Arial"/>
                          <a:ea typeface="Montserrat"/>
                          <a:cs typeface="Montserrat"/>
                          <a:sym typeface="Montserrat"/>
                        </a:rPr>
                        <a:t>(traits culturels, principes d’actions, KPIs) </a:t>
                      </a:r>
                      <a:r>
                        <a:rPr kumimoji="0" lang="fr-FR" sz="900" b="1" i="0" u="none" strike="noStrike" kern="0" cap="none" spc="0" normalizeH="0" baseline="0" noProof="0">
                          <a:ln>
                            <a:noFill/>
                          </a:ln>
                          <a:solidFill>
                            <a:srgbClr val="000000"/>
                          </a:solidFill>
                          <a:effectLst/>
                          <a:uLnTx/>
                          <a:uFillTx/>
                          <a:latin typeface="Arial"/>
                          <a:ea typeface="Montserrat"/>
                          <a:cs typeface="Montserrat"/>
                          <a:sym typeface="Montserrat"/>
                        </a:rPr>
                        <a:t>et élaboration de la trajectoire d’évolution culturelle à court &amp; moyen termes </a:t>
                      </a:r>
                    </a:p>
                  </a:txBody>
                  <a:tcPr marL="78000" marR="78000" marT="46809" marB="46809" anchor="ctr" horzOverflow="overflow">
                    <a:lnL>
                      <a:noFill/>
                    </a:lnL>
                    <a:lnR w="12700" cap="flat" cmpd="sng" algn="ctr">
                      <a:solidFill>
                        <a:schemeClr val="tx2">
                          <a:lumMod val="40000"/>
                          <a:lumOff val="60000"/>
                        </a:schemeClr>
                      </a:solidFill>
                      <a:prstDash val="sysDash"/>
                      <a:round/>
                      <a:headEnd type="none" w="med" len="med"/>
                      <a:tailEnd type="none" w="med" len="med"/>
                    </a:lnR>
                    <a:lnT w="9525" cap="flat" cmpd="sng" algn="ctr">
                      <a:solidFill>
                        <a:srgbClr val="FFFFFF">
                          <a:lumMod val="65000"/>
                        </a:srgbClr>
                      </a:solidFill>
                      <a:prstDash val="solid"/>
                      <a:round/>
                      <a:headEnd type="none" w="med" len="med"/>
                      <a:tailEnd type="none" w="med" len="med"/>
                    </a:lnT>
                    <a:lnB w="9525"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pPr marL="0" marR="0" lvl="0" indent="0" algn="l" defTabSz="872313" rtl="0" eaLnBrk="1" fontAlgn="auto" latinLnBrk="0" hangingPunct="1">
                        <a:lnSpc>
                          <a:spcPct val="100000"/>
                        </a:lnSpc>
                        <a:spcBef>
                          <a:spcPts val="0"/>
                        </a:spcBef>
                        <a:spcAft>
                          <a:spcPts val="0"/>
                        </a:spcAft>
                        <a:buClrTx/>
                        <a:buSzTx/>
                        <a:buFontTx/>
                        <a:buNone/>
                        <a:tabLst/>
                        <a:defRPr/>
                      </a:pPr>
                      <a:endParaRPr kumimoji="0" lang="fr-FR" sz="1000">
                        <a:solidFill>
                          <a:schemeClr val="tx2">
                            <a:lumMod val="10000"/>
                          </a:schemeClr>
                        </a:solidFill>
                        <a:latin typeface="Arial" panose="020B0604020202020204" pitchFamily="34" charset="0"/>
                        <a:cs typeface="Arial" panose="020B0604020202020204" pitchFamily="34" charset="0"/>
                      </a:endParaRP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a:p>
                  </a:txBody>
                  <a:tcPr marL="78000" marR="7800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tc>
                  <a:txBody>
                    <a:bodyPr/>
                    <a:lstStyle/>
                    <a:p>
                      <a:endParaRPr lang="fr-FR" dirty="0"/>
                    </a:p>
                  </a:txBody>
                  <a:tcPr marL="0" marR="0" marT="46809" marB="46809" anchor="ctr" horzOverflow="overflow">
                    <a:lnL w="12700" cap="flat" cmpd="sng" algn="ctr">
                      <a:solidFill>
                        <a:schemeClr val="tx2">
                          <a:lumMod val="40000"/>
                          <a:lumOff val="60000"/>
                        </a:schemeClr>
                      </a:solidFill>
                      <a:prstDash val="sysDash"/>
                      <a:round/>
                      <a:headEnd type="none" w="med" len="med"/>
                      <a:tailEnd type="none" w="med" len="med"/>
                    </a:lnL>
                    <a:lnR w="12700" cap="flat" cmpd="sng" algn="ctr">
                      <a:solidFill>
                        <a:schemeClr val="tx2">
                          <a:lumMod val="40000"/>
                          <a:lumOff val="60000"/>
                        </a:schemeClr>
                      </a:solidFill>
                      <a:prstDash val="sysDash"/>
                      <a:round/>
                      <a:headEnd type="none" w="med" len="med"/>
                      <a:tailEnd type="none" w="med" len="med"/>
                    </a:lnR>
                    <a:lnT w="12700" cap="flat" cmpd="sng" algn="ctr">
                      <a:solidFill>
                        <a:schemeClr val="tx2">
                          <a:lumMod val="40000"/>
                          <a:lumOff val="60000"/>
                        </a:schemeClr>
                      </a:solidFill>
                      <a:prstDash val="sysDash"/>
                      <a:round/>
                      <a:headEnd type="none" w="med" len="med"/>
                      <a:tailEnd type="none" w="med" len="med"/>
                    </a:lnT>
                    <a:lnB w="12700" cap="flat" cmpd="sng" algn="ctr">
                      <a:solidFill>
                        <a:schemeClr val="tx2">
                          <a:lumMod val="40000"/>
                          <a:lumOff val="60000"/>
                        </a:schemeClr>
                      </a:solidFill>
                      <a:prstDash val="sysDash"/>
                      <a:round/>
                      <a:headEnd type="none" w="med" len="med"/>
                      <a:tailEnd type="none" w="med" len="med"/>
                    </a:lnB>
                    <a:lnTlToBr w="12700" cmpd="sng">
                      <a:noFill/>
                      <a:prstDash val="solid"/>
                    </a:lnTlToBr>
                    <a:lnBlToTr w="12700" cmpd="sng">
                      <a:noFill/>
                      <a:prstDash val="solid"/>
                    </a:lnBlToTr>
                    <a:solidFill>
                      <a:srgbClr val="E7F0FA"/>
                    </a:solidFill>
                  </a:tcPr>
                </a:tc>
                <a:extLst>
                  <a:ext uri="{0D108BD9-81ED-4DB2-BD59-A6C34878D82A}">
                    <a16:rowId xmlns:a16="http://schemas.microsoft.com/office/drawing/2014/main" val="3972381359"/>
                  </a:ext>
                </a:extLst>
              </a:tr>
            </a:tbl>
          </a:graphicData>
        </a:graphic>
      </p:graphicFrame>
      <p:pic>
        <p:nvPicPr>
          <p:cNvPr id="42" name="Picture 2">
            <a:extLst>
              <a:ext uri="{FF2B5EF4-FFF2-40B4-BE49-F238E27FC236}">
                <a16:creationId xmlns:a16="http://schemas.microsoft.com/office/drawing/2014/main" id="{FC642875-DA42-71B2-5812-172A95E2A97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043" y="2401389"/>
            <a:ext cx="1249277" cy="466352"/>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que 43" descr="Coche avec un remplissage uni">
            <a:extLst>
              <a:ext uri="{FF2B5EF4-FFF2-40B4-BE49-F238E27FC236}">
                <a16:creationId xmlns:a16="http://schemas.microsoft.com/office/drawing/2014/main" id="{DDCB4616-CE5F-B6C6-FF1F-23820A66203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73097" y="2483535"/>
            <a:ext cx="457200" cy="457200"/>
          </a:xfrm>
          <a:prstGeom prst="rect">
            <a:avLst/>
          </a:prstGeom>
        </p:spPr>
      </p:pic>
      <p:pic>
        <p:nvPicPr>
          <p:cNvPr id="45" name="Graphique 44" descr="Coche avec un remplissage uni">
            <a:extLst>
              <a:ext uri="{FF2B5EF4-FFF2-40B4-BE49-F238E27FC236}">
                <a16:creationId xmlns:a16="http://schemas.microsoft.com/office/drawing/2014/main" id="{BFCA3ED7-1C15-CE89-3C21-4391AF6F2E1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73097" y="3645765"/>
            <a:ext cx="457200" cy="457200"/>
          </a:xfrm>
          <a:prstGeom prst="rect">
            <a:avLst/>
          </a:prstGeom>
        </p:spPr>
      </p:pic>
      <p:pic>
        <p:nvPicPr>
          <p:cNvPr id="46" name="Graphique 45" descr="Coche avec un remplissage uni">
            <a:extLst>
              <a:ext uri="{FF2B5EF4-FFF2-40B4-BE49-F238E27FC236}">
                <a16:creationId xmlns:a16="http://schemas.microsoft.com/office/drawing/2014/main" id="{B4C9E091-BD3D-2A3F-4275-67B94ACED2C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73097" y="4546806"/>
            <a:ext cx="457200" cy="457200"/>
          </a:xfrm>
          <a:prstGeom prst="rect">
            <a:avLst/>
          </a:prstGeom>
        </p:spPr>
      </p:pic>
      <p:pic>
        <p:nvPicPr>
          <p:cNvPr id="47" name="Graphique 46" descr="Coche avec un remplissage uni">
            <a:extLst>
              <a:ext uri="{FF2B5EF4-FFF2-40B4-BE49-F238E27FC236}">
                <a16:creationId xmlns:a16="http://schemas.microsoft.com/office/drawing/2014/main" id="{F99C3EDE-96B0-F977-B2F1-59EB156B847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73097" y="5451059"/>
            <a:ext cx="457200" cy="457200"/>
          </a:xfrm>
          <a:prstGeom prst="rect">
            <a:avLst/>
          </a:prstGeom>
        </p:spPr>
      </p:pic>
      <p:pic>
        <p:nvPicPr>
          <p:cNvPr id="50" name="Graphique 49" descr="Coche avec un remplissage uni">
            <a:extLst>
              <a:ext uri="{FF2B5EF4-FFF2-40B4-BE49-F238E27FC236}">
                <a16:creationId xmlns:a16="http://schemas.microsoft.com/office/drawing/2014/main" id="{80ABD94C-B1FB-E5BB-31D6-46E92CE3326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3227" y="2442383"/>
            <a:ext cx="457200" cy="457200"/>
          </a:xfrm>
          <a:prstGeom prst="rect">
            <a:avLst/>
          </a:prstGeom>
        </p:spPr>
      </p:pic>
      <p:pic>
        <p:nvPicPr>
          <p:cNvPr id="51" name="Graphique 50" descr="Coche avec un remplissage uni">
            <a:extLst>
              <a:ext uri="{FF2B5EF4-FFF2-40B4-BE49-F238E27FC236}">
                <a16:creationId xmlns:a16="http://schemas.microsoft.com/office/drawing/2014/main" id="{0B211BEF-25AD-82A5-F186-D6915A528E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51757" y="4546806"/>
            <a:ext cx="457200" cy="457200"/>
          </a:xfrm>
          <a:prstGeom prst="rect">
            <a:avLst/>
          </a:prstGeom>
        </p:spPr>
      </p:pic>
      <p:pic>
        <p:nvPicPr>
          <p:cNvPr id="52" name="Graphique 51" descr="Coche avec un remplissage uni">
            <a:extLst>
              <a:ext uri="{FF2B5EF4-FFF2-40B4-BE49-F238E27FC236}">
                <a16:creationId xmlns:a16="http://schemas.microsoft.com/office/drawing/2014/main" id="{DA7DD824-9FA4-7292-5026-6B4F4BB7376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3227" y="3645765"/>
            <a:ext cx="457200" cy="457200"/>
          </a:xfrm>
          <a:prstGeom prst="rect">
            <a:avLst/>
          </a:prstGeom>
        </p:spPr>
      </p:pic>
      <p:pic>
        <p:nvPicPr>
          <p:cNvPr id="54" name="Graphique 53" descr="Coche avec un remplissage uni">
            <a:extLst>
              <a:ext uri="{FF2B5EF4-FFF2-40B4-BE49-F238E27FC236}">
                <a16:creationId xmlns:a16="http://schemas.microsoft.com/office/drawing/2014/main" id="{F47EAB5C-2A63-A6B9-6CA5-7290E415420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3227" y="4546806"/>
            <a:ext cx="457200" cy="457200"/>
          </a:xfrm>
          <a:prstGeom prst="rect">
            <a:avLst/>
          </a:prstGeom>
        </p:spPr>
      </p:pic>
      <p:pic>
        <p:nvPicPr>
          <p:cNvPr id="57" name="Picture 2" descr="Plateformes GGVie - Groupama">
            <a:extLst>
              <a:ext uri="{FF2B5EF4-FFF2-40B4-BE49-F238E27FC236}">
                <a16:creationId xmlns:a16="http://schemas.microsoft.com/office/drawing/2014/main" id="{79D50F34-849A-D8CE-8B29-3CED4FACF941}"/>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6187" y="3454237"/>
            <a:ext cx="1380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58" name="Google Shape;1931;p26" descr="RÃ©sultat de recherche d'images pour &quot;logo neuflize OBC&quot;">
            <a:extLst>
              <a:ext uri="{FF2B5EF4-FFF2-40B4-BE49-F238E27FC236}">
                <a16:creationId xmlns:a16="http://schemas.microsoft.com/office/drawing/2014/main" id="{7222C0A8-1576-AF10-BA9E-2AD0A240C387}"/>
              </a:ext>
            </a:extLst>
          </p:cNvPr>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717945" y="4668199"/>
            <a:ext cx="1179502" cy="324000"/>
          </a:xfrm>
          <a:prstGeom prst="rect">
            <a:avLst/>
          </a:prstGeom>
          <a:noFill/>
          <a:ln>
            <a:noFill/>
          </a:ln>
        </p:spPr>
      </p:pic>
      <p:pic>
        <p:nvPicPr>
          <p:cNvPr id="60" name="Picture 2" descr="Societe Generale Logo - Marques et logos: histoire et signification | PNG">
            <a:extLst>
              <a:ext uri="{FF2B5EF4-FFF2-40B4-BE49-F238E27FC236}">
                <a16:creationId xmlns:a16="http://schemas.microsoft.com/office/drawing/2014/main" id="{459740EE-800A-CEA5-727E-52A100692C14}"/>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043" y="5472922"/>
            <a:ext cx="1182519" cy="54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a:extLst>
              <a:ext uri="{FF2B5EF4-FFF2-40B4-BE49-F238E27FC236}">
                <a16:creationId xmlns:a16="http://schemas.microsoft.com/office/drawing/2014/main" id="{8528FF3A-8164-ACA4-98BF-0E4C6CF373F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0557" y="1472335"/>
            <a:ext cx="1206890" cy="31880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descr="Coche avec un remplissage uni">
            <a:extLst>
              <a:ext uri="{FF2B5EF4-FFF2-40B4-BE49-F238E27FC236}">
                <a16:creationId xmlns:a16="http://schemas.microsoft.com/office/drawing/2014/main" id="{F227908A-737E-1E6D-42FA-13CED68448E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51757" y="5472922"/>
            <a:ext cx="457200" cy="457200"/>
          </a:xfrm>
          <a:prstGeom prst="rect">
            <a:avLst/>
          </a:prstGeom>
        </p:spPr>
      </p:pic>
      <p:pic>
        <p:nvPicPr>
          <p:cNvPr id="6" name="Graphique 5" descr="Coche avec un remplissage uni">
            <a:extLst>
              <a:ext uri="{FF2B5EF4-FFF2-40B4-BE49-F238E27FC236}">
                <a16:creationId xmlns:a16="http://schemas.microsoft.com/office/drawing/2014/main" id="{0AC5A865-14E8-BB6D-FDAA-E16864ABC20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865" y="1476334"/>
            <a:ext cx="457200" cy="457200"/>
          </a:xfrm>
          <a:prstGeom prst="rect">
            <a:avLst/>
          </a:prstGeom>
        </p:spPr>
      </p:pic>
      <p:pic>
        <p:nvPicPr>
          <p:cNvPr id="7" name="Graphique 6" descr="Coche avec un remplissage uni">
            <a:extLst>
              <a:ext uri="{FF2B5EF4-FFF2-40B4-BE49-F238E27FC236}">
                <a16:creationId xmlns:a16="http://schemas.microsoft.com/office/drawing/2014/main" id="{5DCD4B17-3CAA-F8A6-8B0B-F2F2F424B58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83355" y="1446130"/>
            <a:ext cx="457200" cy="457200"/>
          </a:xfrm>
          <a:prstGeom prst="rect">
            <a:avLst/>
          </a:prstGeom>
        </p:spPr>
      </p:pic>
    </p:spTree>
    <p:extLst>
      <p:ext uri="{BB962C8B-B14F-4D97-AF65-F5344CB8AC3E}">
        <p14:creationId xmlns:p14="http://schemas.microsoft.com/office/powerpoint/2010/main" val="763965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a:lnSpc>
                <a:spcPct val="150000"/>
              </a:lnSpc>
            </a:pPr>
            <a:r>
              <a:rPr lang="fr-FR" sz="1800">
                <a:solidFill>
                  <a:srgbClr val="062488"/>
                </a:solidFill>
                <a:latin typeface="Montserrat"/>
                <a:ea typeface="Montserrat"/>
                <a:cs typeface="Montserrat"/>
                <a:sym typeface="Montserrat"/>
              </a:rPr>
              <a:t>Refonte du SIRH</a:t>
            </a:r>
            <a:br>
              <a:rPr lang="fr-FR" sz="1850">
                <a:solidFill>
                  <a:srgbClr val="062488"/>
                </a:solidFill>
              </a:rPr>
            </a:br>
            <a:r>
              <a:rPr lang="fr-FR" sz="1850" cap="all">
                <a:solidFill>
                  <a:srgbClr val="062488"/>
                </a:solidFill>
              </a:rPr>
              <a:t>Ateliers de </a:t>
            </a:r>
            <a:r>
              <a:rPr lang="fr-FR" sz="1850" cap="all" err="1">
                <a:solidFill>
                  <a:srgbClr val="062488"/>
                </a:solidFill>
              </a:rPr>
              <a:t>co-création</a:t>
            </a:r>
            <a:r>
              <a:rPr lang="fr-FR" sz="1850" cap="all">
                <a:solidFill>
                  <a:srgbClr val="062488"/>
                </a:solidFill>
              </a:rPr>
              <a:t> et rédaction du cahier des charges </a:t>
            </a:r>
          </a:p>
        </p:txBody>
      </p:sp>
      <p:sp>
        <p:nvSpPr>
          <p:cNvPr id="1712" name="Google Shape;1712;p23"/>
          <p:cNvSpPr txBox="1">
            <a:spLocks noGrp="1"/>
          </p:cNvSpPr>
          <p:nvPr>
            <p:ph type="sldNum" idx="4294967295"/>
          </p:nvPr>
        </p:nvSpPr>
        <p:spPr>
          <a:xfrm>
            <a:off x="11460163" y="6340475"/>
            <a:ext cx="731837" cy="52387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fr-FR" sz="1867" b="0" i="0" u="none" strike="noStrike" kern="0" cap="none" spc="0" normalizeH="0" baseline="0" noProof="0">
                <a:ln>
                  <a:noFill/>
                </a:ln>
                <a:solidFill>
                  <a:srgbClr val="1C4D91"/>
                </a:solidFill>
                <a:effectLst/>
                <a:uLnTx/>
                <a:uFillTx/>
                <a:latin typeface="Montserrat"/>
                <a:ea typeface="Montserrat"/>
                <a:cs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48</a:t>
            </a:fld>
            <a:endParaRPr kumimoji="0" sz="1867" b="0" i="0" u="none" strike="noStrike" kern="0" cap="none" spc="0" normalizeH="0" baseline="0" noProof="0">
              <a:ln>
                <a:noFill/>
              </a:ln>
              <a:solidFill>
                <a:srgbClr val="1C4D91"/>
              </a:solidFill>
              <a:effectLst/>
              <a:uLnTx/>
              <a:uFillTx/>
              <a:latin typeface="Montserrat"/>
              <a:ea typeface="Montserrat"/>
              <a:cs typeface="Montserrat"/>
              <a:sym typeface="Montserrat"/>
            </a:endParaRPr>
          </a:p>
        </p:txBody>
      </p:sp>
      <p:sp>
        <p:nvSpPr>
          <p:cNvPr id="1714" name="Google Shape;1714;p23"/>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15" name="Google Shape;1715;p23"/>
          <p:cNvSpPr/>
          <p:nvPr/>
        </p:nvSpPr>
        <p:spPr>
          <a:xfrm>
            <a:off x="452313" y="3619966"/>
            <a:ext cx="5643687" cy="2117374"/>
          </a:xfrm>
          <a:prstGeom prst="rect">
            <a:avLst/>
          </a:prstGeom>
          <a:noFill/>
          <a:ln>
            <a:noFill/>
          </a:ln>
        </p:spPr>
        <p:txBody>
          <a:bodyPr spcFirstLastPara="1" wrap="square" lIns="72000" tIns="72000" rIns="72000" bIns="72000" anchor="t" anchorCtr="0">
            <a:noAutofit/>
          </a:bodyPr>
          <a:lstStyle/>
          <a:p>
            <a:pPr marL="179996" marR="0" lvl="0" indent="-179996" algn="just" rtl="0">
              <a:lnSpc>
                <a:spcPct val="100000"/>
              </a:lnSpc>
              <a:spcBef>
                <a:spcPts val="0"/>
              </a:spcBef>
              <a:spcAft>
                <a:spcPts val="0"/>
              </a:spcAft>
              <a:buClr>
                <a:srgbClr val="0070C0"/>
              </a:buClr>
              <a:buSzPts val="1051"/>
              <a:buFont typeface="Arial"/>
              <a:buChar char="•"/>
            </a:pPr>
            <a:r>
              <a:rPr lang="fr-FR" sz="1050" b="1" i="0" u="none" strike="noStrike" cap="none">
                <a:solidFill>
                  <a:schemeClr val="tx2">
                    <a:lumMod val="50000"/>
                  </a:schemeClr>
                </a:solidFill>
                <a:latin typeface="+mj-lt"/>
                <a:ea typeface="Montserrat"/>
                <a:cs typeface="Montserrat"/>
                <a:sym typeface="Montserrat"/>
              </a:rPr>
              <a:t>Audit des processus actuels et des processus cible : </a:t>
            </a:r>
            <a:r>
              <a:rPr lang="fr-FR" sz="1050" b="0" i="0" u="none" strike="noStrike" cap="none">
                <a:solidFill>
                  <a:schemeClr val="tx2">
                    <a:lumMod val="50000"/>
                  </a:schemeClr>
                </a:solidFill>
                <a:latin typeface="+mj-lt"/>
                <a:ea typeface="Montserrat"/>
                <a:cs typeface="Montserrat"/>
                <a:sym typeface="Montserrat"/>
              </a:rPr>
              <a:t>De nombreux entretiens ont été menés avec pour objectif de comprendre les enjeux de la Direction. </a:t>
            </a:r>
            <a:endParaRPr lang="fr-FR" sz="1400" b="0" i="0" u="none" strike="noStrike" cap="none">
              <a:solidFill>
                <a:schemeClr val="tx2">
                  <a:lumMod val="50000"/>
                </a:schemeClr>
              </a:solidFill>
              <a:latin typeface="+mj-lt"/>
              <a:ea typeface="Arial"/>
              <a:cs typeface="Arial"/>
              <a:sym typeface="Arial"/>
            </a:endParaRPr>
          </a:p>
          <a:p>
            <a:pPr marL="179996" marR="0" lvl="0" indent="-179996" algn="just" rtl="0">
              <a:lnSpc>
                <a:spcPct val="100000"/>
              </a:lnSpc>
              <a:spcBef>
                <a:spcPts val="600"/>
              </a:spcBef>
              <a:spcAft>
                <a:spcPts val="0"/>
              </a:spcAft>
              <a:buClr>
                <a:srgbClr val="0070C0"/>
              </a:buClr>
              <a:buSzPts val="1051"/>
              <a:buFont typeface="Arial"/>
              <a:buChar char="•"/>
            </a:pPr>
            <a:r>
              <a:rPr lang="fr-FR" sz="1050" b="1" i="0" u="none" strike="noStrike" cap="none">
                <a:solidFill>
                  <a:schemeClr val="tx2">
                    <a:lumMod val="50000"/>
                  </a:schemeClr>
                </a:solidFill>
                <a:latin typeface="+mj-lt"/>
                <a:ea typeface="Montserrat"/>
                <a:cs typeface="Montserrat"/>
                <a:sym typeface="Montserrat"/>
              </a:rPr>
              <a:t>Démarche menée entièrement en intelligence collective : </a:t>
            </a:r>
            <a:r>
              <a:rPr lang="fr-FR" sz="1050" b="0" i="0" u="none" strike="noStrike" cap="none">
                <a:solidFill>
                  <a:schemeClr val="tx2">
                    <a:lumMod val="50000"/>
                  </a:schemeClr>
                </a:solidFill>
                <a:latin typeface="+mj-lt"/>
                <a:ea typeface="Montserrat"/>
                <a:cs typeface="Montserrat"/>
                <a:sym typeface="Montserrat"/>
              </a:rPr>
              <a:t>La DSI, les Ressources Humaines ainsi que les managers et les collaborateurs ont été sollicités pour participer aux ateliers d’intelligence collective afin de clarifier les besoins, définir le nouveau SIRH et énoncer les lignes de forces attendues. L’ensemble du projet a été mené par des ateliers de </a:t>
            </a:r>
            <a:r>
              <a:rPr lang="fr-FR" sz="1050" b="0" i="0" u="none" strike="noStrike" cap="none" err="1">
                <a:solidFill>
                  <a:schemeClr val="tx2">
                    <a:lumMod val="50000"/>
                  </a:schemeClr>
                </a:solidFill>
                <a:latin typeface="+mj-lt"/>
                <a:ea typeface="Montserrat"/>
                <a:cs typeface="Montserrat"/>
                <a:sym typeface="Montserrat"/>
              </a:rPr>
              <a:t>co-création</a:t>
            </a:r>
            <a:r>
              <a:rPr lang="fr-FR" sz="1050" b="0" i="0" u="none" strike="noStrike" cap="none">
                <a:solidFill>
                  <a:schemeClr val="tx2">
                    <a:lumMod val="50000"/>
                  </a:schemeClr>
                </a:solidFill>
                <a:latin typeface="+mj-lt"/>
                <a:ea typeface="Montserrat"/>
                <a:cs typeface="Montserrat"/>
                <a:sym typeface="Montserrat"/>
              </a:rPr>
              <a:t>.</a:t>
            </a:r>
            <a:endParaRPr lang="fr-FR" sz="1400" b="0" i="0" u="none" strike="noStrike" cap="none">
              <a:solidFill>
                <a:schemeClr val="tx2">
                  <a:lumMod val="50000"/>
                </a:schemeClr>
              </a:solidFill>
              <a:latin typeface="+mj-lt"/>
              <a:ea typeface="Arial"/>
              <a:cs typeface="Arial"/>
              <a:sym typeface="Arial"/>
            </a:endParaRPr>
          </a:p>
          <a:p>
            <a:pPr marL="179996" marR="0" lvl="0" indent="-179996" algn="just" rtl="0">
              <a:lnSpc>
                <a:spcPct val="100000"/>
              </a:lnSpc>
              <a:spcBef>
                <a:spcPts val="600"/>
              </a:spcBef>
              <a:spcAft>
                <a:spcPts val="0"/>
              </a:spcAft>
              <a:buClr>
                <a:srgbClr val="0070C0"/>
              </a:buClr>
              <a:buSzPts val="1051"/>
              <a:buFont typeface="Arial"/>
              <a:buChar char="•"/>
            </a:pPr>
            <a:r>
              <a:rPr lang="fr-FR" sz="1050" b="1" i="0" u="none" strike="noStrike" cap="none">
                <a:solidFill>
                  <a:schemeClr val="tx2">
                    <a:lumMod val="50000"/>
                  </a:schemeClr>
                </a:solidFill>
                <a:latin typeface="+mj-lt"/>
                <a:ea typeface="Montserrat"/>
                <a:cs typeface="Montserrat"/>
                <a:sym typeface="Montserrat"/>
              </a:rPr>
              <a:t>Rédaction du cahier de consultation, du cadre de réponse et de la grille d’évaluation  :  </a:t>
            </a:r>
            <a:r>
              <a:rPr lang="fr-FR" sz="1050" b="0" i="0" u="none" strike="noStrike" cap="none">
                <a:solidFill>
                  <a:schemeClr val="tx2">
                    <a:lumMod val="50000"/>
                  </a:schemeClr>
                </a:solidFill>
                <a:latin typeface="+mj-lt"/>
                <a:ea typeface="Montserrat"/>
                <a:cs typeface="Montserrat"/>
                <a:sym typeface="Montserrat"/>
              </a:rPr>
              <a:t>le cahier de consultation ainsi que le cadre de réponse ont été envoyés  aux  principaux éditeurs identifiés par Bouygues Immobilier </a:t>
            </a:r>
            <a:endParaRPr lang="fr-FR" sz="1400" b="0" i="0" u="none" strike="noStrike" cap="none">
              <a:solidFill>
                <a:schemeClr val="tx2">
                  <a:lumMod val="50000"/>
                </a:schemeClr>
              </a:solidFill>
              <a:latin typeface="+mj-lt"/>
              <a:ea typeface="Arial"/>
              <a:cs typeface="Arial"/>
              <a:sym typeface="Arial"/>
            </a:endParaRPr>
          </a:p>
          <a:p>
            <a:pPr marL="354013" marR="0" lvl="1" indent="-17145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endParaRPr kumimoji="0" lang="fr-FR" sz="1000" b="0" i="0" u="none" strike="noStrike" kern="0" cap="none" spc="0" normalizeH="0" baseline="0" noProof="0">
              <a:ln>
                <a:noFill/>
              </a:ln>
              <a:solidFill>
                <a:schemeClr val="tx2">
                  <a:lumMod val="50000"/>
                </a:schemeClr>
              </a:solidFill>
              <a:effectLst/>
              <a:uLnTx/>
              <a:uFillTx/>
              <a:latin typeface="+mj-lt"/>
              <a:cs typeface="Arial"/>
              <a:sym typeface="Montserrat"/>
            </a:endParaRPr>
          </a:p>
        </p:txBody>
      </p:sp>
      <p:sp>
        <p:nvSpPr>
          <p:cNvPr id="1716" name="Google Shape;1716;p23"/>
          <p:cNvSpPr txBox="1"/>
          <p:nvPr/>
        </p:nvSpPr>
        <p:spPr>
          <a:xfrm>
            <a:off x="452313" y="1631108"/>
            <a:ext cx="5643687" cy="1409100"/>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chemeClr val="tx2">
                    <a:lumMod val="50000"/>
                  </a:schemeClr>
                </a:solidFill>
                <a:effectLst/>
                <a:uLnTx/>
                <a:uFillTx/>
                <a:latin typeface="+mj-lt"/>
                <a:cs typeface="Arial"/>
                <a:sym typeface="Montserrat"/>
              </a:rPr>
              <a:t>Bouygues Immobilier est dans une démarche de refonte totale de son SIRH avec pour fondement la transformation digitale</a:t>
            </a: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chemeClr val="tx2">
                    <a:lumMod val="50000"/>
                  </a:schemeClr>
                </a:solidFill>
                <a:effectLst/>
                <a:uLnTx/>
                <a:uFillTx/>
                <a:latin typeface="+mj-lt"/>
                <a:cs typeface="Arial"/>
                <a:sym typeface="Montserrat"/>
              </a:rPr>
              <a:t>Bouygues immobilier a amorcé en 2017 un chantier global de transformation digitale. Cette transformation passe par une refonte totale du SIRH et la mise en place d’un outil intégré pour une meilleure fiabilisation des données.</a:t>
            </a: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chemeClr val="tx2">
                    <a:lumMod val="50000"/>
                  </a:schemeClr>
                </a:solidFill>
                <a:effectLst/>
                <a:uLnTx/>
                <a:uFillTx/>
                <a:latin typeface="+mj-lt"/>
                <a:cs typeface="Arial"/>
                <a:sym typeface="Montserrat"/>
              </a:rPr>
              <a:t>De manière plus globale, cette digitalisation doit permettre à Bouygues Immobilier de changer de </a:t>
            </a:r>
            <a:r>
              <a:rPr kumimoji="0" lang="fr-FR" sz="1050" b="0" i="0" u="none" strike="noStrike" kern="0" cap="none" spc="0" normalizeH="0" baseline="0" noProof="0" err="1">
                <a:ln>
                  <a:noFill/>
                </a:ln>
                <a:solidFill>
                  <a:schemeClr val="tx2">
                    <a:lumMod val="50000"/>
                  </a:schemeClr>
                </a:solidFill>
                <a:effectLst/>
                <a:uLnTx/>
                <a:uFillTx/>
                <a:latin typeface="+mj-lt"/>
                <a:cs typeface="Arial"/>
                <a:sym typeface="Montserrat"/>
              </a:rPr>
              <a:t>mindset</a:t>
            </a:r>
            <a:r>
              <a:rPr kumimoji="0" lang="fr-FR" sz="1050" b="0" i="0" u="none" strike="noStrike" kern="0" cap="none" spc="0" normalizeH="0" baseline="0" noProof="0">
                <a:ln>
                  <a:noFill/>
                </a:ln>
                <a:solidFill>
                  <a:schemeClr val="tx2">
                    <a:lumMod val="50000"/>
                  </a:schemeClr>
                </a:solidFill>
                <a:effectLst/>
                <a:uLnTx/>
                <a:uFillTx/>
                <a:latin typeface="+mj-lt"/>
                <a:cs typeface="Arial"/>
                <a:sym typeface="Montserrat"/>
              </a:rPr>
              <a:t> et d'évoluer dans ses pratiques pour être plus agile et accompagner les collaborateurs dans de nouvelles compétences, en phase avec les évolutions du marché. </a:t>
            </a: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Objectifs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20" name="Google Shape;1720;p23"/>
          <p:cNvSpPr txBox="1"/>
          <p:nvPr/>
        </p:nvSpPr>
        <p:spPr>
          <a:xfrm>
            <a:off x="6345957" y="1631108"/>
            <a:ext cx="5472000" cy="1127641"/>
          </a:xfrm>
          <a:prstGeom prst="rect">
            <a:avLst/>
          </a:prstGeom>
          <a:noFill/>
          <a:ln>
            <a:noFill/>
          </a:ln>
        </p:spPr>
        <p:txBody>
          <a:bodyPr spcFirstLastPara="1" wrap="square" lIns="72000" tIns="72000" rIns="72000" bIns="720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fr-FR" sz="1050" b="0" i="0" u="none" strike="noStrike" cap="none">
                <a:solidFill>
                  <a:schemeClr val="tx2">
                    <a:lumMod val="50000"/>
                  </a:schemeClr>
                </a:solidFill>
                <a:latin typeface="+mj-lt"/>
                <a:ea typeface="Montserrat"/>
                <a:cs typeface="Montserrat"/>
                <a:sym typeface="Montserrat"/>
              </a:rPr>
              <a:t>Accompagner Bouygues Immobilier dans la définition de ses besoins cibles pour son nouvel SIRH : </a:t>
            </a:r>
          </a:p>
          <a:p>
            <a:pPr marL="354004" marR="0" lvl="1" indent="-179383" algn="l" rtl="0">
              <a:lnSpc>
                <a:spcPct val="100000"/>
              </a:lnSpc>
              <a:spcBef>
                <a:spcPts val="200"/>
              </a:spcBef>
              <a:spcAft>
                <a:spcPts val="0"/>
              </a:spcAft>
              <a:buClr>
                <a:srgbClr val="0070C0"/>
              </a:buClr>
              <a:buSzPts val="1000"/>
              <a:buFont typeface="Arial"/>
              <a:buChar char="•"/>
            </a:pPr>
            <a:r>
              <a:rPr lang="fr-FR" sz="950" b="0" i="0" u="none" strike="noStrike" cap="none">
                <a:solidFill>
                  <a:schemeClr val="tx2">
                    <a:lumMod val="50000"/>
                  </a:schemeClr>
                </a:solidFill>
                <a:latin typeface="+mj-lt"/>
                <a:ea typeface="Montserrat"/>
                <a:cs typeface="Montserrat"/>
                <a:sym typeface="Montserrat"/>
              </a:rPr>
              <a:t>Développer l’expérience collaborateur par un parcours « sans couture »</a:t>
            </a:r>
          </a:p>
          <a:p>
            <a:pPr marL="354004" marR="0" lvl="1" indent="-179383" algn="l" rtl="0">
              <a:lnSpc>
                <a:spcPct val="100000"/>
              </a:lnSpc>
              <a:spcBef>
                <a:spcPts val="200"/>
              </a:spcBef>
              <a:spcAft>
                <a:spcPts val="0"/>
              </a:spcAft>
              <a:buClr>
                <a:srgbClr val="0070C0"/>
              </a:buClr>
              <a:buSzPts val="1000"/>
              <a:buFont typeface="Arial"/>
              <a:buChar char="•"/>
            </a:pPr>
            <a:r>
              <a:rPr lang="fr-FR" sz="950" b="0" i="0" u="none" strike="noStrike" cap="none">
                <a:solidFill>
                  <a:schemeClr val="tx2">
                    <a:lumMod val="50000"/>
                  </a:schemeClr>
                </a:solidFill>
                <a:latin typeface="+mj-lt"/>
                <a:ea typeface="Montserrat"/>
                <a:cs typeface="Montserrat"/>
                <a:sym typeface="Montserrat"/>
              </a:rPr>
              <a:t>Libérer la fonction RH des tâches sans valeur ajoutée. </a:t>
            </a:r>
          </a:p>
          <a:p>
            <a:pPr marL="354004" marR="0" lvl="1" indent="-179383" algn="l" rtl="0">
              <a:lnSpc>
                <a:spcPct val="100000"/>
              </a:lnSpc>
              <a:spcBef>
                <a:spcPts val="200"/>
              </a:spcBef>
              <a:spcAft>
                <a:spcPts val="0"/>
              </a:spcAft>
              <a:buClr>
                <a:srgbClr val="0070C0"/>
              </a:buClr>
              <a:buSzPts val="1000"/>
              <a:buFont typeface="Arial"/>
              <a:buChar char="•"/>
            </a:pPr>
            <a:r>
              <a:rPr lang="fr-FR" sz="950" b="0" i="0" u="none" strike="noStrike" cap="none">
                <a:solidFill>
                  <a:schemeClr val="tx2">
                    <a:lumMod val="50000"/>
                  </a:schemeClr>
                </a:solidFill>
                <a:latin typeface="+mj-lt"/>
                <a:ea typeface="Montserrat"/>
                <a:cs typeface="Montserrat"/>
                <a:sym typeface="Montserrat"/>
              </a:rPr>
              <a:t>De mettre à disposition une plateforme de services adaptés aux profils des utilisateurs </a:t>
            </a:r>
          </a:p>
          <a:p>
            <a:pPr marL="354004" marR="0" lvl="1" indent="-179383" algn="l" rtl="0">
              <a:lnSpc>
                <a:spcPct val="100000"/>
              </a:lnSpc>
              <a:spcBef>
                <a:spcPts val="200"/>
              </a:spcBef>
              <a:spcAft>
                <a:spcPts val="0"/>
              </a:spcAft>
              <a:buClr>
                <a:srgbClr val="0070C0"/>
              </a:buClr>
              <a:buSzPts val="1000"/>
              <a:buFont typeface="Arial"/>
              <a:buChar char="•"/>
            </a:pPr>
            <a:r>
              <a:rPr lang="fr-FR" sz="950" b="0" i="0" u="none" strike="noStrike" cap="none">
                <a:solidFill>
                  <a:schemeClr val="tx2">
                    <a:lumMod val="50000"/>
                  </a:schemeClr>
                </a:solidFill>
                <a:latin typeface="+mj-lt"/>
                <a:ea typeface="Montserrat"/>
                <a:cs typeface="Montserrat"/>
                <a:sym typeface="Montserrat"/>
              </a:rPr>
              <a:t>De permettre l'accès aux informations et actions en mobilité </a:t>
            </a:r>
          </a:p>
        </p:txBody>
      </p:sp>
      <p:grpSp>
        <p:nvGrpSpPr>
          <p:cNvPr id="1722" name="Google Shape;1722;p23"/>
          <p:cNvGrpSpPr/>
          <p:nvPr/>
        </p:nvGrpSpPr>
        <p:grpSpPr>
          <a:xfrm>
            <a:off x="6345957" y="1212431"/>
            <a:ext cx="328025" cy="343929"/>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30" name="Google Shape;1730;p23"/>
          <p:cNvSpPr txBox="1"/>
          <p:nvPr/>
        </p:nvSpPr>
        <p:spPr>
          <a:xfrm>
            <a:off x="6311901" y="3665628"/>
            <a:ext cx="5480050" cy="953041"/>
          </a:xfrm>
          <a:prstGeom prst="rect">
            <a:avLst/>
          </a:prstGeom>
          <a:solidFill>
            <a:schemeClr val="tx2"/>
          </a:solidFill>
          <a:ln>
            <a:noFill/>
          </a:ln>
        </p:spPr>
        <p:txBody>
          <a:bodyPr spcFirstLastPara="1" wrap="square" lIns="66450" tIns="66450" rIns="68400" bIns="66450" anchor="t" anchorCtr="0">
            <a:noAutofit/>
          </a:bodyPr>
          <a:lstStyle/>
          <a:p>
            <a:pPr marL="171446" marR="0" lvl="0" indent="-171446" algn="l" rtl="0">
              <a:lnSpc>
                <a:spcPct val="150000"/>
              </a:lnSpc>
              <a:spcBef>
                <a:spcPts val="0"/>
              </a:spcBef>
              <a:spcAft>
                <a:spcPts val="0"/>
              </a:spcAft>
              <a:buClr>
                <a:srgbClr val="000000"/>
              </a:buClr>
              <a:buSzPts val="1051"/>
              <a:buFont typeface="Arial"/>
              <a:buChar char="•"/>
            </a:pPr>
            <a:r>
              <a:rPr lang="fr-FR" sz="1000" b="1" i="0" u="none" strike="noStrike" cap="none">
                <a:solidFill>
                  <a:srgbClr val="FFFFFF"/>
                </a:solidFill>
                <a:latin typeface="Montserrat"/>
                <a:ea typeface="Montserrat"/>
                <a:cs typeface="Montserrat"/>
                <a:sym typeface="Montserrat"/>
              </a:rPr>
              <a:t>Une démarche de consultation des éditeurs </a:t>
            </a:r>
            <a:endParaRPr lang="fr-FR" sz="1000" b="0" i="0" u="none" strike="noStrike" cap="none">
              <a:solidFill>
                <a:srgbClr val="000000"/>
              </a:solidFill>
              <a:latin typeface="Montserrat"/>
              <a:ea typeface="Montserrat"/>
              <a:cs typeface="Montserrat"/>
              <a:sym typeface="Montserrat"/>
            </a:endParaRPr>
          </a:p>
          <a:p>
            <a:pPr marL="171446" marR="0" lvl="0" indent="-171446" algn="l" rtl="0">
              <a:lnSpc>
                <a:spcPct val="150000"/>
              </a:lnSpc>
              <a:spcBef>
                <a:spcPts val="600"/>
              </a:spcBef>
              <a:spcAft>
                <a:spcPts val="0"/>
              </a:spcAft>
              <a:buClr>
                <a:srgbClr val="000000"/>
              </a:buClr>
              <a:buSzPts val="1051"/>
              <a:buFont typeface="Arial"/>
              <a:buChar char="•"/>
            </a:pPr>
            <a:r>
              <a:rPr lang="fr-FR" sz="1000" b="1" i="0" u="none" strike="noStrike" cap="none">
                <a:solidFill>
                  <a:srgbClr val="FFFFFF"/>
                </a:solidFill>
                <a:latin typeface="Montserrat"/>
                <a:ea typeface="Montserrat"/>
                <a:cs typeface="Montserrat"/>
                <a:sym typeface="Montserrat"/>
              </a:rPr>
              <a:t>Le choix d’un éditeur (prévu pour mi juillet)</a:t>
            </a:r>
            <a:endParaRPr lang="fr-FR" sz="1000" b="0" i="0" u="none" strike="noStrike" cap="none">
              <a:solidFill>
                <a:srgbClr val="000000"/>
              </a:solidFill>
              <a:latin typeface="Montserrat"/>
              <a:ea typeface="Montserrat"/>
              <a:cs typeface="Montserrat"/>
              <a:sym typeface="Montserrat"/>
            </a:endParaRPr>
          </a:p>
        </p:txBody>
      </p:sp>
      <p:sp>
        <p:nvSpPr>
          <p:cNvPr id="1731" name="Google Shape;1731;p23"/>
          <p:cNvSpPr/>
          <p:nvPr/>
        </p:nvSpPr>
        <p:spPr>
          <a:xfrm>
            <a:off x="6303963" y="4907119"/>
            <a:ext cx="5480050" cy="852355"/>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Montserrat"/>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32" name="Google Shape;1732;p23"/>
          <p:cNvSpPr/>
          <p:nvPr/>
        </p:nvSpPr>
        <p:spPr>
          <a:xfrm>
            <a:off x="6643591" y="4907119"/>
            <a:ext cx="1182986" cy="8493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rPr>
              <a:t>Durée : </a:t>
            </a:r>
            <a:r>
              <a:rPr lang="fr-FR" sz="1050" b="0" i="0" u="none" strike="noStrike" cap="none">
                <a:solidFill>
                  <a:srgbClr val="404040"/>
                </a:solidFill>
                <a:latin typeface="Montserrat"/>
                <a:ea typeface="Montserrat"/>
                <a:cs typeface="Montserrat"/>
                <a:sym typeface="Montserrat"/>
              </a:rPr>
              <a:t>3</a:t>
            </a:r>
            <a:r>
              <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rPr>
              <a:t> mois</a:t>
            </a:r>
            <a:endParaRPr kumimoji="0" lang="fr-FR" sz="105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733" name="Google Shape;1733;p23"/>
          <p:cNvCxnSpPr>
            <a:cxnSpLocks/>
          </p:cNvCxnSpPr>
          <p:nvPr/>
        </p:nvCxnSpPr>
        <p:spPr>
          <a:xfrm>
            <a:off x="8458137" y="4994005"/>
            <a:ext cx="0" cy="743335"/>
          </a:xfrm>
          <a:prstGeom prst="straightConnector1">
            <a:avLst/>
          </a:prstGeom>
          <a:noFill/>
          <a:ln w="9525" cap="flat" cmpd="sng">
            <a:solidFill>
              <a:srgbClr val="3E6EC2"/>
            </a:solidFill>
            <a:prstDash val="solid"/>
            <a:round/>
            <a:headEnd type="none" w="sm" len="sm"/>
            <a:tailEnd type="none" w="sm" len="sm"/>
          </a:ln>
        </p:spPr>
      </p:cxnSp>
      <p:sp>
        <p:nvSpPr>
          <p:cNvPr id="1734" name="Google Shape;1734;p23"/>
          <p:cNvSpPr txBox="1"/>
          <p:nvPr/>
        </p:nvSpPr>
        <p:spPr>
          <a:xfrm>
            <a:off x="8486712" y="4918402"/>
            <a:ext cx="2922587" cy="832919"/>
          </a:xfrm>
          <a:prstGeom prst="rect">
            <a:avLst/>
          </a:prstGeom>
          <a:noFill/>
          <a:ln>
            <a:noFill/>
          </a:ln>
        </p:spPr>
        <p:txBody>
          <a:bodyPr spcFirstLastPara="1" wrap="square" lIns="91425" tIns="45700" rIns="91425" bIns="45700" anchor="ctr" anchorCtr="0">
            <a:noAutofit/>
          </a:bodyPr>
          <a:lstStyle/>
          <a:p>
            <a:pPr marL="225687" marR="0" lvl="0" indent="-155084" algn="l"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ontserrat"/>
                <a:ea typeface="Montserrat"/>
                <a:cs typeface="Montserrat"/>
                <a:sym typeface="Montserrat"/>
              </a:rPr>
              <a:t>1 Directeur de projet</a:t>
            </a:r>
            <a:endParaRPr lang="fr-FR" sz="1050" b="0" i="0" u="none" strike="noStrike" cap="none">
              <a:solidFill>
                <a:srgbClr val="000000"/>
              </a:solidFill>
              <a:latin typeface="Arial"/>
              <a:ea typeface="Arial"/>
              <a:cs typeface="Arial"/>
              <a:sym typeface="Arial"/>
            </a:endParaRPr>
          </a:p>
          <a:p>
            <a:pPr marL="225687" marR="0" lvl="0" indent="-155084" algn="l"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ontserrat"/>
                <a:ea typeface="Montserrat"/>
                <a:cs typeface="Montserrat"/>
                <a:sym typeface="Montserrat"/>
              </a:rPr>
              <a:t>2 Consultantes Sénior</a:t>
            </a:r>
            <a:endParaRPr lang="fr-FR" sz="1050" b="0" i="0" u="none" strike="noStrike" cap="none">
              <a:solidFill>
                <a:srgbClr val="000000"/>
              </a:solidFill>
              <a:latin typeface="Arial"/>
              <a:ea typeface="Arial"/>
              <a:cs typeface="Arial"/>
              <a:sym typeface="Arial"/>
            </a:endParaRP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45" name="Google Shape;1745;p23"/>
          <p:cNvSpPr txBox="1"/>
          <p:nvPr/>
        </p:nvSpPr>
        <p:spPr>
          <a:xfrm>
            <a:off x="915003" y="3311199"/>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400" b="1" kern="0">
                <a:solidFill>
                  <a:srgbClr val="0070C0"/>
                </a:solidFill>
                <a:latin typeface="Montserrat"/>
                <a:ea typeface="Montserrat"/>
                <a:cs typeface="Montserrat"/>
                <a:sym typeface="Montserrat"/>
              </a:rPr>
              <a:t>Méthodologie et apports Talan Consulting</a:t>
            </a:r>
            <a:endParaRPr kumimoji="0" sz="1400" b="1" i="0" u="none" strike="noStrike" kern="0" cap="none" spc="0" normalizeH="0" baseline="0" noProof="0">
              <a:ln>
                <a:noFill/>
              </a:ln>
              <a:solidFill>
                <a:srgbClr val="0070C0"/>
              </a:solidFill>
              <a:effectLst/>
              <a:uLnTx/>
              <a:uFillTx/>
              <a:latin typeface="Montserrat"/>
              <a:ea typeface="Montserrat"/>
              <a:cs typeface="Montserrat"/>
              <a:sym typeface="Montserrat"/>
            </a:endParaRPr>
          </a:p>
        </p:txBody>
      </p:sp>
      <p:cxnSp>
        <p:nvCxnSpPr>
          <p:cNvPr id="1746" name="Google Shape;1746;p23"/>
          <p:cNvCxnSpPr/>
          <p:nvPr/>
        </p:nvCxnSpPr>
        <p:spPr>
          <a:xfrm rot="10800000">
            <a:off x="581703" y="3619966"/>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04" y="3261488"/>
            <a:ext cx="270135" cy="307890"/>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52" name="Google Shape;1752;p23"/>
          <p:cNvSpPr txBox="1"/>
          <p:nvPr/>
        </p:nvSpPr>
        <p:spPr>
          <a:xfrm>
            <a:off x="6715524" y="3293530"/>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sz="1292" b="1" i="0" u="none" strike="noStrike" kern="0" cap="none" spc="0" normalizeH="0" baseline="0" noProof="0">
                <a:ln>
                  <a:noFill/>
                </a:ln>
                <a:solidFill>
                  <a:srgbClr val="0070C0"/>
                </a:solidFill>
                <a:effectLst/>
                <a:uLnTx/>
                <a:uFillTx/>
                <a:latin typeface="Montserrat"/>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753" name="Google Shape;1753;p23"/>
          <p:cNvGrpSpPr/>
          <p:nvPr/>
        </p:nvGrpSpPr>
        <p:grpSpPr>
          <a:xfrm>
            <a:off x="6345957" y="3288726"/>
            <a:ext cx="297634" cy="264428"/>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1721" name="Google Shape;1721;p23"/>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rot="10800000">
            <a:off x="6345957" y="3606103"/>
            <a:ext cx="5453399" cy="0"/>
          </a:xfrm>
          <a:prstGeom prst="straightConnector1">
            <a:avLst/>
          </a:prstGeom>
          <a:noFill/>
          <a:ln w="9525" cap="flat" cmpd="sng">
            <a:solidFill>
              <a:srgbClr val="0070C0"/>
            </a:solidFill>
            <a:prstDash val="solid"/>
            <a:round/>
            <a:headEnd type="none" w="sm" len="sm"/>
            <a:tailEnd type="none" w="sm" len="sm"/>
          </a:ln>
        </p:spPr>
      </p:cxnSp>
      <p:pic>
        <p:nvPicPr>
          <p:cNvPr id="3" name="Image 2">
            <a:extLst>
              <a:ext uri="{FF2B5EF4-FFF2-40B4-BE49-F238E27FC236}">
                <a16:creationId xmlns:a16="http://schemas.microsoft.com/office/drawing/2014/main" id="{AFCED58A-44AF-EA6C-9DBF-E415D86DF6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8303" y="891305"/>
            <a:ext cx="1760991" cy="692626"/>
          </a:xfrm>
          <a:prstGeom prst="rect">
            <a:avLst/>
          </a:prstGeom>
        </p:spPr>
      </p:pic>
    </p:spTree>
    <p:extLst>
      <p:ext uri="{BB962C8B-B14F-4D97-AF65-F5344CB8AC3E}">
        <p14:creationId xmlns:p14="http://schemas.microsoft.com/office/powerpoint/2010/main" val="2001404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a:lnSpc>
                <a:spcPct val="150000"/>
              </a:lnSpc>
            </a:pPr>
            <a:r>
              <a:rPr lang="fr-FR" sz="1800" cap="all">
                <a:solidFill>
                  <a:srgbClr val="062488"/>
                </a:solidFill>
              </a:rPr>
              <a:t>Accompagnement à la simplification de la suite achats (SRM)</a:t>
            </a:r>
            <a:endParaRPr lang="fr-FR" sz="1850" cap="all">
              <a:solidFill>
                <a:srgbClr val="062488"/>
              </a:solidFill>
            </a:endParaRPr>
          </a:p>
        </p:txBody>
      </p:sp>
      <p:sp>
        <p:nvSpPr>
          <p:cNvPr id="1714" name="Google Shape;1714;p23"/>
          <p:cNvSpPr txBox="1"/>
          <p:nvPr/>
        </p:nvSpPr>
        <p:spPr>
          <a:xfrm>
            <a:off x="901043" y="130670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15" name="Google Shape;1715;p23"/>
          <p:cNvSpPr/>
          <p:nvPr/>
        </p:nvSpPr>
        <p:spPr>
          <a:xfrm>
            <a:off x="452313" y="4026291"/>
            <a:ext cx="5643687" cy="2552817"/>
          </a:xfrm>
          <a:prstGeom prst="rect">
            <a:avLst/>
          </a:prstGeom>
          <a:noFill/>
          <a:ln>
            <a:noFill/>
          </a:ln>
        </p:spPr>
        <p:txBody>
          <a:bodyPr spcFirstLastPara="1" wrap="square" lIns="0" tIns="0" rIns="0" bIns="0" anchor="t" anchorCtr="0">
            <a:noAutofit/>
          </a:bodyPr>
          <a:lstStyle/>
          <a:p>
            <a:r>
              <a:rPr lang="fr-FR" sz="1050">
                <a:solidFill>
                  <a:srgbClr val="242424"/>
                </a:solidFill>
                <a:latin typeface="+mj-lt"/>
              </a:rPr>
              <a:t>Talan Consulting a mis en place </a:t>
            </a:r>
            <a:r>
              <a:rPr lang="fr-FR" sz="1050" b="1">
                <a:solidFill>
                  <a:srgbClr val="242424"/>
                </a:solidFill>
                <a:latin typeface="+mj-lt"/>
              </a:rPr>
              <a:t>une démarche axée sur la proximité avec les utilisateurs </a:t>
            </a:r>
            <a:r>
              <a:rPr lang="fr-FR" sz="1050">
                <a:solidFill>
                  <a:srgbClr val="242424"/>
                </a:solidFill>
                <a:latin typeface="+mj-lt"/>
              </a:rPr>
              <a:t>pour que la solution porte mais aussi facilite la mise en place de la nouvelle organisation, en sondant ses besoins et aspirations :</a:t>
            </a:r>
          </a:p>
          <a:p>
            <a:endParaRPr lang="fr-FR" sz="1050">
              <a:solidFill>
                <a:srgbClr val="242424"/>
              </a:solidFill>
              <a:latin typeface="+mj-lt"/>
            </a:endParaRPr>
          </a:p>
          <a:p>
            <a:pPr lvl="0" indent="-342900">
              <a:buFont typeface="Arial" panose="020B0604020202020204" pitchFamily="34" charset="0"/>
              <a:buChar char="•"/>
              <a:tabLst>
                <a:tab pos="450215" algn="l"/>
              </a:tabLst>
            </a:pPr>
            <a:r>
              <a:rPr lang="fr-FR" sz="1050" b="1">
                <a:solidFill>
                  <a:srgbClr val="242424"/>
                </a:solidFill>
                <a:latin typeface="+mj-lt"/>
              </a:rPr>
              <a:t>Cadrer l’intervention</a:t>
            </a:r>
            <a:r>
              <a:rPr lang="fr-FR" sz="1050">
                <a:solidFill>
                  <a:srgbClr val="242424"/>
                </a:solidFill>
                <a:latin typeface="+mj-lt"/>
              </a:rPr>
              <a:t>, cartographier les acteurs et les cartographier en fonction de leur mobilisation, identifier les axes de besoins à investiguer, concevoir les modalités de conduite du changement</a:t>
            </a:r>
          </a:p>
          <a:p>
            <a:pPr lvl="0" indent="-342900">
              <a:buFont typeface="Arial" panose="020B0604020202020204" pitchFamily="34" charset="0"/>
              <a:buChar char="•"/>
              <a:tabLst>
                <a:tab pos="450215" algn="l"/>
              </a:tabLst>
            </a:pPr>
            <a:r>
              <a:rPr lang="fr-FR" sz="1050" b="1">
                <a:solidFill>
                  <a:srgbClr val="242424"/>
                </a:solidFill>
                <a:latin typeface="+mj-lt"/>
              </a:rPr>
              <a:t>Conduire un benchmark d’outils concurrents</a:t>
            </a:r>
            <a:r>
              <a:rPr lang="fr-FR" sz="1050">
                <a:solidFill>
                  <a:srgbClr val="242424"/>
                </a:solidFill>
                <a:latin typeface="+mj-lt"/>
              </a:rPr>
              <a:t>, alimenté par le REX d’utilisateurs de ces solutions concurrentes, établir des préconisations d’optimisation de la solution basées sur les points forts des autres outils </a:t>
            </a:r>
          </a:p>
          <a:p>
            <a:pPr lvl="0" indent="-342900">
              <a:buFont typeface="Arial" panose="020B0604020202020204" pitchFamily="34" charset="0"/>
              <a:buChar char="•"/>
              <a:tabLst>
                <a:tab pos="450215" algn="l"/>
              </a:tabLst>
            </a:pPr>
            <a:r>
              <a:rPr lang="fr-FR" sz="1050" b="1">
                <a:solidFill>
                  <a:srgbClr val="242424"/>
                </a:solidFill>
                <a:latin typeface="+mj-lt"/>
              </a:rPr>
              <a:t>Faciliter un cycle de recueil des besoins des utilisateurs</a:t>
            </a:r>
            <a:r>
              <a:rPr lang="fr-FR" sz="1050">
                <a:solidFill>
                  <a:srgbClr val="242424"/>
                </a:solidFill>
                <a:latin typeface="+mj-lt"/>
              </a:rPr>
              <a:t>, classifier et prioriser ces besoins, impulser des solutions en réponse à ceux-ci</a:t>
            </a:r>
          </a:p>
          <a:p>
            <a:pPr lvl="0" indent="-342900">
              <a:buFont typeface="Arial" panose="020B0604020202020204" pitchFamily="34" charset="0"/>
              <a:buChar char="•"/>
              <a:tabLst>
                <a:tab pos="450215" algn="l"/>
              </a:tabLst>
            </a:pPr>
            <a:r>
              <a:rPr lang="fr-FR" sz="1050" b="1" err="1">
                <a:solidFill>
                  <a:srgbClr val="242424"/>
                </a:solidFill>
                <a:latin typeface="+mj-lt"/>
              </a:rPr>
              <a:t>Co-construire</a:t>
            </a:r>
            <a:r>
              <a:rPr lang="fr-FR" sz="1050" b="1">
                <a:solidFill>
                  <a:srgbClr val="242424"/>
                </a:solidFill>
                <a:latin typeface="+mj-lt"/>
              </a:rPr>
              <a:t> des parcours d’accompagnement </a:t>
            </a:r>
            <a:r>
              <a:rPr lang="fr-FR" sz="1050" b="1" i="1">
                <a:solidFill>
                  <a:srgbClr val="242424"/>
                </a:solidFill>
                <a:latin typeface="+mj-lt"/>
              </a:rPr>
              <a:t>ad hoc </a:t>
            </a:r>
            <a:r>
              <a:rPr lang="fr-FR" sz="1050" b="1">
                <a:solidFill>
                  <a:srgbClr val="242424"/>
                </a:solidFill>
                <a:latin typeface="+mj-lt"/>
              </a:rPr>
              <a:t>pour chacune des cibles du projet pour porter le changement au long cours </a:t>
            </a:r>
            <a:r>
              <a:rPr lang="fr-FR" sz="1050">
                <a:solidFill>
                  <a:srgbClr val="242424"/>
                </a:solidFill>
                <a:latin typeface="+mj-lt"/>
              </a:rPr>
              <a:t>(y compris après notre départ), organiser une réversibilité auprès du client pour qu’il s’approprie les démarches et outils conçus</a:t>
            </a:r>
          </a:p>
        </p:txBody>
      </p:sp>
      <p:sp>
        <p:nvSpPr>
          <p:cNvPr id="1716" name="Google Shape;1716;p23"/>
          <p:cNvSpPr txBox="1"/>
          <p:nvPr/>
        </p:nvSpPr>
        <p:spPr>
          <a:xfrm>
            <a:off x="452313" y="1631107"/>
            <a:ext cx="5643687" cy="1787732"/>
          </a:xfrm>
          <a:prstGeom prst="rect">
            <a:avLst/>
          </a:prstGeom>
          <a:noFill/>
          <a:ln>
            <a:noFill/>
          </a:ln>
        </p:spPr>
        <p:txBody>
          <a:bodyPr spcFirstLastPara="1" wrap="square" lIns="0" tIns="0" rIns="0" bIns="0" anchor="t" anchorCtr="0">
            <a:noAutofit/>
          </a:bodyPr>
          <a:lstStyle/>
          <a:p>
            <a:r>
              <a:rPr lang="fr-FR" sz="1050">
                <a:solidFill>
                  <a:srgbClr val="242424"/>
                </a:solidFill>
                <a:latin typeface="+mj-lt"/>
              </a:rPr>
              <a:t>Nous intervenons auprès de la Direction Achats de Bouygues Immobilier dans un contexte de </a:t>
            </a:r>
            <a:r>
              <a:rPr lang="fr-FR" sz="1050" b="1">
                <a:solidFill>
                  <a:srgbClr val="242424"/>
                </a:solidFill>
                <a:latin typeface="+mj-lt"/>
              </a:rPr>
              <a:t>forte transformation de son organisation </a:t>
            </a:r>
            <a:r>
              <a:rPr lang="fr-FR" sz="1050">
                <a:solidFill>
                  <a:srgbClr val="242424"/>
                </a:solidFill>
                <a:latin typeface="+mj-lt"/>
              </a:rPr>
              <a:t>: le métier d’acheteur s’ouvre à de nouveaux profils (techniques, novices dans le domaine des achats) et à de nouvelles prérogatives (complémentaires aux achats). </a:t>
            </a:r>
          </a:p>
          <a:p>
            <a:endParaRPr lang="fr-FR" sz="1050">
              <a:solidFill>
                <a:srgbClr val="242424"/>
              </a:solidFill>
              <a:latin typeface="+mj-lt"/>
            </a:endParaRPr>
          </a:p>
          <a:p>
            <a:r>
              <a:rPr lang="fr-FR" sz="1050">
                <a:solidFill>
                  <a:srgbClr val="242424"/>
                </a:solidFill>
                <a:latin typeface="+mj-lt"/>
              </a:rPr>
              <a:t>Pour favoriser la montée en compétences des nouveaux acheteurs et faciliter la conduite des activités d’achats pour l’ensemble des acheteurs, </a:t>
            </a:r>
            <a:r>
              <a:rPr lang="fr-FR" sz="1050" b="1">
                <a:solidFill>
                  <a:srgbClr val="242424"/>
                </a:solidFill>
                <a:latin typeface="+mj-lt"/>
              </a:rPr>
              <a:t>notre rôle est d’aider la Direction Achats à rendre sa solution de SRM</a:t>
            </a:r>
            <a:r>
              <a:rPr lang="fr-FR" sz="1050">
                <a:solidFill>
                  <a:srgbClr val="242424"/>
                </a:solidFill>
                <a:latin typeface="+mj-lt"/>
              </a:rPr>
              <a:t> (Supplier Relationship Management) </a:t>
            </a:r>
            <a:r>
              <a:rPr lang="fr-FR" sz="1050" b="1">
                <a:solidFill>
                  <a:srgbClr val="242424"/>
                </a:solidFill>
                <a:latin typeface="+mj-lt"/>
              </a:rPr>
              <a:t>plus simple, plus fiable, plus ergonomique</a:t>
            </a:r>
            <a:r>
              <a:rPr lang="fr-FR" sz="1050">
                <a:solidFill>
                  <a:srgbClr val="242424"/>
                </a:solidFill>
                <a:latin typeface="+mj-lt"/>
              </a:rPr>
              <a:t>.</a:t>
            </a:r>
          </a:p>
          <a:p>
            <a:endParaRPr kumimoji="0" lang="fr-FR" sz="60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Objectifs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20" name="Google Shape;1720;p23"/>
          <p:cNvSpPr txBox="1"/>
          <p:nvPr/>
        </p:nvSpPr>
        <p:spPr>
          <a:xfrm>
            <a:off x="6345957" y="1631108"/>
            <a:ext cx="5472000" cy="1651302"/>
          </a:xfrm>
          <a:prstGeom prst="rect">
            <a:avLst/>
          </a:prstGeom>
          <a:noFill/>
          <a:ln>
            <a:noFill/>
          </a:ln>
        </p:spPr>
        <p:txBody>
          <a:bodyPr spcFirstLastPara="1" wrap="square" lIns="0" tIns="0" rIns="0" bIns="0" anchor="t" anchorCtr="0">
            <a:noAutofit/>
          </a:bodyPr>
          <a:lstStyle/>
          <a:p>
            <a:pPr marL="342900" lvl="0" indent="-342900">
              <a:buFont typeface="Arial" panose="020B0604020202020204" pitchFamily="34" charset="0"/>
              <a:buChar char="•"/>
              <a:tabLst>
                <a:tab pos="450215" algn="l"/>
              </a:tabLst>
            </a:pPr>
            <a:r>
              <a:rPr lang="fr-FR" sz="1050" b="1">
                <a:solidFill>
                  <a:srgbClr val="242424"/>
                </a:solidFill>
                <a:effectLst/>
                <a:latin typeface="+mj-lt"/>
                <a:ea typeface="Times New Roman" panose="02020603050405020304" pitchFamily="18" charset="0"/>
                <a:cs typeface="Times New Roman" panose="02020603050405020304" pitchFamily="18" charset="0"/>
              </a:rPr>
              <a:t>Simplifier, rendre plus ergonomique et plus fiable le SRM </a:t>
            </a:r>
            <a:endParaRPr lang="fr-FR" sz="1050" b="1">
              <a:effectLst/>
              <a:latin typeface="+mj-l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r>
              <a:rPr lang="fr-FR" sz="1050" b="1">
                <a:solidFill>
                  <a:srgbClr val="242424"/>
                </a:solidFill>
                <a:effectLst/>
                <a:latin typeface="+mj-lt"/>
                <a:ea typeface="Times New Roman" panose="02020603050405020304" pitchFamily="18" charset="0"/>
                <a:cs typeface="Times New Roman" panose="02020603050405020304" pitchFamily="18" charset="0"/>
              </a:rPr>
              <a:t>Mettre en cohérence l’expérience Achats avec les besoins et contraintes du terrain</a:t>
            </a:r>
            <a:endParaRPr lang="fr-FR" sz="1050" b="1">
              <a:effectLst/>
              <a:latin typeface="+mj-l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r>
              <a:rPr lang="fr-FR" sz="1050" b="1">
                <a:solidFill>
                  <a:srgbClr val="242424"/>
                </a:solidFill>
                <a:effectLst/>
                <a:latin typeface="+mj-lt"/>
                <a:ea typeface="Times New Roman" panose="02020603050405020304" pitchFamily="18" charset="0"/>
                <a:cs typeface="Times New Roman" panose="02020603050405020304" pitchFamily="18" charset="0"/>
              </a:rPr>
              <a:t>Contribuer à digitaliser l’ensemble des échanges et de la documentation </a:t>
            </a:r>
            <a:r>
              <a:rPr lang="fr-FR" sz="1050">
                <a:solidFill>
                  <a:srgbClr val="242424"/>
                </a:solidFill>
                <a:effectLst/>
                <a:latin typeface="+mj-lt"/>
                <a:ea typeface="Times New Roman" panose="02020603050405020304" pitchFamily="18" charset="0"/>
                <a:cs typeface="Times New Roman" panose="02020603050405020304" pitchFamily="18" charset="0"/>
              </a:rPr>
              <a:t>dans un outil unique, tout en capitalisant les échanges avec les entreprises pour les besoins de l’entreprise</a:t>
            </a:r>
            <a:endParaRPr lang="fr-FR" sz="1050">
              <a:effectLst/>
              <a:latin typeface="+mj-lt"/>
              <a:ea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00000"/>
              </a:lnSpc>
              <a:spcBef>
                <a:spcPts val="210"/>
              </a:spcBef>
              <a:spcAft>
                <a:spcPts val="0"/>
              </a:spcAft>
              <a:buClr>
                <a:srgbClr val="000000"/>
              </a:buClr>
              <a:buSzPts val="1050"/>
              <a:tabLst/>
              <a:defRPr/>
            </a:pPr>
            <a:endParaRPr kumimoji="0" lang="fr-FR" sz="600" b="0" i="0" u="none" strike="noStrike" kern="0" cap="none" spc="0" normalizeH="0" baseline="0" noProof="0">
              <a:ln>
                <a:noFill/>
              </a:ln>
              <a:solidFill>
                <a:srgbClr val="000000">
                  <a:lumMod val="75000"/>
                  <a:lumOff val="25000"/>
                </a:srgbClr>
              </a:solidFill>
              <a:effectLst/>
              <a:uLnTx/>
              <a:uFillTx/>
              <a:latin typeface="+mj-lt"/>
              <a:ea typeface="Montserrat"/>
              <a:cs typeface="Arial"/>
              <a:sym typeface="Arial"/>
            </a:endParaRPr>
          </a:p>
        </p:txBody>
      </p:sp>
      <p:grpSp>
        <p:nvGrpSpPr>
          <p:cNvPr id="1722" name="Google Shape;1722;p23"/>
          <p:cNvGrpSpPr/>
          <p:nvPr/>
        </p:nvGrpSpPr>
        <p:grpSpPr>
          <a:xfrm>
            <a:off x="6345957" y="1212431"/>
            <a:ext cx="328025" cy="343929"/>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30" name="Google Shape;1730;p23"/>
          <p:cNvSpPr txBox="1"/>
          <p:nvPr/>
        </p:nvSpPr>
        <p:spPr>
          <a:xfrm>
            <a:off x="6369776" y="4232114"/>
            <a:ext cx="5475900" cy="1243374"/>
          </a:xfrm>
          <a:prstGeom prst="rect">
            <a:avLst/>
          </a:prstGeom>
          <a:solidFill>
            <a:schemeClr val="tx2"/>
          </a:solidFill>
          <a:ln>
            <a:noFill/>
          </a:ln>
        </p:spPr>
        <p:txBody>
          <a:bodyPr spcFirstLastPara="1" wrap="square" lIns="66450" tIns="66450" rIns="68400" bIns="66450" anchor="t" anchorCtr="0">
            <a:noAutofit/>
          </a:bodyPr>
          <a:lstStyle/>
          <a:p>
            <a:pPr marL="342900" lvl="0" indent="-342900">
              <a:buFont typeface="Arial" panose="020B0604020202020204" pitchFamily="34" charset="0"/>
              <a:buChar char="•"/>
              <a:tabLst>
                <a:tab pos="450215" algn="l"/>
              </a:tabLst>
            </a:pPr>
            <a:r>
              <a:rPr lang="fr-FR" sz="1000">
                <a:solidFill>
                  <a:schemeClr val="bg1"/>
                </a:solidFill>
                <a:effectLst/>
                <a:latin typeface="+mj-lt"/>
                <a:ea typeface="Times New Roman" panose="02020603050405020304" pitchFamily="18" charset="0"/>
                <a:cs typeface="Times New Roman" panose="02020603050405020304" pitchFamily="18" charset="0"/>
              </a:rPr>
              <a:t>Une </a:t>
            </a:r>
            <a:r>
              <a:rPr lang="fr-FR" sz="1000" b="1">
                <a:solidFill>
                  <a:schemeClr val="bg1"/>
                </a:solidFill>
                <a:effectLst/>
                <a:latin typeface="+mj-lt"/>
                <a:ea typeface="Times New Roman" panose="02020603050405020304" pitchFamily="18" charset="0"/>
                <a:cs typeface="Times New Roman" panose="02020603050405020304" pitchFamily="18" charset="0"/>
              </a:rPr>
              <a:t>mobilisation</a:t>
            </a:r>
            <a:r>
              <a:rPr lang="fr-FR" sz="1000">
                <a:solidFill>
                  <a:schemeClr val="bg1"/>
                </a:solidFill>
                <a:effectLst/>
                <a:latin typeface="+mj-lt"/>
                <a:ea typeface="Times New Roman" panose="02020603050405020304" pitchFamily="18" charset="0"/>
                <a:cs typeface="Times New Roman" panose="02020603050405020304" pitchFamily="18" charset="0"/>
              </a:rPr>
              <a:t> des utilisateurs impulsée dans toutes les régions</a:t>
            </a:r>
          </a:p>
          <a:p>
            <a:pPr marL="342900" lvl="0" indent="-342900">
              <a:buFont typeface="Arial" panose="020B0604020202020204" pitchFamily="34" charset="0"/>
              <a:buChar char="•"/>
              <a:tabLst>
                <a:tab pos="450215" algn="l"/>
              </a:tabLst>
            </a:pPr>
            <a:r>
              <a:rPr lang="fr-FR" sz="1000" b="1">
                <a:solidFill>
                  <a:schemeClr val="bg1"/>
                </a:solidFill>
                <a:effectLst/>
                <a:latin typeface="+mj-lt"/>
                <a:ea typeface="Times New Roman" panose="02020603050405020304" pitchFamily="18" charset="0"/>
                <a:cs typeface="Times New Roman" panose="02020603050405020304" pitchFamily="18" charset="0"/>
              </a:rPr>
              <a:t>Des centaines de besoins recueillis </a:t>
            </a:r>
            <a:r>
              <a:rPr lang="fr-FR" sz="1000">
                <a:solidFill>
                  <a:schemeClr val="bg1"/>
                </a:solidFill>
                <a:effectLst/>
                <a:latin typeface="+mj-lt"/>
                <a:ea typeface="Times New Roman" panose="02020603050405020304" pitchFamily="18" charset="0"/>
                <a:cs typeface="Times New Roman" panose="02020603050405020304" pitchFamily="18" charset="0"/>
              </a:rPr>
              <a:t>et déjà en cours de traitement</a:t>
            </a:r>
          </a:p>
          <a:p>
            <a:pPr marL="342900" lvl="0" indent="-342900">
              <a:buFont typeface="Arial" panose="020B0604020202020204" pitchFamily="34" charset="0"/>
              <a:buChar char="•"/>
              <a:tabLst>
                <a:tab pos="450215" algn="l"/>
              </a:tabLst>
            </a:pPr>
            <a:r>
              <a:rPr lang="fr-FR" sz="1000" b="1">
                <a:solidFill>
                  <a:schemeClr val="bg1"/>
                </a:solidFill>
                <a:effectLst/>
                <a:latin typeface="+mj-lt"/>
                <a:ea typeface="Times New Roman" panose="02020603050405020304" pitchFamily="18" charset="0"/>
                <a:cs typeface="Times New Roman" panose="02020603050405020304" pitchFamily="18" charset="0"/>
              </a:rPr>
              <a:t>Des améliorations sensibles </a:t>
            </a:r>
            <a:r>
              <a:rPr lang="fr-FR" sz="1000">
                <a:solidFill>
                  <a:schemeClr val="bg1"/>
                </a:solidFill>
                <a:effectLst/>
                <a:latin typeface="+mj-lt"/>
                <a:ea typeface="Times New Roman" panose="02020603050405020304" pitchFamily="18" charset="0"/>
                <a:cs typeface="Times New Roman" panose="02020603050405020304" pitchFamily="18" charset="0"/>
              </a:rPr>
              <a:t>constatées dans </a:t>
            </a:r>
            <a:r>
              <a:rPr lang="fr-FR" sz="1000" b="1">
                <a:solidFill>
                  <a:schemeClr val="bg1"/>
                </a:solidFill>
                <a:effectLst/>
                <a:latin typeface="+mj-lt"/>
                <a:ea typeface="Times New Roman" panose="02020603050405020304" pitchFamily="18" charset="0"/>
                <a:cs typeface="Times New Roman" panose="02020603050405020304" pitchFamily="18" charset="0"/>
              </a:rPr>
              <a:t>l’expérience utilisateur </a:t>
            </a:r>
            <a:r>
              <a:rPr lang="fr-FR" sz="1000">
                <a:solidFill>
                  <a:schemeClr val="bg1"/>
                </a:solidFill>
                <a:effectLst/>
                <a:latin typeface="+mj-lt"/>
                <a:ea typeface="Times New Roman" panose="02020603050405020304" pitchFamily="18" charset="0"/>
                <a:cs typeface="Times New Roman" panose="02020603050405020304" pitchFamily="18" charset="0"/>
              </a:rPr>
              <a:t>et concourant à la réussite du process achats</a:t>
            </a:r>
          </a:p>
          <a:p>
            <a:pPr marL="342900" lvl="0" indent="-342900">
              <a:buFont typeface="Arial" panose="020B0604020202020204" pitchFamily="34" charset="0"/>
              <a:buChar char="•"/>
              <a:tabLst>
                <a:tab pos="450215" algn="l"/>
              </a:tabLst>
            </a:pPr>
            <a:r>
              <a:rPr lang="fr-FR" sz="1000">
                <a:solidFill>
                  <a:schemeClr val="bg1"/>
                </a:solidFill>
                <a:effectLst/>
                <a:latin typeface="+mj-lt"/>
                <a:ea typeface="Times New Roman" panose="02020603050405020304" pitchFamily="18" charset="0"/>
                <a:cs typeface="Times New Roman" panose="02020603050405020304" pitchFamily="18" charset="0"/>
              </a:rPr>
              <a:t>Une dynamique </a:t>
            </a:r>
            <a:r>
              <a:rPr lang="fr-FR" sz="1000" b="1">
                <a:solidFill>
                  <a:schemeClr val="bg1"/>
                </a:solidFill>
                <a:effectLst/>
                <a:latin typeface="+mj-lt"/>
                <a:ea typeface="Times New Roman" panose="02020603050405020304" pitchFamily="18" charset="0"/>
                <a:cs typeface="Times New Roman" panose="02020603050405020304" pitchFamily="18" charset="0"/>
              </a:rPr>
              <a:t>d’amélioration continue </a:t>
            </a:r>
            <a:r>
              <a:rPr lang="fr-FR" sz="1000">
                <a:solidFill>
                  <a:schemeClr val="bg1"/>
                </a:solidFill>
                <a:effectLst/>
                <a:latin typeface="+mj-lt"/>
                <a:ea typeface="Times New Roman" panose="02020603050405020304" pitchFamily="18" charset="0"/>
                <a:cs typeface="Times New Roman" panose="02020603050405020304" pitchFamily="18" charset="0"/>
              </a:rPr>
              <a:t>et amenée à perdurer grâce à la mise en place d’une communauté de Key </a:t>
            </a:r>
            <a:r>
              <a:rPr lang="fr-FR" sz="1000" err="1">
                <a:solidFill>
                  <a:schemeClr val="bg1"/>
                </a:solidFill>
                <a:effectLst/>
                <a:latin typeface="+mj-lt"/>
                <a:ea typeface="Times New Roman" panose="02020603050405020304" pitchFamily="18" charset="0"/>
                <a:cs typeface="Times New Roman" panose="02020603050405020304" pitchFamily="18" charset="0"/>
              </a:rPr>
              <a:t>users</a:t>
            </a:r>
            <a:endParaRPr lang="fr-FR" sz="1000">
              <a:solidFill>
                <a:schemeClr val="bg1"/>
              </a:solidFill>
              <a:effectLst/>
              <a:latin typeface="+mj-lt"/>
              <a:ea typeface="Times New Roman" panose="02020603050405020304" pitchFamily="18" charset="0"/>
              <a:cs typeface="Times New Roman" panose="02020603050405020304" pitchFamily="18" charset="0"/>
            </a:endParaRP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45" name="Google Shape;1745;p23"/>
          <p:cNvSpPr txBox="1"/>
          <p:nvPr/>
        </p:nvSpPr>
        <p:spPr>
          <a:xfrm>
            <a:off x="915003" y="3671224"/>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400" b="1" kern="0">
                <a:solidFill>
                  <a:srgbClr val="0070C0"/>
                </a:solidFill>
                <a:latin typeface="Montserrat"/>
                <a:ea typeface="Montserrat"/>
                <a:cs typeface="Montserrat"/>
                <a:sym typeface="Montserrat"/>
              </a:rPr>
              <a:t>Méthodologie et apports Talan Consulting</a:t>
            </a:r>
            <a:endParaRPr kumimoji="0" sz="1400" b="1" i="0" u="none" strike="noStrike" kern="0" cap="none" spc="0" normalizeH="0" baseline="0" noProof="0">
              <a:ln>
                <a:noFill/>
              </a:ln>
              <a:solidFill>
                <a:srgbClr val="0070C0"/>
              </a:solidFill>
              <a:effectLst/>
              <a:uLnTx/>
              <a:uFillTx/>
              <a:latin typeface="Montserrat"/>
              <a:ea typeface="Montserrat"/>
              <a:cs typeface="Montserrat"/>
              <a:sym typeface="Montserrat"/>
            </a:endParaRPr>
          </a:p>
        </p:txBody>
      </p:sp>
      <p:cxnSp>
        <p:nvCxnSpPr>
          <p:cNvPr id="1746" name="Google Shape;1746;p23"/>
          <p:cNvCxnSpPr>
            <a:cxnSpLocks/>
          </p:cNvCxnSpPr>
          <p:nvPr/>
        </p:nvCxnSpPr>
        <p:spPr>
          <a:xfrm rot="10800000">
            <a:off x="581703" y="3979991"/>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04" y="3621513"/>
            <a:ext cx="270135" cy="307890"/>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52" name="Google Shape;1752;p23"/>
          <p:cNvSpPr txBox="1"/>
          <p:nvPr/>
        </p:nvSpPr>
        <p:spPr>
          <a:xfrm>
            <a:off x="6715524" y="3686224"/>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sz="1292" b="1" i="0" u="none" strike="noStrike" kern="0" cap="none" spc="0" normalizeH="0" baseline="0" noProof="0">
                <a:ln>
                  <a:noFill/>
                </a:ln>
                <a:solidFill>
                  <a:srgbClr val="0070C0"/>
                </a:solidFill>
                <a:effectLst/>
                <a:uLnTx/>
                <a:uFillTx/>
                <a:latin typeface="Montserrat"/>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753" name="Google Shape;1753;p23"/>
          <p:cNvGrpSpPr/>
          <p:nvPr/>
        </p:nvGrpSpPr>
        <p:grpSpPr>
          <a:xfrm>
            <a:off x="6345957" y="3664975"/>
            <a:ext cx="297634" cy="264428"/>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1721" name="Google Shape;1721;p23"/>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rot="10800000">
            <a:off x="6345957" y="3979991"/>
            <a:ext cx="5453399" cy="0"/>
          </a:xfrm>
          <a:prstGeom prst="straightConnector1">
            <a:avLst/>
          </a:prstGeom>
          <a:noFill/>
          <a:ln w="9525" cap="flat" cmpd="sng">
            <a:solidFill>
              <a:srgbClr val="0070C0"/>
            </a:solidFill>
            <a:prstDash val="solid"/>
            <a:round/>
            <a:headEnd type="none" w="sm" len="sm"/>
            <a:tailEnd type="none" w="sm" len="sm"/>
          </a:ln>
        </p:spPr>
      </p:cxnSp>
      <p:sp>
        <p:nvSpPr>
          <p:cNvPr id="48" name="Google Shape;3092;p39">
            <a:extLst>
              <a:ext uri="{FF2B5EF4-FFF2-40B4-BE49-F238E27FC236}">
                <a16:creationId xmlns:a16="http://schemas.microsoft.com/office/drawing/2014/main" id="{263EA466-6B9B-4810-B041-A64C85328A06}"/>
              </a:ext>
            </a:extLst>
          </p:cNvPr>
          <p:cNvSpPr/>
          <p:nvPr/>
        </p:nvSpPr>
        <p:spPr>
          <a:xfrm>
            <a:off x="6369776" y="5615956"/>
            <a:ext cx="5475900" cy="884400"/>
          </a:xfrm>
          <a:prstGeom prst="rect">
            <a:avLst/>
          </a:prstGeom>
          <a:solidFill>
            <a:srgbClr val="F2F2F2">
              <a:alpha val="47450"/>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rtl="0">
              <a:lnSpc>
                <a:spcPct val="100000"/>
              </a:lnSpc>
              <a:spcBef>
                <a:spcPts val="0"/>
              </a:spcBef>
              <a:spcAft>
                <a:spcPts val="0"/>
              </a:spcAft>
              <a:buClr>
                <a:srgbClr val="000000"/>
              </a:buClr>
              <a:buSzPts val="968"/>
              <a:buFont typeface="Arial"/>
              <a:buNone/>
            </a:pPr>
            <a:r>
              <a:rPr lang="fr-FR" sz="968" b="0" i="0" u="none" strike="noStrike" cap="none">
                <a:solidFill>
                  <a:srgbClr val="404040"/>
                </a:solidFill>
                <a:latin typeface="Montserrat"/>
                <a:ea typeface="Montserrat"/>
                <a:cs typeface="Montserrat"/>
                <a:sym typeface="Montserrat"/>
              </a:rPr>
              <a:t>			</a:t>
            </a:r>
            <a:endParaRPr sz="1400" b="0" i="0" u="none" strike="noStrike" cap="none">
              <a:solidFill>
                <a:srgbClr val="000000"/>
              </a:solidFill>
              <a:latin typeface="Arial"/>
              <a:ea typeface="Arial"/>
              <a:cs typeface="Arial"/>
              <a:sym typeface="Arial"/>
            </a:endParaRPr>
          </a:p>
        </p:txBody>
      </p:sp>
      <p:sp>
        <p:nvSpPr>
          <p:cNvPr id="50" name="Google Shape;3093;p39">
            <a:extLst>
              <a:ext uri="{FF2B5EF4-FFF2-40B4-BE49-F238E27FC236}">
                <a16:creationId xmlns:a16="http://schemas.microsoft.com/office/drawing/2014/main" id="{BB11F4A6-6F1E-445B-83D5-8DA017420A38}"/>
              </a:ext>
            </a:extLst>
          </p:cNvPr>
          <p:cNvSpPr/>
          <p:nvPr/>
        </p:nvSpPr>
        <p:spPr>
          <a:xfrm>
            <a:off x="6467719" y="5771532"/>
            <a:ext cx="1950788" cy="2392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fr-FR" sz="1050" b="0" i="0" u="none" strike="noStrike" cap="none">
                <a:solidFill>
                  <a:srgbClr val="404040"/>
                </a:solidFill>
                <a:latin typeface="Montserrat"/>
                <a:ea typeface="Montserrat"/>
                <a:cs typeface="Montserrat"/>
                <a:sym typeface="Montserrat"/>
              </a:rPr>
              <a:t>Durée : Février – Juin 2022</a:t>
            </a:r>
            <a:endParaRPr sz="1050" b="0" i="0" u="none" strike="noStrike" cap="none">
              <a:solidFill>
                <a:srgbClr val="000000"/>
              </a:solidFill>
              <a:latin typeface="Montserrat"/>
              <a:ea typeface="Montserrat"/>
              <a:cs typeface="Montserrat"/>
              <a:sym typeface="Montserrat"/>
            </a:endParaRPr>
          </a:p>
        </p:txBody>
      </p:sp>
      <p:cxnSp>
        <p:nvCxnSpPr>
          <p:cNvPr id="51" name="Google Shape;3094;p39">
            <a:extLst>
              <a:ext uri="{FF2B5EF4-FFF2-40B4-BE49-F238E27FC236}">
                <a16:creationId xmlns:a16="http://schemas.microsoft.com/office/drawing/2014/main" id="{8FD09EC2-09F8-4B93-B1F6-7B427DFF5C98}"/>
              </a:ext>
            </a:extLst>
          </p:cNvPr>
          <p:cNvCxnSpPr/>
          <p:nvPr/>
        </p:nvCxnSpPr>
        <p:spPr>
          <a:xfrm>
            <a:off x="8458137" y="5758075"/>
            <a:ext cx="0" cy="575400"/>
          </a:xfrm>
          <a:prstGeom prst="straightConnector1">
            <a:avLst/>
          </a:prstGeom>
          <a:noFill/>
          <a:ln w="9525" cap="flat" cmpd="sng">
            <a:solidFill>
              <a:srgbClr val="3E6EC2"/>
            </a:solidFill>
            <a:prstDash val="solid"/>
            <a:round/>
            <a:headEnd type="none" w="sm" len="sm"/>
            <a:tailEnd type="none" w="sm" len="sm"/>
          </a:ln>
        </p:spPr>
      </p:cxnSp>
      <p:sp>
        <p:nvSpPr>
          <p:cNvPr id="52" name="Google Shape;3095;p39">
            <a:extLst>
              <a:ext uri="{FF2B5EF4-FFF2-40B4-BE49-F238E27FC236}">
                <a16:creationId xmlns:a16="http://schemas.microsoft.com/office/drawing/2014/main" id="{F18AC1D7-AE3A-478C-8CD1-2F12E2AD4C22}"/>
              </a:ext>
            </a:extLst>
          </p:cNvPr>
          <p:cNvSpPr txBox="1"/>
          <p:nvPr/>
        </p:nvSpPr>
        <p:spPr>
          <a:xfrm>
            <a:off x="8570603" y="5560456"/>
            <a:ext cx="3046661" cy="939900"/>
          </a:xfrm>
          <a:prstGeom prst="rect">
            <a:avLst/>
          </a:prstGeom>
          <a:noFill/>
          <a:ln>
            <a:noFill/>
          </a:ln>
        </p:spPr>
        <p:txBody>
          <a:bodyPr spcFirstLastPara="1" wrap="square" lIns="91425" tIns="45700" rIns="91425" bIns="45700" anchor="ctr" anchorCtr="0">
            <a:noAutofit/>
          </a:bodyPr>
          <a:lstStyle/>
          <a:p>
            <a:pPr marL="171450" marR="0" lvl="0" indent="-171450" algn="just"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ontserrat"/>
                <a:ea typeface="Montserrat"/>
                <a:cs typeface="Montserrat"/>
                <a:sym typeface="Montserrat"/>
              </a:rPr>
              <a:t>1 Consultant Senior à temps plein </a:t>
            </a:r>
          </a:p>
          <a:p>
            <a:pPr marL="171450" marR="0" lvl="0" indent="-171450" algn="just"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ontserrat"/>
                <a:ea typeface="Arial"/>
                <a:cs typeface="Arial"/>
                <a:sym typeface="Montserrat"/>
              </a:rPr>
              <a:t>2 jours / sem. : une Manager</a:t>
            </a:r>
            <a:endParaRPr sz="1400" b="0" i="0" u="none" strike="noStrike" cap="none">
              <a:solidFill>
                <a:srgbClr val="000000"/>
              </a:solidFill>
              <a:latin typeface="Arial"/>
              <a:ea typeface="Arial"/>
              <a:cs typeface="Arial"/>
              <a:sym typeface="Arial"/>
            </a:endParaRPr>
          </a:p>
        </p:txBody>
      </p:sp>
      <p:pic>
        <p:nvPicPr>
          <p:cNvPr id="5" name="Image 4">
            <a:extLst>
              <a:ext uri="{FF2B5EF4-FFF2-40B4-BE49-F238E27FC236}">
                <a16:creationId xmlns:a16="http://schemas.microsoft.com/office/drawing/2014/main" id="{43A0FB06-C85A-4850-BBBD-DBD6963E0D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99292" y="819367"/>
            <a:ext cx="1760991" cy="692626"/>
          </a:xfrm>
          <a:prstGeom prst="rect">
            <a:avLst/>
          </a:prstGeom>
        </p:spPr>
      </p:pic>
    </p:spTree>
    <p:extLst>
      <p:ext uri="{BB962C8B-B14F-4D97-AF65-F5344CB8AC3E}">
        <p14:creationId xmlns:p14="http://schemas.microsoft.com/office/powerpoint/2010/main" val="192198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E342DF-7806-8224-0A50-32E39D4F5DE0}"/>
              </a:ext>
            </a:extLst>
          </p:cNvPr>
          <p:cNvSpPr>
            <a:spLocks noGrp="1"/>
          </p:cNvSpPr>
          <p:nvPr>
            <p:ph type="title"/>
          </p:nvPr>
        </p:nvSpPr>
        <p:spPr>
          <a:xfrm>
            <a:off x="396654" y="292153"/>
            <a:ext cx="11027837" cy="650832"/>
          </a:xfrm>
        </p:spPr>
        <p:txBody>
          <a:bodyPr/>
          <a:lstStyle/>
          <a:p>
            <a:r>
              <a:rPr lang="fr-FR"/>
              <a:t>Notre compréhension du contexte et des objectifs de l’intervention souhaitée</a:t>
            </a:r>
          </a:p>
        </p:txBody>
      </p:sp>
      <p:sp>
        <p:nvSpPr>
          <p:cNvPr id="6" name="Rectangle 5">
            <a:extLst>
              <a:ext uri="{FF2B5EF4-FFF2-40B4-BE49-F238E27FC236}">
                <a16:creationId xmlns:a16="http://schemas.microsoft.com/office/drawing/2014/main" id="{F02BDFEE-705F-FC66-5273-A2E853D83E25}"/>
              </a:ext>
            </a:extLst>
          </p:cNvPr>
          <p:cNvSpPr/>
          <p:nvPr/>
        </p:nvSpPr>
        <p:spPr>
          <a:xfrm>
            <a:off x="449285" y="1420287"/>
            <a:ext cx="11371239" cy="1744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eaLnBrk="1" fontAlgn="auto" latinLnBrk="0" hangingPunct="1">
              <a:lnSpc>
                <a:spcPct val="100000"/>
              </a:lnSpc>
              <a:spcBef>
                <a:spcPts val="600"/>
              </a:spcBef>
              <a:spcAft>
                <a:spcPts val="0"/>
              </a:spcAft>
              <a:buClr>
                <a:srgbClr val="000000"/>
              </a:buClr>
              <a:buSzTx/>
              <a:buFont typeface="Arial"/>
              <a:buNone/>
              <a:tabLst/>
              <a:defRPr/>
            </a:pPr>
            <a:r>
              <a:rPr lang="fr-FR" sz="1200" b="1" dirty="0">
                <a:solidFill>
                  <a:srgbClr val="E7E6E6">
                    <a:lumMod val="10000"/>
                  </a:srgbClr>
                </a:solidFill>
                <a:latin typeface="+mj-lt"/>
              </a:rPr>
              <a:t>Le secteur de la promotion immobilière a dans son ensemble tardé à faire sa « révolution numérique »</a:t>
            </a:r>
            <a:r>
              <a:rPr lang="fr-FR" sz="1200" dirty="0">
                <a:solidFill>
                  <a:srgbClr val="E7E6E6">
                    <a:lumMod val="10000"/>
                  </a:srgbClr>
                </a:solidFill>
                <a:latin typeface="+mj-lt"/>
              </a:rPr>
              <a:t>, notamment car les acteurs l'écosystème ont l'habitude de travailler avec leur propre outil.</a:t>
            </a:r>
          </a:p>
          <a:p>
            <a:pPr marL="0"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lang="fr-FR" sz="1200" dirty="0">
                <a:solidFill>
                  <a:srgbClr val="E7E6E6">
                    <a:lumMod val="10000"/>
                  </a:srgbClr>
                </a:solidFill>
                <a:latin typeface="+mj-lt"/>
              </a:rPr>
              <a:t>Dans sa volonté d’être de nouveau </a:t>
            </a:r>
            <a:r>
              <a:rPr lang="fr-FR" sz="1200" b="1" dirty="0">
                <a:solidFill>
                  <a:srgbClr val="E7E6E6">
                    <a:lumMod val="10000"/>
                  </a:srgbClr>
                </a:solidFill>
                <a:latin typeface="+mj-lt"/>
              </a:rPr>
              <a:t>précurseur sur le marché,</a:t>
            </a:r>
            <a:r>
              <a:rPr lang="fr-FR" sz="1200" dirty="0">
                <a:solidFill>
                  <a:srgbClr val="E7E6E6">
                    <a:lumMod val="10000"/>
                  </a:srgbClr>
                </a:solidFill>
                <a:latin typeface="+mj-lt"/>
              </a:rPr>
              <a:t> Bouygues Immobilier envisage</a:t>
            </a: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 de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remplacer la majorité des outils actuellement utilisés dans le cycle de promotion </a:t>
            </a: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par un outil unique du marché appelé «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Plateforme Numérique de Production (PNP) ». </a:t>
            </a:r>
            <a:endParaRPr kumimoji="0" lang="fr-FR" sz="1200" b="1" i="0" u="none" kern="0" cap="none" spc="0" normalizeH="0" baseline="0" noProof="0" dirty="0">
              <a:ln>
                <a:noFill/>
              </a:ln>
              <a:solidFill>
                <a:srgbClr val="E7E6E6">
                  <a:lumMod val="10000"/>
                </a:srgbClr>
              </a:solidFill>
              <a:effectLst/>
              <a:uLnTx/>
              <a:uFillTx/>
              <a:latin typeface="+mj-lt"/>
              <a:sym typeface="Arial"/>
            </a:endParaRPr>
          </a:p>
          <a:p>
            <a:pPr algn="just">
              <a:spcBef>
                <a:spcPts val="600"/>
              </a:spcBef>
              <a:defRPr/>
            </a:pP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Afin de sécuriser la viabilité de cette orientation stratégique, la Direction de l’Environnement Numérique de Production, Data &amp; BIM a décidé d’expérimenter l’utilisation de cette solution auprès de deux agences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pilotes</a:t>
            </a: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a:t>
            </a:r>
            <a:endParaRPr kumimoji="0" lang="fr-FR" sz="1200" b="0" i="0" u="none" kern="0" cap="none" spc="0" normalizeH="0" baseline="0" noProof="0" dirty="0">
              <a:ln>
                <a:noFill/>
              </a:ln>
              <a:solidFill>
                <a:srgbClr val="E7E6E6">
                  <a:lumMod val="10000"/>
                </a:srgbClr>
              </a:solidFill>
              <a:effectLst/>
              <a:uLnTx/>
              <a:uFillTx/>
              <a:latin typeface="+mj-lt"/>
              <a:sym typeface="Arial"/>
            </a:endParaRPr>
          </a:p>
          <a:p>
            <a:pPr algn="just">
              <a:spcBef>
                <a:spcPts val="600"/>
              </a:spcBef>
              <a:defRPr/>
            </a:pPr>
            <a:r>
              <a:rPr lang="fr-FR" sz="1200" dirty="0">
                <a:solidFill>
                  <a:srgbClr val="E7E6E6">
                    <a:lumMod val="10000"/>
                  </a:srgbClr>
                </a:solidFill>
                <a:latin typeface="+mj-lt"/>
              </a:rPr>
              <a:t>L’objectif étant de vérifier que </a:t>
            </a:r>
            <a:r>
              <a:rPr lang="fr-FR" sz="1200" b="1" dirty="0">
                <a:solidFill>
                  <a:srgbClr val="E7E6E6">
                    <a:lumMod val="10000"/>
                  </a:srgbClr>
                </a:solidFill>
                <a:latin typeface="+mj-lt"/>
              </a:rPr>
              <a:t>l’outil correspond bien aux besoins de Bouygues Immobilier (</a:t>
            </a:r>
            <a:r>
              <a:rPr lang="fr-FR" sz="1200" dirty="0">
                <a:solidFill>
                  <a:srgbClr val="E7E6E6">
                    <a:lumMod val="10000"/>
                  </a:srgbClr>
                </a:solidFill>
                <a:latin typeface="+mj-lt"/>
              </a:rPr>
              <a:t>et ses partenaires !</a:t>
            </a:r>
            <a:r>
              <a:rPr lang="fr-FR" sz="1200" b="1" dirty="0">
                <a:solidFill>
                  <a:srgbClr val="E7E6E6">
                    <a:lumMod val="10000"/>
                  </a:srgbClr>
                </a:solidFill>
                <a:latin typeface="+mj-lt"/>
              </a:rPr>
              <a:t>) </a:t>
            </a:r>
            <a:r>
              <a:rPr lang="fr-FR" sz="1200" dirty="0">
                <a:solidFill>
                  <a:srgbClr val="E7E6E6">
                    <a:lumMod val="10000"/>
                  </a:srgbClr>
                </a:solidFill>
                <a:latin typeface="+mj-lt"/>
              </a:rPr>
              <a:t>et permet d’atteindre des améliorations en termes de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productivité</a:t>
            </a: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 optimisation de la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conception, qualité</a:t>
            </a:r>
            <a:r>
              <a:rPr kumimoji="0" lang="fr-FR" sz="1200" b="0" i="0" u="none" kern="0" cap="none" spc="0" normalizeH="0" baseline="0" noProof="0" dirty="0">
                <a:ln>
                  <a:noFill/>
                </a:ln>
                <a:solidFill>
                  <a:srgbClr val="E7E6E6">
                    <a:lumMod val="10000"/>
                  </a:srgbClr>
                </a:solidFill>
                <a:effectLst/>
                <a:uLnTx/>
                <a:uFillTx/>
                <a:latin typeface="+mj-lt"/>
                <a:ea typeface="+mn-ea"/>
                <a:cs typeface="+mn-cs"/>
                <a:sym typeface="Arial"/>
              </a:rPr>
              <a:t> de production et </a:t>
            </a:r>
            <a:r>
              <a:rPr kumimoji="0" lang="fr-FR" sz="1200" b="1" i="0" u="none" kern="0" cap="none" spc="0" normalizeH="0" baseline="0" noProof="0" dirty="0">
                <a:ln>
                  <a:noFill/>
                </a:ln>
                <a:solidFill>
                  <a:srgbClr val="E7E6E6">
                    <a:lumMod val="10000"/>
                  </a:srgbClr>
                </a:solidFill>
                <a:effectLst/>
                <a:uLnTx/>
                <a:uFillTx/>
                <a:latin typeface="+mj-lt"/>
                <a:ea typeface="+mn-ea"/>
                <a:cs typeface="+mn-cs"/>
                <a:sym typeface="Arial"/>
              </a:rPr>
              <a:t>à la pointe de la RSE. Une décision sur la généralisation </a:t>
            </a:r>
            <a:r>
              <a:rPr kumimoji="0" lang="fr-FR" sz="1200" i="0" u="none" kern="0" cap="none" spc="0" normalizeH="0" baseline="0" noProof="0" dirty="0">
                <a:ln>
                  <a:noFill/>
                </a:ln>
                <a:solidFill>
                  <a:srgbClr val="E7E6E6">
                    <a:lumMod val="10000"/>
                  </a:srgbClr>
                </a:solidFill>
                <a:effectLst/>
                <a:uLnTx/>
                <a:uFillTx/>
                <a:latin typeface="+mj-lt"/>
                <a:ea typeface="+mn-ea"/>
                <a:cs typeface="+mn-cs"/>
                <a:sym typeface="Arial"/>
              </a:rPr>
              <a:t>sera prise en juin 2024.</a:t>
            </a:r>
            <a:endParaRPr kumimoji="0" lang="fr-FR" sz="1200" i="0" u="none" kern="0" cap="none" spc="0" normalizeH="0" baseline="0" noProof="0" dirty="0">
              <a:ln>
                <a:noFill/>
              </a:ln>
              <a:solidFill>
                <a:srgbClr val="E7E6E6">
                  <a:lumMod val="10000"/>
                </a:srgbClr>
              </a:solidFill>
              <a:effectLst/>
              <a:uLnTx/>
              <a:uFillTx/>
              <a:latin typeface="+mj-lt"/>
              <a:sym typeface="Arial"/>
            </a:endParaRPr>
          </a:p>
        </p:txBody>
      </p:sp>
      <p:sp>
        <p:nvSpPr>
          <p:cNvPr id="8" name="ZoneTexte 7">
            <a:extLst>
              <a:ext uri="{FF2B5EF4-FFF2-40B4-BE49-F238E27FC236}">
                <a16:creationId xmlns:a16="http://schemas.microsoft.com/office/drawing/2014/main" id="{8D36FD64-8132-13DB-8C01-259D18586C4F}"/>
              </a:ext>
            </a:extLst>
          </p:cNvPr>
          <p:cNvSpPr txBox="1"/>
          <p:nvPr/>
        </p:nvSpPr>
        <p:spPr>
          <a:xfrm>
            <a:off x="413816" y="1145459"/>
            <a:ext cx="60940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a:ln>
                  <a:noFill/>
                </a:ln>
                <a:solidFill>
                  <a:srgbClr val="FFFFFF">
                    <a:lumMod val="75000"/>
                  </a:srgbClr>
                </a:solidFill>
                <a:effectLst/>
                <a:uLnTx/>
                <a:uFillTx/>
                <a:latin typeface="+mj-lt"/>
                <a:cs typeface="Arial"/>
                <a:sym typeface="Arial"/>
              </a:rPr>
              <a:t>VOTRE CONTEXTE</a:t>
            </a:r>
          </a:p>
        </p:txBody>
      </p:sp>
      <p:sp>
        <p:nvSpPr>
          <p:cNvPr id="43" name="Google Shape;369;p5">
            <a:extLst>
              <a:ext uri="{FF2B5EF4-FFF2-40B4-BE49-F238E27FC236}">
                <a16:creationId xmlns:a16="http://schemas.microsoft.com/office/drawing/2014/main" id="{0709E03F-9CEB-8682-9666-2F5FEB6D8A19}"/>
              </a:ext>
            </a:extLst>
          </p:cNvPr>
          <p:cNvSpPr txBox="1">
            <a:spLocks noGrp="1"/>
          </p:cNvSpPr>
          <p:nvPr>
            <p:ph type="ftr" idx="4294967295"/>
          </p:nvPr>
        </p:nvSpPr>
        <p:spPr>
          <a:xfrm>
            <a:off x="9095263" y="7458585"/>
            <a:ext cx="2120773" cy="169277"/>
          </a:xfrm>
          <a:prstGeom prst="rect">
            <a:avLst/>
          </a:prstGeom>
          <a:noFill/>
          <a:ln>
            <a:noFill/>
          </a:ln>
        </p:spPr>
        <p:txBody>
          <a:bodyPr spcFirstLastPara="1" wrap="square" lIns="0" tIns="0" rIns="0" bIns="0" anchor="ctr"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100" b="0" i="0" u="none" strike="noStrike" kern="0" cap="none" spc="0" normalizeH="0" baseline="0" noProof="0">
                <a:ln>
                  <a:noFill/>
                </a:ln>
                <a:solidFill>
                  <a:srgbClr val="7F7F7F"/>
                </a:solidFill>
                <a:effectLst/>
                <a:uLnTx/>
                <a:uFillTx/>
                <a:latin typeface="Montserrat"/>
                <a:ea typeface="Montserrat"/>
                <a:cs typeface="Montserrat"/>
                <a:sym typeface="Montserrat"/>
              </a:rPr>
              <a:t>Pied de page | 21 mai 2019 |</a:t>
            </a:r>
            <a:endParaRPr kumimoji="0" sz="1100" b="0" i="0" u="none" strike="noStrike" kern="0" cap="none" spc="0" normalizeH="0" baseline="0" noProof="0">
              <a:ln>
                <a:noFill/>
              </a:ln>
              <a:solidFill>
                <a:srgbClr val="7F7F7F"/>
              </a:solidFill>
              <a:effectLst/>
              <a:uLnTx/>
              <a:uFillTx/>
              <a:latin typeface="Montserrat"/>
              <a:ea typeface="Montserrat"/>
              <a:cs typeface="Montserrat"/>
              <a:sym typeface="Montserrat"/>
            </a:endParaRPr>
          </a:p>
        </p:txBody>
      </p:sp>
      <p:sp>
        <p:nvSpPr>
          <p:cNvPr id="44" name="Rectangle 43">
            <a:extLst>
              <a:ext uri="{FF2B5EF4-FFF2-40B4-BE49-F238E27FC236}">
                <a16:creationId xmlns:a16="http://schemas.microsoft.com/office/drawing/2014/main" id="{99EAAA1E-C5E9-37BC-2601-B53F59DEC70B}"/>
              </a:ext>
            </a:extLst>
          </p:cNvPr>
          <p:cNvSpPr/>
          <p:nvPr/>
        </p:nvSpPr>
        <p:spPr>
          <a:xfrm>
            <a:off x="6650407" y="3995626"/>
            <a:ext cx="5134905" cy="2248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Bef>
                <a:spcPts val="1000"/>
              </a:spcBef>
              <a:defRPr/>
            </a:pPr>
            <a:r>
              <a:rPr lang="fr-FR" sz="1200">
                <a:solidFill>
                  <a:srgbClr val="E7E6E6">
                    <a:lumMod val="10000"/>
                  </a:srgbClr>
                </a:solidFill>
                <a:latin typeface="+mj-lt"/>
              </a:rPr>
              <a:t>Accompagner la </a:t>
            </a:r>
            <a:r>
              <a:rPr lang="fr-FR" sz="1200" b="1">
                <a:solidFill>
                  <a:schemeClr val="bg2"/>
                </a:solidFill>
                <a:latin typeface="+mj-lt"/>
              </a:rPr>
              <a:t>prise de conscience des collaborateurs des changements d’usages</a:t>
            </a:r>
            <a:r>
              <a:rPr lang="fr-FR" sz="1200">
                <a:solidFill>
                  <a:srgbClr val="E7E6E6">
                    <a:lumMod val="10000"/>
                  </a:srgbClr>
                </a:solidFill>
                <a:latin typeface="+mj-lt"/>
              </a:rPr>
              <a:t> et d’un </a:t>
            </a:r>
            <a:r>
              <a:rPr lang="fr-FR" sz="1200" b="1">
                <a:solidFill>
                  <a:schemeClr val="bg2"/>
                </a:solidFill>
                <a:latin typeface="+mj-lt"/>
              </a:rPr>
              <a:t>renforcement de leur métier</a:t>
            </a:r>
          </a:p>
          <a:p>
            <a:pPr algn="just">
              <a:spcBef>
                <a:spcPts val="1000"/>
              </a:spcBef>
              <a:defRPr/>
            </a:pPr>
            <a:r>
              <a:rPr lang="fr-FR" sz="1200" b="1">
                <a:solidFill>
                  <a:srgbClr val="257A9D"/>
                </a:solidFill>
                <a:latin typeface="+mj-lt"/>
              </a:rPr>
              <a:t>Appuyer opérationnellement les collaborateurs </a:t>
            </a:r>
            <a:r>
              <a:rPr lang="fr-FR" sz="1200">
                <a:solidFill>
                  <a:schemeClr val="tx1"/>
                </a:solidFill>
                <a:latin typeface="+mj-lt"/>
              </a:rPr>
              <a:t>des agences pilote dans </a:t>
            </a:r>
            <a:r>
              <a:rPr lang="fr-FR" sz="1200" b="1">
                <a:solidFill>
                  <a:srgbClr val="257A9D"/>
                </a:solidFill>
                <a:latin typeface="+mj-lt"/>
              </a:rPr>
              <a:t>l’utilisation (non négociable) </a:t>
            </a:r>
            <a:r>
              <a:rPr lang="fr-FR" sz="1200">
                <a:solidFill>
                  <a:schemeClr val="tx1"/>
                </a:solidFill>
                <a:latin typeface="+mj-lt"/>
              </a:rPr>
              <a:t>du nouvel outil dans les cas d’usages définis qui illustrent les </a:t>
            </a:r>
            <a:r>
              <a:rPr lang="fr-FR" sz="1200" b="1">
                <a:solidFill>
                  <a:srgbClr val="257A9D"/>
                </a:solidFill>
                <a:latin typeface="+mj-lt"/>
              </a:rPr>
              <a:t>processus de demain.</a:t>
            </a:r>
          </a:p>
          <a:p>
            <a:pPr algn="just">
              <a:spcBef>
                <a:spcPts val="1000"/>
              </a:spcBef>
              <a:defRPr/>
            </a:pPr>
            <a:r>
              <a:rPr lang="fr-FR" sz="1200" b="1">
                <a:solidFill>
                  <a:srgbClr val="45D1D7"/>
                </a:solidFill>
                <a:latin typeface="+mj-lt"/>
              </a:rPr>
              <a:t>Embarquer</a:t>
            </a:r>
            <a:r>
              <a:rPr lang="fr-FR" sz="1200">
                <a:solidFill>
                  <a:srgbClr val="E7E6E6">
                    <a:lumMod val="10000"/>
                  </a:srgbClr>
                </a:solidFill>
                <a:latin typeface="+mj-lt"/>
              </a:rPr>
              <a:t> </a:t>
            </a:r>
            <a:r>
              <a:rPr lang="fr-FR" sz="1200" b="1">
                <a:solidFill>
                  <a:srgbClr val="45D1D7"/>
                </a:solidFill>
                <a:latin typeface="+mj-lt"/>
              </a:rPr>
              <a:t>les collaborateurs </a:t>
            </a:r>
            <a:r>
              <a:rPr lang="fr-FR" sz="1200">
                <a:solidFill>
                  <a:srgbClr val="E7E6E6">
                    <a:lumMod val="10000"/>
                  </a:srgbClr>
                </a:solidFill>
                <a:latin typeface="+mj-lt"/>
              </a:rPr>
              <a:t>de Bouygues Immobilier et </a:t>
            </a:r>
            <a:r>
              <a:rPr lang="fr-FR" sz="1200" b="1">
                <a:solidFill>
                  <a:srgbClr val="45D1D7"/>
                </a:solidFill>
                <a:latin typeface="+mj-lt"/>
              </a:rPr>
              <a:t>impliquer</a:t>
            </a:r>
            <a:r>
              <a:rPr lang="fr-FR" sz="1200">
                <a:solidFill>
                  <a:srgbClr val="E7E6E6">
                    <a:lumMod val="10000"/>
                  </a:srgbClr>
                </a:solidFill>
                <a:latin typeface="+mj-lt"/>
              </a:rPr>
              <a:t> </a:t>
            </a:r>
            <a:r>
              <a:rPr lang="fr-FR" sz="1200" b="1">
                <a:solidFill>
                  <a:srgbClr val="45D1D7"/>
                </a:solidFill>
                <a:latin typeface="+mj-lt"/>
              </a:rPr>
              <a:t>l’ensemble des parties prenantes pour les faire devenir acteurs</a:t>
            </a:r>
            <a:r>
              <a:rPr lang="fr-FR" sz="1200">
                <a:solidFill>
                  <a:srgbClr val="E7E6E6">
                    <a:lumMod val="10000"/>
                  </a:srgbClr>
                </a:solidFill>
                <a:latin typeface="+mj-lt"/>
              </a:rPr>
              <a:t> du  projet Pilote afin de </a:t>
            </a:r>
            <a:r>
              <a:rPr lang="fr-FR" sz="1200" b="1">
                <a:solidFill>
                  <a:srgbClr val="45D1D7"/>
                </a:solidFill>
                <a:latin typeface="+mj-lt"/>
              </a:rPr>
              <a:t>préparer au mieux </a:t>
            </a:r>
            <a:r>
              <a:rPr lang="fr-FR" sz="1200">
                <a:solidFill>
                  <a:srgbClr val="E7E6E6">
                    <a:lumMod val="10000"/>
                  </a:srgbClr>
                </a:solidFill>
                <a:latin typeface="+mj-lt"/>
              </a:rPr>
              <a:t>la généralisation</a:t>
            </a:r>
          </a:p>
          <a:p>
            <a:pPr algn="just">
              <a:spcBef>
                <a:spcPts val="1000"/>
              </a:spcBef>
              <a:defRPr/>
            </a:pPr>
            <a:r>
              <a:rPr lang="fr-FR" sz="1200">
                <a:solidFill>
                  <a:srgbClr val="E7E6E6">
                    <a:lumMod val="10000"/>
                  </a:srgbClr>
                </a:solidFill>
                <a:latin typeface="+mj-lt"/>
              </a:rPr>
              <a:t>Permettre à la direction de l’Environnement Numérique de Production, Data &amp; BIM de déterminer s’il s’agit ou non de la </a:t>
            </a:r>
            <a:r>
              <a:rPr lang="fr-FR" sz="1200" b="1">
                <a:solidFill>
                  <a:srgbClr val="2C64A4"/>
                </a:solidFill>
                <a:latin typeface="+mj-lt"/>
              </a:rPr>
              <a:t>solution optimale à mettre en œuvre</a:t>
            </a:r>
            <a:endParaRPr lang="fr-FR" sz="1200">
              <a:solidFill>
                <a:srgbClr val="E7E6E6">
                  <a:lumMod val="10000"/>
                </a:srgbClr>
              </a:solidFill>
              <a:latin typeface="+mj-lt"/>
            </a:endParaRPr>
          </a:p>
        </p:txBody>
      </p:sp>
      <p:sp>
        <p:nvSpPr>
          <p:cNvPr id="50" name="ZoneTexte 49">
            <a:extLst>
              <a:ext uri="{FF2B5EF4-FFF2-40B4-BE49-F238E27FC236}">
                <a16:creationId xmlns:a16="http://schemas.microsoft.com/office/drawing/2014/main" id="{357336DA-75B4-4FB6-2B18-1BF983499A3D}"/>
              </a:ext>
            </a:extLst>
          </p:cNvPr>
          <p:cNvSpPr txBox="1"/>
          <p:nvPr/>
        </p:nvSpPr>
        <p:spPr>
          <a:xfrm>
            <a:off x="848581" y="3794362"/>
            <a:ext cx="4876799" cy="646331"/>
          </a:xfrm>
          <a:prstGeom prst="rect">
            <a:avLst/>
          </a:prstGeom>
          <a:noFill/>
        </p:spPr>
        <p:txBody>
          <a:bodyPr wrap="square">
            <a:spAutoFit/>
          </a:bodyPr>
          <a:lstStyle/>
          <a:p>
            <a:pPr algn="ctr">
              <a:spcBef>
                <a:spcPts val="1200"/>
              </a:spcBef>
            </a:pPr>
            <a:r>
              <a:rPr lang="fr-FR" sz="1200" b="1">
                <a:solidFill>
                  <a:srgbClr val="257A9D"/>
                </a:solidFill>
                <a:latin typeface="+mj-lt"/>
                <a:ea typeface="+mn-ea"/>
                <a:cs typeface="+mn-cs"/>
              </a:rPr>
              <a:t>Réussir la première brique visant à améliorer et homogénéiser le cycle de promotion </a:t>
            </a:r>
            <a:r>
              <a:rPr lang="fr-FR" sz="1200">
                <a:solidFill>
                  <a:srgbClr val="E7E6E6">
                    <a:lumMod val="10000"/>
                  </a:srgbClr>
                </a:solidFill>
                <a:latin typeface="+mj-lt"/>
                <a:ea typeface="+mn-ea"/>
                <a:cs typeface="+mn-cs"/>
              </a:rPr>
              <a:t>grâce à la digitalisation de l’ensemble du processus</a:t>
            </a:r>
          </a:p>
        </p:txBody>
      </p:sp>
      <p:sp>
        <p:nvSpPr>
          <p:cNvPr id="52" name="Rectangle : coins arrondis 51">
            <a:extLst>
              <a:ext uri="{FF2B5EF4-FFF2-40B4-BE49-F238E27FC236}">
                <a16:creationId xmlns:a16="http://schemas.microsoft.com/office/drawing/2014/main" id="{0413A0E7-68BF-76DC-7777-B463EC4F51FA}"/>
              </a:ext>
            </a:extLst>
          </p:cNvPr>
          <p:cNvSpPr/>
          <p:nvPr/>
        </p:nvSpPr>
        <p:spPr>
          <a:xfrm>
            <a:off x="449286" y="3402926"/>
            <a:ext cx="5501032" cy="288000"/>
          </a:xfrm>
          <a:prstGeom prst="roundRect">
            <a:avLst>
              <a:gd name="adj" fmla="val 50000"/>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a:ln>
                  <a:noFill/>
                </a:ln>
                <a:solidFill>
                  <a:srgbClr val="FFFFFF"/>
                </a:solidFill>
                <a:effectLst/>
                <a:uLnTx/>
                <a:uFillTx/>
                <a:latin typeface="+mj-lt"/>
                <a:ea typeface="+mn-ea"/>
                <a:cs typeface="+mn-cs"/>
                <a:sym typeface="Arial"/>
              </a:rPr>
              <a:t>LES ENJEUX DU PILOTE</a:t>
            </a:r>
          </a:p>
        </p:txBody>
      </p:sp>
      <p:sp>
        <p:nvSpPr>
          <p:cNvPr id="56" name="Rectangle : coins arrondis 55">
            <a:extLst>
              <a:ext uri="{FF2B5EF4-FFF2-40B4-BE49-F238E27FC236}">
                <a16:creationId xmlns:a16="http://schemas.microsoft.com/office/drawing/2014/main" id="{EF70EF85-CB8B-C408-BBBA-ED5C58396A96}"/>
              </a:ext>
            </a:extLst>
          </p:cNvPr>
          <p:cNvSpPr/>
          <p:nvPr/>
        </p:nvSpPr>
        <p:spPr>
          <a:xfrm>
            <a:off x="6243082" y="3402926"/>
            <a:ext cx="5580000" cy="288000"/>
          </a:xfrm>
          <a:prstGeom prst="roundRect">
            <a:avLst>
              <a:gd name="adj" fmla="val 50000"/>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a:ln>
                  <a:noFill/>
                </a:ln>
                <a:solidFill>
                  <a:srgbClr val="FFFFFF"/>
                </a:solidFill>
                <a:effectLst/>
                <a:uLnTx/>
                <a:uFillTx/>
                <a:latin typeface="+mj-lt"/>
                <a:ea typeface="+mn-ea"/>
                <a:cs typeface="+mn-cs"/>
                <a:sym typeface="Arial"/>
              </a:rPr>
              <a:t>OBJECTIFS DE LA MISSION</a:t>
            </a:r>
          </a:p>
        </p:txBody>
      </p:sp>
      <p:sp>
        <p:nvSpPr>
          <p:cNvPr id="84" name="ZoneTexte 83">
            <a:extLst>
              <a:ext uri="{FF2B5EF4-FFF2-40B4-BE49-F238E27FC236}">
                <a16:creationId xmlns:a16="http://schemas.microsoft.com/office/drawing/2014/main" id="{DF5F74F4-3792-2180-12C8-6541DE2969A7}"/>
              </a:ext>
            </a:extLst>
          </p:cNvPr>
          <p:cNvSpPr txBox="1"/>
          <p:nvPr/>
        </p:nvSpPr>
        <p:spPr>
          <a:xfrm>
            <a:off x="395998" y="5651935"/>
            <a:ext cx="2480504" cy="1015663"/>
          </a:xfrm>
          <a:prstGeom prst="rect">
            <a:avLst/>
          </a:prstGeom>
          <a:noFill/>
        </p:spPr>
        <p:txBody>
          <a:bodyPr wrap="square">
            <a:spAutoFit/>
          </a:bodyPr>
          <a:lstStyle/>
          <a:p>
            <a:pPr algn="l">
              <a:spcBef>
                <a:spcPts val="1200"/>
              </a:spcBef>
            </a:pPr>
            <a:r>
              <a:rPr lang="fr-FR" sz="1200" b="1">
                <a:solidFill>
                  <a:srgbClr val="2C64A4"/>
                </a:solidFill>
                <a:latin typeface="+mj-lt"/>
                <a:ea typeface="+mn-ea"/>
                <a:cs typeface="+mn-cs"/>
              </a:rPr>
              <a:t>Embarquer les collaborateurs et acteurs externes </a:t>
            </a:r>
            <a:r>
              <a:rPr lang="fr-FR" sz="1200">
                <a:solidFill>
                  <a:srgbClr val="E7E6E6">
                    <a:lumMod val="10000"/>
                  </a:srgbClr>
                </a:solidFill>
                <a:latin typeface="+mj-lt"/>
                <a:ea typeface="+mn-ea"/>
                <a:cs typeface="+mn-cs"/>
              </a:rPr>
              <a:t>dans cette nouvelle plateforme et </a:t>
            </a:r>
            <a:r>
              <a:rPr lang="fr-FR" sz="1200" b="1">
                <a:solidFill>
                  <a:srgbClr val="2C64A4"/>
                </a:solidFill>
                <a:latin typeface="+mj-lt"/>
                <a:ea typeface="+mn-ea"/>
                <a:cs typeface="+mn-cs"/>
              </a:rPr>
              <a:t>préparer la conduite du changement </a:t>
            </a:r>
            <a:r>
              <a:rPr lang="fr-FR" sz="1200">
                <a:solidFill>
                  <a:srgbClr val="E7E6E6">
                    <a:lumMod val="10000"/>
                  </a:srgbClr>
                </a:solidFill>
                <a:latin typeface="+mj-lt"/>
                <a:ea typeface="+mn-ea"/>
                <a:cs typeface="+mn-cs"/>
              </a:rPr>
              <a:t>d’une éventuelle généralisation</a:t>
            </a:r>
          </a:p>
        </p:txBody>
      </p:sp>
      <p:sp>
        <p:nvSpPr>
          <p:cNvPr id="86" name="ZoneTexte 85">
            <a:extLst>
              <a:ext uri="{FF2B5EF4-FFF2-40B4-BE49-F238E27FC236}">
                <a16:creationId xmlns:a16="http://schemas.microsoft.com/office/drawing/2014/main" id="{E0E8046B-A341-9EB8-2EF3-19836FA0A86B}"/>
              </a:ext>
            </a:extLst>
          </p:cNvPr>
          <p:cNvSpPr txBox="1"/>
          <p:nvPr/>
        </p:nvSpPr>
        <p:spPr>
          <a:xfrm>
            <a:off x="3348502" y="5836601"/>
            <a:ext cx="2620485" cy="646331"/>
          </a:xfrm>
          <a:prstGeom prst="rect">
            <a:avLst/>
          </a:prstGeom>
          <a:noFill/>
        </p:spPr>
        <p:txBody>
          <a:bodyPr wrap="square">
            <a:spAutoFit/>
          </a:bodyPr>
          <a:lstStyle/>
          <a:p>
            <a:pPr algn="r">
              <a:spcBef>
                <a:spcPts val="1200"/>
              </a:spcBef>
            </a:pPr>
            <a:r>
              <a:rPr lang="fr-FR" sz="1200" b="1">
                <a:solidFill>
                  <a:srgbClr val="45D1D7"/>
                </a:solidFill>
                <a:latin typeface="+mj-lt"/>
                <a:ea typeface="+mn-ea"/>
                <a:cs typeface="+mn-cs"/>
              </a:rPr>
              <a:t>Valider la pertinence de la solution choisie </a:t>
            </a:r>
            <a:r>
              <a:rPr lang="fr-FR" sz="1200">
                <a:solidFill>
                  <a:srgbClr val="E7E6E6">
                    <a:lumMod val="10000"/>
                  </a:srgbClr>
                </a:solidFill>
                <a:latin typeface="+mj-lt"/>
                <a:ea typeface="+mn-ea"/>
                <a:cs typeface="+mn-cs"/>
              </a:rPr>
              <a:t>et identifier des souhaits d’évolution structurants</a:t>
            </a:r>
          </a:p>
        </p:txBody>
      </p:sp>
      <p:grpSp>
        <p:nvGrpSpPr>
          <p:cNvPr id="89" name="Groupe 88">
            <a:extLst>
              <a:ext uri="{FF2B5EF4-FFF2-40B4-BE49-F238E27FC236}">
                <a16:creationId xmlns:a16="http://schemas.microsoft.com/office/drawing/2014/main" id="{BB42847E-B05B-E2DA-FFDD-8080367C415C}"/>
              </a:ext>
            </a:extLst>
          </p:cNvPr>
          <p:cNvGrpSpPr>
            <a:grpSpLocks noChangeAspect="1"/>
          </p:cNvGrpSpPr>
          <p:nvPr/>
        </p:nvGrpSpPr>
        <p:grpSpPr>
          <a:xfrm>
            <a:off x="2528441" y="4501106"/>
            <a:ext cx="1517075" cy="1154348"/>
            <a:chOff x="2350836" y="4407666"/>
            <a:chExt cx="1697933" cy="1316662"/>
          </a:xfrm>
        </p:grpSpPr>
        <p:grpSp>
          <p:nvGrpSpPr>
            <p:cNvPr id="82" name="Groupe 81">
              <a:extLst>
                <a:ext uri="{FF2B5EF4-FFF2-40B4-BE49-F238E27FC236}">
                  <a16:creationId xmlns:a16="http://schemas.microsoft.com/office/drawing/2014/main" id="{AF2927E6-8AF5-E1D9-C0D3-C1CFFB5E4D40}"/>
                </a:ext>
              </a:extLst>
            </p:cNvPr>
            <p:cNvGrpSpPr/>
            <p:nvPr/>
          </p:nvGrpSpPr>
          <p:grpSpPr>
            <a:xfrm>
              <a:off x="2350836" y="4407666"/>
              <a:ext cx="1697933" cy="1316662"/>
              <a:chOff x="2567383" y="4198787"/>
              <a:chExt cx="1697933" cy="1316662"/>
            </a:xfrm>
          </p:grpSpPr>
          <p:sp>
            <p:nvSpPr>
              <p:cNvPr id="75" name="Ellipse 74">
                <a:extLst>
                  <a:ext uri="{FF2B5EF4-FFF2-40B4-BE49-F238E27FC236}">
                    <a16:creationId xmlns:a16="http://schemas.microsoft.com/office/drawing/2014/main" id="{34395911-0BAD-BF90-4759-E448F5250348}"/>
                  </a:ext>
                </a:extLst>
              </p:cNvPr>
              <p:cNvSpPr/>
              <p:nvPr/>
            </p:nvSpPr>
            <p:spPr>
              <a:xfrm>
                <a:off x="2918956" y="4418697"/>
                <a:ext cx="972000" cy="972000"/>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6" name="Ellipse 75">
                <a:extLst>
                  <a:ext uri="{FF2B5EF4-FFF2-40B4-BE49-F238E27FC236}">
                    <a16:creationId xmlns:a16="http://schemas.microsoft.com/office/drawing/2014/main" id="{92401F42-8B18-E066-21E3-BD372E8841C9}"/>
                  </a:ext>
                </a:extLst>
              </p:cNvPr>
              <p:cNvSpPr/>
              <p:nvPr/>
            </p:nvSpPr>
            <p:spPr>
              <a:xfrm>
                <a:off x="3066216" y="4198787"/>
                <a:ext cx="700267" cy="7002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7" name="Ellipse 76">
                <a:extLst>
                  <a:ext uri="{FF2B5EF4-FFF2-40B4-BE49-F238E27FC236}">
                    <a16:creationId xmlns:a16="http://schemas.microsoft.com/office/drawing/2014/main" id="{BD934B22-4CAC-9135-3FD5-DC57CBB194C1}"/>
                  </a:ext>
                </a:extLst>
              </p:cNvPr>
              <p:cNvSpPr/>
              <p:nvPr/>
            </p:nvSpPr>
            <p:spPr>
              <a:xfrm>
                <a:off x="3565049" y="4815182"/>
                <a:ext cx="700267" cy="7002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8" name="Ellipse 77">
                <a:extLst>
                  <a:ext uri="{FF2B5EF4-FFF2-40B4-BE49-F238E27FC236}">
                    <a16:creationId xmlns:a16="http://schemas.microsoft.com/office/drawing/2014/main" id="{E7928D22-34C6-2415-324D-B4A1F583D752}"/>
                  </a:ext>
                </a:extLst>
              </p:cNvPr>
              <p:cNvSpPr/>
              <p:nvPr/>
            </p:nvSpPr>
            <p:spPr>
              <a:xfrm>
                <a:off x="2567383" y="4815182"/>
                <a:ext cx="700267" cy="7002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9" name="Graphique 78" descr="Main ouverte avec une plante avec un remplissage uni">
                <a:extLst>
                  <a:ext uri="{FF2B5EF4-FFF2-40B4-BE49-F238E27FC236}">
                    <a16:creationId xmlns:a16="http://schemas.microsoft.com/office/drawing/2014/main" id="{CA5444D3-6E57-03D6-7189-AFD4B985059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40226" y="4883449"/>
                <a:ext cx="559575" cy="559575"/>
              </a:xfrm>
              <a:prstGeom prst="rect">
                <a:avLst/>
              </a:prstGeom>
            </p:spPr>
          </p:pic>
          <p:pic>
            <p:nvPicPr>
              <p:cNvPr id="80" name="Graphique 79" descr="Cause à effet avec un remplissage uni">
                <a:extLst>
                  <a:ext uri="{FF2B5EF4-FFF2-40B4-BE49-F238E27FC236}">
                    <a16:creationId xmlns:a16="http://schemas.microsoft.com/office/drawing/2014/main" id="{135FE4A6-CC81-46C9-0F50-90EC24D15DA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64181" y="4893425"/>
                <a:ext cx="559575" cy="559575"/>
              </a:xfrm>
              <a:prstGeom prst="rect">
                <a:avLst/>
              </a:prstGeom>
            </p:spPr>
          </p:pic>
        </p:grpSp>
        <p:pic>
          <p:nvPicPr>
            <p:cNvPr id="88" name="Graphique 87" descr="Médaille avec un remplissage uni">
              <a:extLst>
                <a:ext uri="{FF2B5EF4-FFF2-40B4-BE49-F238E27FC236}">
                  <a16:creationId xmlns:a16="http://schemas.microsoft.com/office/drawing/2014/main" id="{7F6BFB87-5631-A27B-8890-79C8DEEE9E6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71202" y="4529013"/>
              <a:ext cx="457200" cy="457200"/>
            </a:xfrm>
            <a:prstGeom prst="rect">
              <a:avLst/>
            </a:prstGeom>
          </p:spPr>
        </p:pic>
      </p:grpSp>
      <p:sp>
        <p:nvSpPr>
          <p:cNvPr id="90" name="Rectangle 89">
            <a:extLst>
              <a:ext uri="{FF2B5EF4-FFF2-40B4-BE49-F238E27FC236}">
                <a16:creationId xmlns:a16="http://schemas.microsoft.com/office/drawing/2014/main" id="{467D571E-F700-584A-2AD8-F1C068AF9250}"/>
              </a:ext>
            </a:extLst>
          </p:cNvPr>
          <p:cNvSpPr/>
          <p:nvPr/>
        </p:nvSpPr>
        <p:spPr>
          <a:xfrm>
            <a:off x="6437401" y="4660894"/>
            <a:ext cx="108000" cy="360000"/>
          </a:xfrm>
          <a:prstGeom prst="rect">
            <a:avLst/>
          </a:prstGeom>
          <a:solidFill>
            <a:srgbClr val="257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Rectangle 90">
            <a:extLst>
              <a:ext uri="{FF2B5EF4-FFF2-40B4-BE49-F238E27FC236}">
                <a16:creationId xmlns:a16="http://schemas.microsoft.com/office/drawing/2014/main" id="{97FD2827-AC15-6889-FF16-CB680C101A91}"/>
              </a:ext>
            </a:extLst>
          </p:cNvPr>
          <p:cNvSpPr/>
          <p:nvPr/>
        </p:nvSpPr>
        <p:spPr>
          <a:xfrm>
            <a:off x="6441749" y="5248747"/>
            <a:ext cx="108000" cy="360000"/>
          </a:xfrm>
          <a:prstGeom prst="rect">
            <a:avLst/>
          </a:prstGeom>
          <a:solidFill>
            <a:srgbClr val="45D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2" name="Rectangle 91">
            <a:extLst>
              <a:ext uri="{FF2B5EF4-FFF2-40B4-BE49-F238E27FC236}">
                <a16:creationId xmlns:a16="http://schemas.microsoft.com/office/drawing/2014/main" id="{8A59E046-B92E-D415-7B74-CDC3A8DD3583}"/>
              </a:ext>
            </a:extLst>
          </p:cNvPr>
          <p:cNvSpPr/>
          <p:nvPr/>
        </p:nvSpPr>
        <p:spPr>
          <a:xfrm>
            <a:off x="6426500" y="5990862"/>
            <a:ext cx="108000" cy="360000"/>
          </a:xfrm>
          <a:prstGeom prst="rect">
            <a:avLst/>
          </a:prstGeom>
          <a:solidFill>
            <a:srgbClr val="2C6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Rectangle 3">
            <a:extLst>
              <a:ext uri="{FF2B5EF4-FFF2-40B4-BE49-F238E27FC236}">
                <a16:creationId xmlns:a16="http://schemas.microsoft.com/office/drawing/2014/main" id="{6AF8E435-DAE8-89BC-87B8-BDA7D7285BE1}"/>
              </a:ext>
            </a:extLst>
          </p:cNvPr>
          <p:cNvSpPr/>
          <p:nvPr/>
        </p:nvSpPr>
        <p:spPr>
          <a:xfrm>
            <a:off x="6437401" y="4073041"/>
            <a:ext cx="108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309624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a:lnSpc>
                <a:spcPct val="150000"/>
              </a:lnSpc>
            </a:pPr>
            <a:r>
              <a:rPr lang="fr-FR" sz="1600" cap="all">
                <a:solidFill>
                  <a:srgbClr val="062488"/>
                </a:solidFill>
              </a:rPr>
              <a:t>Déploiement de la plateforme d’échange (PFE) et du tableau de bord pilotage</a:t>
            </a:r>
            <a:endParaRPr lang="fr-FR" sz="1850" cap="all">
              <a:solidFill>
                <a:srgbClr val="062488"/>
              </a:solidFill>
            </a:endParaRPr>
          </a:p>
        </p:txBody>
      </p:sp>
      <p:sp>
        <p:nvSpPr>
          <p:cNvPr id="1714" name="Google Shape;1714;p23"/>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15" name="Google Shape;1715;p23"/>
          <p:cNvSpPr/>
          <p:nvPr/>
        </p:nvSpPr>
        <p:spPr>
          <a:xfrm>
            <a:off x="620100" y="4233024"/>
            <a:ext cx="5475900" cy="2312943"/>
          </a:xfrm>
          <a:prstGeom prst="rect">
            <a:avLst/>
          </a:prstGeom>
          <a:noFill/>
          <a:ln>
            <a:noFill/>
          </a:ln>
        </p:spPr>
        <p:txBody>
          <a:bodyPr spcFirstLastPara="1" wrap="square" lIns="0" tIns="0" rIns="0" bIns="0" anchor="t" anchorCtr="0">
            <a:noAutofit/>
          </a:bodyPr>
          <a:lstStyle/>
          <a:p>
            <a:r>
              <a:rPr lang="fr-FR" sz="1050">
                <a:solidFill>
                  <a:srgbClr val="242424"/>
                </a:solidFill>
                <a:latin typeface="Montserrat" panose="00000500000000000000" pitchFamily="2" charset="0"/>
              </a:rPr>
              <a:t>Lors de cette mission, de nombreuses démarches ont été mises en place, afin que ces projets complexes puissent avancer, jusqu’à la mise en service :</a:t>
            </a:r>
          </a:p>
          <a:p>
            <a:r>
              <a:rPr lang="fr-FR" sz="1050" b="1">
                <a:solidFill>
                  <a:srgbClr val="242424"/>
                </a:solidFill>
                <a:latin typeface="Montserrat" panose="00000500000000000000" pitchFamily="2" charset="0"/>
              </a:rPr>
              <a:t>Tableau de bord</a:t>
            </a:r>
          </a:p>
          <a:p>
            <a:pPr marL="357188" lvl="0"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La mise en place de COPROJ régulier 2 fois par mois</a:t>
            </a:r>
          </a:p>
          <a:p>
            <a:pPr marL="357188" lvl="0"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La mise en place de COPIL une fois par mois</a:t>
            </a:r>
          </a:p>
          <a:p>
            <a:pPr marL="357188" lvl="0"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Renouer le contact entre le métier et les équipes techniques</a:t>
            </a:r>
          </a:p>
          <a:p>
            <a:pPr marL="357188" lvl="0"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Challenger les équipes techniques</a:t>
            </a:r>
          </a:p>
          <a:p>
            <a:pPr lvl="0">
              <a:tabLst>
                <a:tab pos="450215" algn="l"/>
              </a:tabLst>
            </a:pPr>
            <a:r>
              <a:rPr lang="fr-FR" sz="1050" b="1">
                <a:solidFill>
                  <a:srgbClr val="242424"/>
                </a:solidFill>
                <a:latin typeface="Montserrat" panose="00000500000000000000" pitchFamily="2" charset="0"/>
              </a:rPr>
              <a:t>PFE</a:t>
            </a:r>
          </a:p>
          <a:p>
            <a:pPr marL="357188"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Construire une stratégie de déploiement, de formation, et de support afin de déployer l’outil</a:t>
            </a:r>
          </a:p>
          <a:p>
            <a:pPr marL="357188"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Faciliter un cycle de recueil des besoins des utilisateurs, classifier et prioriser ces besoins </a:t>
            </a:r>
          </a:p>
          <a:p>
            <a:pPr marL="357188"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Assurer les COPIL</a:t>
            </a:r>
          </a:p>
          <a:p>
            <a:pPr marL="357188" indent="-174625">
              <a:buFont typeface="Arial" panose="020B0604020202020204" pitchFamily="34" charset="0"/>
              <a:buChar char="•"/>
              <a:tabLst>
                <a:tab pos="269875" algn="l"/>
              </a:tabLst>
            </a:pPr>
            <a:r>
              <a:rPr lang="fr-FR" sz="1050">
                <a:solidFill>
                  <a:srgbClr val="242424"/>
                </a:solidFill>
                <a:latin typeface="Montserrat" panose="00000500000000000000" pitchFamily="2" charset="0"/>
              </a:rPr>
              <a:t>Assurer le suivi des KPI</a:t>
            </a:r>
          </a:p>
        </p:txBody>
      </p:sp>
      <p:sp>
        <p:nvSpPr>
          <p:cNvPr id="1716" name="Google Shape;1716;p23"/>
          <p:cNvSpPr txBox="1"/>
          <p:nvPr/>
        </p:nvSpPr>
        <p:spPr>
          <a:xfrm>
            <a:off x="529601" y="1631107"/>
            <a:ext cx="5727613" cy="1977766"/>
          </a:xfrm>
          <a:prstGeom prst="rect">
            <a:avLst/>
          </a:prstGeom>
          <a:noFill/>
          <a:ln>
            <a:noFill/>
          </a:ln>
        </p:spPr>
        <p:txBody>
          <a:bodyPr spcFirstLastPara="1" wrap="square" lIns="0" tIns="0" rIns="0" bIns="0" anchor="t" anchorCtr="0">
            <a:noAutofit/>
          </a:bodyPr>
          <a:lstStyle/>
          <a:p>
            <a:r>
              <a:rPr lang="fr-FR" sz="1050">
                <a:solidFill>
                  <a:srgbClr val="242424"/>
                </a:solidFill>
                <a:latin typeface="Montserrat" panose="00000500000000000000" pitchFamily="2" charset="0"/>
              </a:rPr>
              <a:t>Nous intervenons auprès de la Direction de la transformation digitale de Bouygues Immobilier dans un contexte de </a:t>
            </a:r>
            <a:r>
              <a:rPr lang="fr-FR" sz="1050" b="1">
                <a:solidFill>
                  <a:srgbClr val="242424"/>
                </a:solidFill>
                <a:latin typeface="Montserrat" panose="00000500000000000000" pitchFamily="2" charset="0"/>
              </a:rPr>
              <a:t>forte transformation de son organisation via </a:t>
            </a:r>
            <a:r>
              <a:rPr lang="fr-FR" sz="1050">
                <a:solidFill>
                  <a:srgbClr val="242424"/>
                </a:solidFill>
                <a:latin typeface="Montserrat" panose="00000500000000000000" pitchFamily="2" charset="0"/>
              </a:rPr>
              <a:t>l’évolution de la réglementation pour la dématérialisation des factures &amp; la traçabilité ainsi qu’une volonté d’uniformisation des tableaux de bord.</a:t>
            </a:r>
          </a:p>
          <a:p>
            <a:r>
              <a:rPr lang="fr-FR" sz="1050" b="1">
                <a:solidFill>
                  <a:srgbClr val="242424"/>
                </a:solidFill>
                <a:latin typeface="Montserrat" panose="00000500000000000000" pitchFamily="2" charset="0"/>
              </a:rPr>
              <a:t>La PFE </a:t>
            </a:r>
            <a:r>
              <a:rPr lang="fr-FR" sz="1050">
                <a:solidFill>
                  <a:srgbClr val="242424"/>
                </a:solidFill>
                <a:latin typeface="Montserrat" panose="00000500000000000000" pitchFamily="2" charset="0"/>
              </a:rPr>
              <a:t>a pour objectif de sécuriser, et surtout accélérer le transfert et la validation de ces documents. : • Attestation de travaux : envoyer les appels de fonds aux plus près des dates d’atteinte du stade travaux </a:t>
            </a:r>
          </a:p>
          <a:p>
            <a:r>
              <a:rPr lang="fr-FR" sz="1050">
                <a:solidFill>
                  <a:srgbClr val="242424"/>
                </a:solidFill>
                <a:latin typeface="Montserrat" panose="00000500000000000000" pitchFamily="2" charset="0"/>
              </a:rPr>
              <a:t>• Situation de travaux et attestation de TVA : limiter le risque de non-conformité à la LME </a:t>
            </a:r>
          </a:p>
          <a:p>
            <a:r>
              <a:rPr lang="fr-FR" sz="1050" b="1">
                <a:solidFill>
                  <a:srgbClr val="242424"/>
                </a:solidFill>
                <a:latin typeface="Montserrat" panose="00000500000000000000" pitchFamily="2" charset="0"/>
              </a:rPr>
              <a:t>Le tableau de bord </a:t>
            </a:r>
            <a:r>
              <a:rPr lang="fr-FR" sz="1050">
                <a:solidFill>
                  <a:srgbClr val="242424"/>
                </a:solidFill>
                <a:latin typeface="Montserrat" panose="00000500000000000000" pitchFamily="2" charset="0"/>
              </a:rPr>
              <a:t>vise à remplacer à terme les tableaux de bord de pilotage de centre de profit produits localement ce qui permettra aux équipes Finance de retrouver du temps pour l’analyse et l’accompagnement des actions opérationnelles </a:t>
            </a:r>
          </a:p>
          <a:p>
            <a:endParaRPr lang="fr-FR" sz="1050">
              <a:solidFill>
                <a:srgbClr val="242424"/>
              </a:solidFill>
              <a:latin typeface="Montserrat" panose="00000500000000000000" pitchFamily="2" charset="0"/>
            </a:endParaRPr>
          </a:p>
          <a:p>
            <a:endParaRPr lang="fr-FR" sz="1050">
              <a:solidFill>
                <a:srgbClr val="242424"/>
              </a:solidFill>
              <a:latin typeface="Montserrat" panose="00000500000000000000" pitchFamily="2" charset="0"/>
            </a:endParaRPr>
          </a:p>
          <a:p>
            <a:endParaRPr kumimoji="0" lang="fr-FR" sz="600" b="0" i="0" u="none" strike="noStrike" kern="0" cap="none" spc="0" normalizeH="0" baseline="0" noProof="0">
              <a:ln>
                <a:noFill/>
              </a:ln>
              <a:solidFill>
                <a:srgbClr val="000000">
                  <a:lumMod val="75000"/>
                  <a:lumOff val="25000"/>
                </a:srgbClr>
              </a:solidFill>
              <a:effectLst/>
              <a:uLnTx/>
              <a:uFillTx/>
              <a:latin typeface="Montserrat" panose="00000500000000000000" pitchFamily="2" charset="0"/>
              <a:cs typeface="Arial"/>
              <a:sym typeface="Montserrat"/>
            </a:endParaRP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Objectifs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20" name="Google Shape;1720;p23"/>
          <p:cNvSpPr txBox="1"/>
          <p:nvPr/>
        </p:nvSpPr>
        <p:spPr>
          <a:xfrm>
            <a:off x="6345957" y="1631107"/>
            <a:ext cx="5472000" cy="1936427"/>
          </a:xfrm>
          <a:prstGeom prst="rect">
            <a:avLst/>
          </a:prstGeom>
          <a:noFill/>
          <a:ln>
            <a:noFill/>
          </a:ln>
        </p:spPr>
        <p:txBody>
          <a:bodyPr spcFirstLastPara="1" wrap="square" lIns="0" tIns="0" rIns="0" bIns="0" anchor="t" anchorCtr="0">
            <a:noAutofit/>
          </a:bodyPr>
          <a:lstStyle/>
          <a:p>
            <a:pPr lvl="0">
              <a:tabLst>
                <a:tab pos="450215" algn="l"/>
              </a:tabLst>
            </a:pPr>
            <a:r>
              <a:rPr lang="fr-FR" sz="1050" b="1" u="sng">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rPr>
              <a:t>Déployer les 2 outils</a:t>
            </a:r>
            <a:endParaRPr lang="fr-FR" sz="1050" b="1">
              <a:effectLst/>
              <a:latin typeface="Montserrat" panose="00000500000000000000" pitchFamily="2"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endParaRPr lang="fr-FR" sz="1050" b="1">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r>
              <a:rPr lang="fr-FR" sz="1050" b="1">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rPr>
              <a:t>PFE</a:t>
            </a:r>
          </a:p>
          <a:p>
            <a:pPr marL="800100" lvl="1" indent="-342900">
              <a:buFont typeface="Courier New" panose="02070309020205020404" pitchFamily="49" charset="0"/>
              <a:buChar char="o"/>
              <a:tabLst>
                <a:tab pos="450215" algn="l"/>
              </a:tabLst>
            </a:pPr>
            <a:r>
              <a:rPr lang="fr-FR" sz="1050" b="1">
                <a:solidFill>
                  <a:srgbClr val="242424"/>
                </a:solidFill>
                <a:latin typeface="Montserrat" panose="00000500000000000000" pitchFamily="2" charset="0"/>
                <a:ea typeface="Times New Roman" panose="02020603050405020304" pitchFamily="18" charset="0"/>
                <a:cs typeface="Times New Roman" panose="02020603050405020304" pitchFamily="18" charset="0"/>
              </a:rPr>
              <a:t>Former tous les utilisateurs </a:t>
            </a:r>
            <a:r>
              <a:rPr lang="fr-FR" sz="1050">
                <a:solidFill>
                  <a:srgbClr val="242424"/>
                </a:solidFill>
                <a:latin typeface="Montserrat" panose="00000500000000000000" pitchFamily="2" charset="0"/>
                <a:ea typeface="Times New Roman" panose="02020603050405020304" pitchFamily="18" charset="0"/>
                <a:cs typeface="Times New Roman" panose="02020603050405020304" pitchFamily="18" charset="0"/>
              </a:rPr>
              <a:t>(les RT des agences)</a:t>
            </a:r>
          </a:p>
          <a:p>
            <a:pPr marL="800100" lvl="1" indent="-342900">
              <a:buFont typeface="Courier New" panose="02070309020205020404" pitchFamily="49" charset="0"/>
              <a:buChar char="o"/>
              <a:tabLst>
                <a:tab pos="450215" algn="l"/>
              </a:tabLst>
            </a:pPr>
            <a:r>
              <a:rPr lang="fr-FR" sz="1050" b="1">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rPr>
              <a:t>Toutes les agences doivent utiliser la plateforme</a:t>
            </a:r>
          </a:p>
          <a:p>
            <a:pPr marL="800100" lvl="1" indent="-342900">
              <a:buFont typeface="Courier New" panose="02070309020205020404" pitchFamily="49" charset="0"/>
              <a:buChar char="o"/>
              <a:tabLst>
                <a:tab pos="450215" algn="l"/>
              </a:tabLst>
            </a:pPr>
            <a:r>
              <a:rPr lang="fr-FR" sz="1050" b="1">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rPr>
              <a:t>Une réduct</a:t>
            </a:r>
            <a:r>
              <a:rPr lang="fr-FR" sz="1050" b="1">
                <a:solidFill>
                  <a:srgbClr val="242424"/>
                </a:solidFill>
                <a:latin typeface="Montserrat" panose="00000500000000000000" pitchFamily="2" charset="0"/>
                <a:ea typeface="Times New Roman" panose="02020603050405020304" pitchFamily="18" charset="0"/>
                <a:cs typeface="Times New Roman" panose="02020603050405020304" pitchFamily="18" charset="0"/>
              </a:rPr>
              <a:t>ion du % de situation payée en retard </a:t>
            </a:r>
            <a:endParaRPr lang="fr-FR" sz="1050" b="1">
              <a:solidFill>
                <a:srgbClr val="242424"/>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tabLst>
                <a:tab pos="450215" algn="l"/>
              </a:tabLst>
            </a:pPr>
            <a:endParaRPr lang="fr-FR" sz="1050" b="1">
              <a:solidFill>
                <a:srgbClr val="242424"/>
              </a:solidFill>
              <a:latin typeface="Montserrat" panose="00000500000000000000" pitchFamily="2" charset="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defRPr/>
            </a:pPr>
            <a:r>
              <a:rPr lang="fr-FR" sz="1050" b="1">
                <a:solidFill>
                  <a:srgbClr val="242424"/>
                </a:solidFill>
                <a:latin typeface="Montserrat" panose="00000500000000000000" pitchFamily="2" charset="0"/>
              </a:rPr>
              <a:t>Tableau de bord : </a:t>
            </a:r>
          </a:p>
          <a:p>
            <a:pPr marL="628650" lvl="1" indent="-171450">
              <a:buFont typeface="Courier New" panose="02070309020205020404" pitchFamily="49" charset="0"/>
              <a:buChar char="o"/>
              <a:defRPr/>
            </a:pPr>
            <a:r>
              <a:rPr lang="fr-FR" sz="1050">
                <a:solidFill>
                  <a:srgbClr val="242424"/>
                </a:solidFill>
                <a:latin typeface="Montserrat" panose="00000500000000000000" pitchFamily="2" charset="0"/>
              </a:rPr>
              <a:t>Construire et déployer un tableau de bord d'Entreprise présentant les indicateurs-clé de la performance, à usage des Managers responsables de centres de profit </a:t>
            </a:r>
            <a:r>
              <a:rPr lang="fr-FR" sz="1050" b="1">
                <a:solidFill>
                  <a:srgbClr val="242424"/>
                </a:solidFill>
                <a:latin typeface="Montserrat" panose="00000500000000000000" pitchFamily="2" charset="0"/>
              </a:rPr>
              <a:t>(jusqu’aux membres du COMEX)</a:t>
            </a:r>
          </a:p>
          <a:p>
            <a:pPr marR="0" lvl="0" algn="just" defTabSz="914400" rtl="0" eaLnBrk="1" fontAlgn="auto" latinLnBrk="0" hangingPunct="1">
              <a:lnSpc>
                <a:spcPct val="100000"/>
              </a:lnSpc>
              <a:spcBef>
                <a:spcPts val="210"/>
              </a:spcBef>
              <a:spcAft>
                <a:spcPts val="0"/>
              </a:spcAft>
              <a:buClr>
                <a:srgbClr val="000000"/>
              </a:buClr>
              <a:buSzPts val="1050"/>
              <a:tabLst/>
              <a:defRPr/>
            </a:pPr>
            <a:endParaRPr kumimoji="0" lang="fr-FR" sz="600" b="0" i="0" u="none" strike="noStrike" kern="0" cap="none" spc="0" normalizeH="0" baseline="0" noProof="0">
              <a:ln>
                <a:noFill/>
              </a:ln>
              <a:solidFill>
                <a:srgbClr val="000000">
                  <a:lumMod val="75000"/>
                  <a:lumOff val="25000"/>
                </a:srgbClr>
              </a:solidFill>
              <a:effectLst/>
              <a:uLnTx/>
              <a:uFillTx/>
              <a:latin typeface="Montserrat" panose="00000500000000000000" pitchFamily="2" charset="0"/>
              <a:ea typeface="Montserrat"/>
              <a:cs typeface="Arial"/>
              <a:sym typeface="Arial"/>
            </a:endParaRPr>
          </a:p>
        </p:txBody>
      </p:sp>
      <p:grpSp>
        <p:nvGrpSpPr>
          <p:cNvPr id="1722" name="Google Shape;1722;p23"/>
          <p:cNvGrpSpPr/>
          <p:nvPr/>
        </p:nvGrpSpPr>
        <p:grpSpPr>
          <a:xfrm>
            <a:off x="6345957" y="1212431"/>
            <a:ext cx="328025" cy="343929"/>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30" name="Google Shape;1730;p23"/>
          <p:cNvSpPr txBox="1"/>
          <p:nvPr/>
        </p:nvSpPr>
        <p:spPr>
          <a:xfrm>
            <a:off x="6369776" y="4082942"/>
            <a:ext cx="5475900" cy="1157172"/>
          </a:xfrm>
          <a:prstGeom prst="rect">
            <a:avLst/>
          </a:prstGeom>
          <a:solidFill>
            <a:schemeClr val="tx2"/>
          </a:solidFill>
          <a:ln>
            <a:noFill/>
          </a:ln>
        </p:spPr>
        <p:txBody>
          <a:bodyPr spcFirstLastPara="1" wrap="square" lIns="66450" tIns="66450" rIns="68400" bIns="66450" anchor="t" anchorCtr="0">
            <a:noAutofit/>
          </a:bodyPr>
          <a:lstStyle/>
          <a:p>
            <a:pPr marL="342900" lvl="0" indent="-342900">
              <a:buFont typeface="Arial" panose="020B0604020202020204" pitchFamily="34" charset="0"/>
              <a:buChar char="•"/>
              <a:tabLst>
                <a:tab pos="450215" algn="l"/>
              </a:tabLst>
            </a:pPr>
            <a:r>
              <a:rPr lang="fr-FR" sz="1000" b="1">
                <a:solidFill>
                  <a:schemeClr val="bg1"/>
                </a:solidFill>
                <a:latin typeface="Montserrat" panose="00000500000000000000" pitchFamily="2" charset="0"/>
                <a:ea typeface="Times New Roman" panose="02020603050405020304" pitchFamily="18" charset="0"/>
                <a:cs typeface="Times New Roman" panose="02020603050405020304" pitchFamily="18" charset="0"/>
              </a:rPr>
              <a:t>Les deux outils sont mis en service</a:t>
            </a:r>
          </a:p>
          <a:p>
            <a:pPr marL="342900" lvl="0" indent="-342900">
              <a:buFont typeface="Arial" panose="020B0604020202020204" pitchFamily="34" charset="0"/>
              <a:buChar char="•"/>
              <a:tabLst>
                <a:tab pos="450215" algn="l"/>
              </a:tabLst>
            </a:pPr>
            <a:r>
              <a:rPr lang="fr-FR" sz="1000" b="1">
                <a:solidFill>
                  <a:schemeClr val="bg1"/>
                </a:solidFill>
                <a:latin typeface="Montserrat" panose="00000500000000000000" pitchFamily="2" charset="0"/>
                <a:ea typeface="Times New Roman" panose="02020603050405020304" pitchFamily="18" charset="0"/>
                <a:cs typeface="Times New Roman" panose="02020603050405020304" pitchFamily="18" charset="0"/>
              </a:rPr>
              <a:t>Le tableau de bord est déployé dans tous les territoires</a:t>
            </a:r>
          </a:p>
          <a:p>
            <a:pPr marL="342900" lvl="0" indent="-342900">
              <a:buFont typeface="Arial" panose="020B0604020202020204" pitchFamily="34" charset="0"/>
              <a:buChar char="•"/>
              <a:tabLst>
                <a:tab pos="450215" algn="l"/>
              </a:tabLst>
            </a:pPr>
            <a:r>
              <a:rPr lang="fr-FR" sz="1000">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rPr>
              <a:t>50% des </a:t>
            </a:r>
            <a:r>
              <a:rPr lang="fr-FR" sz="1000">
                <a:solidFill>
                  <a:schemeClr val="bg1"/>
                </a:solidFill>
                <a:latin typeface="Montserrat" panose="00000500000000000000" pitchFamily="2" charset="0"/>
                <a:ea typeface="Times New Roman" panose="02020603050405020304" pitchFamily="18" charset="0"/>
                <a:cs typeface="Times New Roman" panose="02020603050405020304" pitchFamily="18" charset="0"/>
              </a:rPr>
              <a:t>utilisateurs finaux consultent déjà ce tableau de bord</a:t>
            </a:r>
            <a:endParaRPr lang="fr-FR" sz="1000">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r>
              <a:rPr lang="fr-FR" sz="1000" b="1">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rPr>
              <a:t>La Plateforme d’échange est déployée dans toutes les agences du groupe</a:t>
            </a:r>
            <a:endParaRPr lang="fr-FR" sz="1000">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0215" algn="l"/>
              </a:tabLst>
            </a:pPr>
            <a:r>
              <a:rPr lang="fr-FR" sz="1000">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rPr>
              <a:t>Un % de situations payées en retard divisé par 2 voire par 3 sur les agences déployées</a:t>
            </a:r>
          </a:p>
          <a:p>
            <a:pPr marL="342900" lvl="0" indent="-342900">
              <a:buFont typeface="Arial" panose="020B0604020202020204" pitchFamily="34" charset="0"/>
              <a:buChar char="•"/>
              <a:tabLst>
                <a:tab pos="450215" algn="l"/>
              </a:tabLst>
            </a:pPr>
            <a:r>
              <a:rPr lang="fr-FR" sz="1000">
                <a:solidFill>
                  <a:schemeClr val="bg1"/>
                </a:solidFill>
                <a:latin typeface="Montserrat" panose="00000500000000000000" pitchFamily="2" charset="0"/>
                <a:ea typeface="Times New Roman" panose="02020603050405020304" pitchFamily="18" charset="0"/>
                <a:cs typeface="Times New Roman" panose="02020603050405020304" pitchFamily="18" charset="0"/>
              </a:rPr>
              <a:t>30% du scope des situations passent déjà par cette plateforme</a:t>
            </a:r>
            <a:endParaRPr lang="fr-FR" sz="1000">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endParaRP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45" name="Google Shape;1745;p23"/>
          <p:cNvSpPr txBox="1"/>
          <p:nvPr/>
        </p:nvSpPr>
        <p:spPr>
          <a:xfrm>
            <a:off x="915003" y="3877957"/>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400" b="1" kern="0">
                <a:solidFill>
                  <a:srgbClr val="0070C0"/>
                </a:solidFill>
                <a:latin typeface="Montserrat"/>
                <a:ea typeface="Montserrat"/>
                <a:cs typeface="Montserrat"/>
                <a:sym typeface="Montserrat"/>
              </a:rPr>
              <a:t>Méthodologie et apports Talan Consulting</a:t>
            </a:r>
            <a:endParaRPr kumimoji="0" sz="1400" b="1" i="0" u="none" strike="noStrike" kern="0" cap="none" spc="0" normalizeH="0" baseline="0" noProof="0">
              <a:ln>
                <a:noFill/>
              </a:ln>
              <a:solidFill>
                <a:srgbClr val="0070C0"/>
              </a:solidFill>
              <a:effectLst/>
              <a:uLnTx/>
              <a:uFillTx/>
              <a:latin typeface="Montserrat"/>
              <a:ea typeface="Montserrat"/>
              <a:cs typeface="Montserrat"/>
              <a:sym typeface="Montserrat"/>
            </a:endParaRPr>
          </a:p>
        </p:txBody>
      </p:sp>
      <p:cxnSp>
        <p:nvCxnSpPr>
          <p:cNvPr id="1746" name="Google Shape;1746;p23"/>
          <p:cNvCxnSpPr>
            <a:cxnSpLocks/>
          </p:cNvCxnSpPr>
          <p:nvPr/>
        </p:nvCxnSpPr>
        <p:spPr>
          <a:xfrm rot="10800000">
            <a:off x="581703" y="4186724"/>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04" y="3828246"/>
            <a:ext cx="270135" cy="307890"/>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52" name="Google Shape;1752;p23"/>
          <p:cNvSpPr txBox="1"/>
          <p:nvPr/>
        </p:nvSpPr>
        <p:spPr>
          <a:xfrm>
            <a:off x="6715524" y="3686224"/>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sz="1292" b="1" i="0" u="none" strike="noStrike" kern="0" cap="none" spc="0" normalizeH="0" baseline="0" noProof="0">
                <a:ln>
                  <a:noFill/>
                </a:ln>
                <a:solidFill>
                  <a:srgbClr val="0070C0"/>
                </a:solidFill>
                <a:effectLst/>
                <a:uLnTx/>
                <a:uFillTx/>
                <a:latin typeface="Montserrat"/>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753" name="Google Shape;1753;p23"/>
          <p:cNvGrpSpPr/>
          <p:nvPr/>
        </p:nvGrpSpPr>
        <p:grpSpPr>
          <a:xfrm>
            <a:off x="6345957" y="3664975"/>
            <a:ext cx="297634" cy="264428"/>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1721" name="Google Shape;1721;p23"/>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rot="10800000">
            <a:off x="6345957" y="3979991"/>
            <a:ext cx="5453399" cy="0"/>
          </a:xfrm>
          <a:prstGeom prst="straightConnector1">
            <a:avLst/>
          </a:prstGeom>
          <a:noFill/>
          <a:ln w="9525" cap="flat" cmpd="sng">
            <a:solidFill>
              <a:srgbClr val="0070C0"/>
            </a:solidFill>
            <a:prstDash val="solid"/>
            <a:round/>
            <a:headEnd type="none" w="sm" len="sm"/>
            <a:tailEnd type="none" w="sm" len="sm"/>
          </a:ln>
        </p:spPr>
      </p:cxnSp>
      <p:sp>
        <p:nvSpPr>
          <p:cNvPr id="48" name="Google Shape;3092;p39">
            <a:extLst>
              <a:ext uri="{FF2B5EF4-FFF2-40B4-BE49-F238E27FC236}">
                <a16:creationId xmlns:a16="http://schemas.microsoft.com/office/drawing/2014/main" id="{263EA466-6B9B-4810-B041-A64C85328A06}"/>
              </a:ext>
            </a:extLst>
          </p:cNvPr>
          <p:cNvSpPr/>
          <p:nvPr/>
        </p:nvSpPr>
        <p:spPr>
          <a:xfrm>
            <a:off x="6369776" y="5432835"/>
            <a:ext cx="5475900" cy="884400"/>
          </a:xfrm>
          <a:prstGeom prst="rect">
            <a:avLst/>
          </a:prstGeom>
          <a:solidFill>
            <a:srgbClr val="F2F2F2">
              <a:alpha val="47450"/>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rtl="0">
              <a:lnSpc>
                <a:spcPct val="100000"/>
              </a:lnSpc>
              <a:spcBef>
                <a:spcPts val="0"/>
              </a:spcBef>
              <a:spcAft>
                <a:spcPts val="0"/>
              </a:spcAft>
              <a:buClr>
                <a:srgbClr val="000000"/>
              </a:buClr>
              <a:buSzPts val="968"/>
              <a:buFont typeface="Arial"/>
              <a:buNone/>
            </a:pPr>
            <a:r>
              <a:rPr lang="fr-FR" sz="968" b="0" i="0" u="none" strike="noStrike" cap="none">
                <a:solidFill>
                  <a:srgbClr val="404040"/>
                </a:solidFill>
                <a:latin typeface="Montserrat"/>
                <a:ea typeface="Montserrat"/>
                <a:cs typeface="Montserrat"/>
                <a:sym typeface="Montserrat"/>
              </a:rPr>
              <a:t>			</a:t>
            </a:r>
            <a:endParaRPr sz="1400" b="0" i="0" u="none" strike="noStrike" cap="none">
              <a:solidFill>
                <a:srgbClr val="000000"/>
              </a:solidFill>
              <a:latin typeface="Arial"/>
              <a:ea typeface="Arial"/>
              <a:cs typeface="Arial"/>
              <a:sym typeface="Arial"/>
            </a:endParaRPr>
          </a:p>
        </p:txBody>
      </p:sp>
      <p:sp>
        <p:nvSpPr>
          <p:cNvPr id="50" name="Google Shape;3093;p39">
            <a:extLst>
              <a:ext uri="{FF2B5EF4-FFF2-40B4-BE49-F238E27FC236}">
                <a16:creationId xmlns:a16="http://schemas.microsoft.com/office/drawing/2014/main" id="{BB11F4A6-6F1E-445B-83D5-8DA017420A38}"/>
              </a:ext>
            </a:extLst>
          </p:cNvPr>
          <p:cNvSpPr/>
          <p:nvPr/>
        </p:nvSpPr>
        <p:spPr>
          <a:xfrm>
            <a:off x="6467719" y="5588411"/>
            <a:ext cx="1950788" cy="2392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fr-FR" sz="1050" b="0" i="0" u="none" strike="noStrike" cap="none">
                <a:solidFill>
                  <a:srgbClr val="404040"/>
                </a:solidFill>
                <a:latin typeface="Montserrat"/>
                <a:ea typeface="Montserrat"/>
                <a:cs typeface="Montserrat"/>
                <a:sym typeface="Montserrat"/>
              </a:rPr>
              <a:t>Durée : Novembre 2021 – Février 2023 TBC</a:t>
            </a:r>
            <a:endParaRPr sz="1050" b="0" i="0" u="none" strike="noStrike" cap="none">
              <a:solidFill>
                <a:srgbClr val="000000"/>
              </a:solidFill>
              <a:latin typeface="Montserrat"/>
              <a:ea typeface="Montserrat"/>
              <a:cs typeface="Montserrat"/>
              <a:sym typeface="Montserrat"/>
            </a:endParaRPr>
          </a:p>
        </p:txBody>
      </p:sp>
      <p:cxnSp>
        <p:nvCxnSpPr>
          <p:cNvPr id="51" name="Google Shape;3094;p39">
            <a:extLst>
              <a:ext uri="{FF2B5EF4-FFF2-40B4-BE49-F238E27FC236}">
                <a16:creationId xmlns:a16="http://schemas.microsoft.com/office/drawing/2014/main" id="{8FD09EC2-09F8-4B93-B1F6-7B427DFF5C98}"/>
              </a:ext>
            </a:extLst>
          </p:cNvPr>
          <p:cNvCxnSpPr/>
          <p:nvPr/>
        </p:nvCxnSpPr>
        <p:spPr>
          <a:xfrm>
            <a:off x="8458137" y="5574954"/>
            <a:ext cx="0" cy="575400"/>
          </a:xfrm>
          <a:prstGeom prst="straightConnector1">
            <a:avLst/>
          </a:prstGeom>
          <a:noFill/>
          <a:ln w="9525" cap="flat" cmpd="sng">
            <a:solidFill>
              <a:srgbClr val="3E6EC2"/>
            </a:solidFill>
            <a:prstDash val="solid"/>
            <a:round/>
            <a:headEnd type="none" w="sm" len="sm"/>
            <a:tailEnd type="none" w="sm" len="sm"/>
          </a:ln>
        </p:spPr>
      </p:cxnSp>
      <p:sp>
        <p:nvSpPr>
          <p:cNvPr id="52" name="Google Shape;3095;p39">
            <a:extLst>
              <a:ext uri="{FF2B5EF4-FFF2-40B4-BE49-F238E27FC236}">
                <a16:creationId xmlns:a16="http://schemas.microsoft.com/office/drawing/2014/main" id="{F18AC1D7-AE3A-478C-8CD1-2F12E2AD4C22}"/>
              </a:ext>
            </a:extLst>
          </p:cNvPr>
          <p:cNvSpPr txBox="1"/>
          <p:nvPr/>
        </p:nvSpPr>
        <p:spPr>
          <a:xfrm>
            <a:off x="8539140" y="5399334"/>
            <a:ext cx="3046661" cy="939900"/>
          </a:xfrm>
          <a:prstGeom prst="rect">
            <a:avLst/>
          </a:prstGeom>
          <a:noFill/>
          <a:ln>
            <a:noFill/>
          </a:ln>
        </p:spPr>
        <p:txBody>
          <a:bodyPr spcFirstLastPara="1" wrap="square" lIns="91425" tIns="45700" rIns="91425" bIns="45700" anchor="ctr" anchorCtr="0">
            <a:noAutofit/>
          </a:bodyPr>
          <a:lstStyle/>
          <a:p>
            <a:pPr marL="171450" marR="0" lvl="0" indent="-171450" algn="just"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ontserrat"/>
                <a:ea typeface="Montserrat"/>
                <a:cs typeface="Montserrat"/>
                <a:sym typeface="Montserrat"/>
              </a:rPr>
              <a:t>1 Consultant Confirmé à temps plein </a:t>
            </a:r>
          </a:p>
        </p:txBody>
      </p:sp>
      <p:pic>
        <p:nvPicPr>
          <p:cNvPr id="5" name="Image 4">
            <a:extLst>
              <a:ext uri="{FF2B5EF4-FFF2-40B4-BE49-F238E27FC236}">
                <a16:creationId xmlns:a16="http://schemas.microsoft.com/office/drawing/2014/main" id="{43A0FB06-C85A-4850-BBBD-DBD6963E0D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8303" y="891305"/>
            <a:ext cx="1760991" cy="692626"/>
          </a:xfrm>
          <a:prstGeom prst="rect">
            <a:avLst/>
          </a:prstGeom>
        </p:spPr>
      </p:pic>
    </p:spTree>
    <p:extLst>
      <p:ext uri="{BB962C8B-B14F-4D97-AF65-F5344CB8AC3E}">
        <p14:creationId xmlns:p14="http://schemas.microsoft.com/office/powerpoint/2010/main" val="4023039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fr-FR" sz="2400">
                <a:solidFill>
                  <a:srgbClr val="062488"/>
                </a:solidFill>
                <a:latin typeface="Arial Black" panose="020B0A04020102020204" pitchFamily="34" charset="0"/>
              </a:rPr>
              <a:t>Neuflize OBC</a:t>
            </a:r>
            <a:br>
              <a:rPr lang="fr-FR" sz="2400">
                <a:solidFill>
                  <a:srgbClr val="062488"/>
                </a:solidFill>
                <a:latin typeface="Arial Black" panose="020B0A04020102020204" pitchFamily="34" charset="0"/>
              </a:rPr>
            </a:br>
            <a:r>
              <a:rPr lang="fr-FR" sz="1600">
                <a:solidFill>
                  <a:srgbClr val="062488"/>
                </a:solidFill>
                <a:latin typeface="Arial Black" panose="020B0A04020102020204" pitchFamily="34" charset="0"/>
              </a:rPr>
              <a:t>Accompagnement au changement du programme digital</a:t>
            </a:r>
            <a:endParaRPr lang="fr-FR" sz="2400" cap="all">
              <a:solidFill>
                <a:srgbClr val="062488"/>
              </a:solidFill>
              <a:latin typeface="Arial Black" panose="020B0A04020102020204" pitchFamily="34" charset="0"/>
            </a:endParaRPr>
          </a:p>
        </p:txBody>
      </p:sp>
      <p:sp>
        <p:nvSpPr>
          <p:cNvPr id="1714" name="Google Shape;1714;p23"/>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Contexte</a:t>
            </a:r>
            <a:endParaRPr kumimoji="0"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715" name="Google Shape;1715;p23"/>
          <p:cNvSpPr/>
          <p:nvPr/>
        </p:nvSpPr>
        <p:spPr>
          <a:xfrm>
            <a:off x="452313" y="4172416"/>
            <a:ext cx="5643687" cy="2388721"/>
          </a:xfrm>
          <a:prstGeom prst="rect">
            <a:avLst/>
          </a:prstGeom>
          <a:noFill/>
          <a:ln>
            <a:noFill/>
          </a:ln>
        </p:spPr>
        <p:txBody>
          <a:bodyPr spcFirstLastPara="1" wrap="square" lIns="72000" tIns="72000" rIns="72000" bIns="72000" anchor="t" anchorCtr="0">
            <a:noAutofit/>
          </a:bodyPr>
          <a:lstStyle/>
          <a:p>
            <a:pPr marR="0" lvl="0" algn="just" rtl="0">
              <a:lnSpc>
                <a:spcPct val="100000"/>
              </a:lnSpc>
              <a:spcBef>
                <a:spcPts val="0"/>
              </a:spcBef>
              <a:spcAft>
                <a:spcPts val="0"/>
              </a:spcAft>
              <a:buClr>
                <a:srgbClr val="000000"/>
              </a:buClr>
              <a:buSzPts val="800"/>
            </a:pPr>
            <a:r>
              <a:rPr lang="fr-FR" sz="1050" i="0" u="none" strike="noStrike" cap="none">
                <a:solidFill>
                  <a:srgbClr val="404040"/>
                </a:solidFill>
                <a:latin typeface="+mn-lt"/>
                <a:ea typeface="Montserrat"/>
                <a:cs typeface="Montserrat"/>
                <a:sym typeface="Montserrat"/>
              </a:rPr>
              <a:t>Talan Consulting a proposé une démarche basée sur l’intelligence collective afin de </a:t>
            </a:r>
            <a:r>
              <a:rPr lang="fr-FR" sz="1050" i="0" u="none" strike="noStrike" cap="none" err="1">
                <a:solidFill>
                  <a:srgbClr val="404040"/>
                </a:solidFill>
                <a:latin typeface="+mn-lt"/>
                <a:ea typeface="Montserrat"/>
                <a:cs typeface="Montserrat"/>
                <a:sym typeface="Montserrat"/>
              </a:rPr>
              <a:t>co</a:t>
            </a:r>
            <a:r>
              <a:rPr lang="fr-FR" sz="1050" i="0" u="none" strike="noStrike" cap="none">
                <a:solidFill>
                  <a:srgbClr val="404040"/>
                </a:solidFill>
                <a:latin typeface="+mn-lt"/>
                <a:ea typeface="Montserrat"/>
                <a:cs typeface="Montserrat"/>
                <a:sym typeface="Montserrat"/>
              </a:rPr>
              <a:t> - construire les plans d’accompagnement aux différents changements :</a:t>
            </a:r>
          </a:p>
          <a:p>
            <a:pPr marL="171450" marR="0" lvl="0" indent="-171450" algn="just" rtl="0">
              <a:lnSpc>
                <a:spcPct val="100000"/>
              </a:lnSpc>
              <a:spcBef>
                <a:spcPts val="0"/>
              </a:spcBef>
              <a:spcAft>
                <a:spcPts val="0"/>
              </a:spcAft>
              <a:buClr>
                <a:srgbClr val="000000"/>
              </a:buClr>
              <a:buSzPts val="800"/>
              <a:buFont typeface="Arial" panose="020B0604020202020204" pitchFamily="34" charset="0"/>
              <a:buChar char="•"/>
            </a:pPr>
            <a:endParaRPr lang="fr-FR" sz="1050" i="0" u="none" strike="noStrike" cap="none">
              <a:solidFill>
                <a:srgbClr val="404040"/>
              </a:solidFill>
              <a:latin typeface="+mn-lt"/>
              <a:ea typeface="Montserrat"/>
              <a:cs typeface="Montserrat"/>
              <a:sym typeface="Montserrat"/>
            </a:endParaRPr>
          </a:p>
          <a:p>
            <a:pPr marL="171450" marR="0" lvl="0" indent="-171450" algn="just" rtl="0">
              <a:lnSpc>
                <a:spcPct val="100000"/>
              </a:lnSpc>
              <a:spcBef>
                <a:spcPts val="0"/>
              </a:spcBef>
              <a:spcAft>
                <a:spcPts val="0"/>
              </a:spcAft>
              <a:buClr>
                <a:srgbClr val="000000"/>
              </a:buClr>
              <a:buSzPts val="800"/>
              <a:buFont typeface="Arial" panose="020B0604020202020204" pitchFamily="34" charset="0"/>
              <a:buChar char="•"/>
            </a:pPr>
            <a:r>
              <a:rPr lang="fr-FR" sz="1050" i="0" u="none" strike="noStrike" cap="none">
                <a:solidFill>
                  <a:srgbClr val="404040"/>
                </a:solidFill>
                <a:latin typeface="+mn-lt"/>
                <a:ea typeface="Montserrat"/>
                <a:cs typeface="Montserrat"/>
                <a:sym typeface="Montserrat"/>
              </a:rPr>
              <a:t>La transformation étant globale, notre méthodologie proposait de regrouper les différentes releases afin de raconter une seule histoire à l’ensemble des collaborateurs et clients sur le digital dans la banque privée</a:t>
            </a:r>
          </a:p>
          <a:p>
            <a:pPr marL="171450" marR="0" lvl="0" indent="-171450" algn="just" rtl="0">
              <a:lnSpc>
                <a:spcPct val="100000"/>
              </a:lnSpc>
              <a:spcBef>
                <a:spcPts val="0"/>
              </a:spcBef>
              <a:spcAft>
                <a:spcPts val="0"/>
              </a:spcAft>
              <a:buClr>
                <a:srgbClr val="000000"/>
              </a:buClr>
              <a:buSzPts val="800"/>
              <a:buFont typeface="Arial" panose="020B0604020202020204" pitchFamily="34" charset="0"/>
              <a:buChar char="•"/>
            </a:pPr>
            <a:r>
              <a:rPr lang="fr-FR" sz="1050" i="0" u="none" strike="noStrike" cap="none">
                <a:solidFill>
                  <a:srgbClr val="404040"/>
                </a:solidFill>
                <a:latin typeface="+mn-lt"/>
                <a:ea typeface="Montserrat"/>
                <a:cs typeface="Montserrat"/>
                <a:sym typeface="Montserrat"/>
              </a:rPr>
              <a:t>Les analyses d’impacts ont été réalisées en ateliers de co-construction avec les acteurs projets et des collaborateurs de la banque afin d’identifier l’intégralité des impacts. Ils ont ensuite été qualifiés et analysés afin d’anticiper les besoins en communication et formation (par release)</a:t>
            </a:r>
          </a:p>
          <a:p>
            <a:pPr marL="171450" marR="0" lvl="0" indent="-171450" algn="just" rtl="0">
              <a:lnSpc>
                <a:spcPct val="100000"/>
              </a:lnSpc>
              <a:spcBef>
                <a:spcPts val="0"/>
              </a:spcBef>
              <a:spcAft>
                <a:spcPts val="0"/>
              </a:spcAft>
              <a:buClr>
                <a:srgbClr val="000000"/>
              </a:buClr>
              <a:buSzPts val="800"/>
              <a:buFont typeface="Arial" panose="020B0604020202020204" pitchFamily="34" charset="0"/>
              <a:buChar char="•"/>
            </a:pPr>
            <a:r>
              <a:rPr lang="fr-FR" sz="1050" i="0" u="none" strike="noStrike" cap="none">
                <a:solidFill>
                  <a:srgbClr val="404040"/>
                </a:solidFill>
                <a:latin typeface="+mn-lt"/>
                <a:ea typeface="Montserrat"/>
                <a:cs typeface="Montserrat"/>
                <a:sym typeface="Montserrat"/>
              </a:rPr>
              <a:t>Enfin, le plan d’accompagnement a été défini, par release, par les collaborateurs eux-mêmes sur la base de l’analyse d’impacts et en choisissant les modalités d’accompagnement dans une boîte à outils proposée par l’équipe : e-learning, in situ, </a:t>
            </a:r>
            <a:r>
              <a:rPr lang="fr-FR" sz="1050" i="0" u="none" strike="noStrike" cap="none" err="1">
                <a:solidFill>
                  <a:srgbClr val="404040"/>
                </a:solidFill>
                <a:latin typeface="+mn-lt"/>
                <a:ea typeface="Montserrat"/>
                <a:cs typeface="Montserrat"/>
                <a:sym typeface="Montserrat"/>
              </a:rPr>
              <a:t>serious</a:t>
            </a:r>
            <a:r>
              <a:rPr lang="fr-FR" sz="1050" i="0" u="none" strike="noStrike" cap="none">
                <a:solidFill>
                  <a:srgbClr val="404040"/>
                </a:solidFill>
                <a:latin typeface="+mn-lt"/>
                <a:ea typeface="Montserrat"/>
                <a:cs typeface="Montserrat"/>
                <a:sym typeface="Montserrat"/>
              </a:rPr>
              <a:t> </a:t>
            </a:r>
            <a:r>
              <a:rPr lang="fr-FR" sz="1050" i="0" u="none" strike="noStrike" cap="none" err="1">
                <a:solidFill>
                  <a:srgbClr val="404040"/>
                </a:solidFill>
                <a:latin typeface="+mn-lt"/>
                <a:ea typeface="Montserrat"/>
                <a:cs typeface="Montserrat"/>
                <a:sym typeface="Montserrat"/>
              </a:rPr>
              <a:t>games</a:t>
            </a:r>
            <a:r>
              <a:rPr lang="fr-FR" sz="1050" i="0" u="none" strike="noStrike" cap="none">
                <a:solidFill>
                  <a:srgbClr val="404040"/>
                </a:solidFill>
                <a:latin typeface="+mn-lt"/>
                <a:ea typeface="Montserrat"/>
                <a:cs typeface="Montserrat"/>
                <a:sym typeface="Montserrat"/>
              </a:rPr>
              <a:t>, vidéos, flyers, tutos…</a:t>
            </a:r>
          </a:p>
        </p:txBody>
      </p:sp>
      <p:sp>
        <p:nvSpPr>
          <p:cNvPr id="1716" name="Google Shape;1716;p23"/>
          <p:cNvSpPr txBox="1"/>
          <p:nvPr/>
        </p:nvSpPr>
        <p:spPr>
          <a:xfrm>
            <a:off x="452313" y="1631108"/>
            <a:ext cx="5643687" cy="1797892"/>
          </a:xfrm>
          <a:prstGeom prst="rect">
            <a:avLst/>
          </a:prstGeom>
          <a:noFill/>
          <a:ln>
            <a:noFill/>
          </a:ln>
        </p:spPr>
        <p:txBody>
          <a:bodyPr spcFirstLastPara="1" wrap="square" lIns="72000" tIns="72000" rIns="72000" bIns="72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050" kern="0">
                <a:solidFill>
                  <a:srgbClr val="404040"/>
                </a:solidFill>
                <a:latin typeface="+mn-lt"/>
                <a:cs typeface="Arial"/>
                <a:sym typeface="Montserrat"/>
              </a:rPr>
              <a:t>Neuflize OBC est la filiale Banque Privée française du groupe néerlandais ABN Amro. Elle porte un fort héritage de 350 ans d’existence en tant que Banque Privée</a:t>
            </a:r>
          </a:p>
          <a:p>
            <a:pPr marL="0" marR="0" lvl="0" indent="0" algn="l" rtl="0">
              <a:lnSpc>
                <a:spcPct val="100000"/>
              </a:lnSpc>
              <a:spcBef>
                <a:spcPts val="0"/>
              </a:spcBef>
              <a:spcAft>
                <a:spcPts val="0"/>
              </a:spcAft>
              <a:buClr>
                <a:srgbClr val="000000"/>
              </a:buClr>
              <a:buSzPts val="1200"/>
              <a:buFont typeface="Arial"/>
              <a:buNone/>
            </a:pPr>
            <a:endParaRPr lang="fr-FR" sz="1050" kern="0">
              <a:solidFill>
                <a:srgbClr val="404040"/>
              </a:solidFill>
              <a:latin typeface="+mn-lt"/>
              <a:cs typeface="Arial"/>
              <a:sym typeface="Montserrat"/>
            </a:endParaRPr>
          </a:p>
          <a:p>
            <a:pPr marL="0" marR="0" lvl="0" indent="0" algn="l" rtl="0">
              <a:lnSpc>
                <a:spcPct val="100000"/>
              </a:lnSpc>
              <a:spcBef>
                <a:spcPts val="0"/>
              </a:spcBef>
              <a:spcAft>
                <a:spcPts val="0"/>
              </a:spcAft>
              <a:buClr>
                <a:srgbClr val="000000"/>
              </a:buClr>
              <a:buSzPts val="1200"/>
              <a:buFont typeface="Arial"/>
              <a:buNone/>
            </a:pPr>
            <a:r>
              <a:rPr lang="fr-FR" sz="1050" kern="0">
                <a:solidFill>
                  <a:srgbClr val="404040"/>
                </a:solidFill>
                <a:latin typeface="+mn-lt"/>
                <a:cs typeface="Arial"/>
                <a:sym typeface="Montserrat"/>
              </a:rPr>
              <a:t>NOBC a lancé son programme digital en 2016 avec pour objectifs :</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fr-FR" sz="1050">
                <a:solidFill>
                  <a:srgbClr val="404040"/>
                </a:solidFill>
                <a:latin typeface="+mn-lt"/>
                <a:sym typeface="Montserrat"/>
              </a:rPr>
              <a:t>O</a:t>
            </a:r>
            <a:r>
              <a:rPr lang="fr-FR" sz="1050" kern="0">
                <a:solidFill>
                  <a:srgbClr val="404040"/>
                </a:solidFill>
                <a:latin typeface="+mn-lt"/>
                <a:cs typeface="Arial"/>
                <a:sym typeface="Montserrat"/>
              </a:rPr>
              <a:t>ffrir des produits et services innovants à sa clientèle d’héritiers et entrepreneurs</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fr-FR" sz="1050">
                <a:solidFill>
                  <a:srgbClr val="404040"/>
                </a:solidFill>
                <a:latin typeface="+mn-lt"/>
                <a:sym typeface="Montserrat"/>
              </a:rPr>
              <a:t>S</a:t>
            </a:r>
            <a:r>
              <a:rPr lang="fr-FR" sz="1050" kern="0">
                <a:solidFill>
                  <a:srgbClr val="404040"/>
                </a:solidFill>
                <a:latin typeface="+mn-lt"/>
                <a:cs typeface="Arial"/>
                <a:sym typeface="Montserrat"/>
              </a:rPr>
              <a:t>implifier son organisation interne et optimiser ses processus grâce aux outils digitaux</a:t>
            </a:r>
          </a:p>
          <a:p>
            <a:pPr marR="0" lvl="0" algn="l" rtl="0">
              <a:lnSpc>
                <a:spcPct val="100000"/>
              </a:lnSpc>
              <a:spcBef>
                <a:spcPts val="0"/>
              </a:spcBef>
              <a:spcAft>
                <a:spcPts val="0"/>
              </a:spcAft>
              <a:buClr>
                <a:srgbClr val="000000"/>
              </a:buClr>
              <a:buSzPts val="1200"/>
            </a:pPr>
            <a:endParaRPr lang="fr-FR" sz="1050" kern="0">
              <a:solidFill>
                <a:srgbClr val="404040"/>
              </a:solidFill>
              <a:latin typeface="+mn-lt"/>
              <a:cs typeface="Arial"/>
              <a:sym typeface="Montserrat"/>
            </a:endParaRPr>
          </a:p>
          <a:p>
            <a:pPr marR="0" lvl="0" algn="l" rtl="0">
              <a:lnSpc>
                <a:spcPct val="100000"/>
              </a:lnSpc>
              <a:spcBef>
                <a:spcPts val="0"/>
              </a:spcBef>
              <a:spcAft>
                <a:spcPts val="0"/>
              </a:spcAft>
              <a:buClr>
                <a:srgbClr val="000000"/>
              </a:buClr>
              <a:buSzPts val="1200"/>
            </a:pPr>
            <a:r>
              <a:rPr lang="fr-FR" sz="1050" kern="0">
                <a:solidFill>
                  <a:srgbClr val="404040"/>
                </a:solidFill>
                <a:latin typeface="+mn-lt"/>
                <a:cs typeface="Arial"/>
                <a:sym typeface="Montserrat"/>
              </a:rPr>
              <a:t>Le programme est mené par les équipes Neuflize OBC et avec l’appui financier, logistique et expert d’ABN Amro. Talan Consulting accompagne la mise en œuvre de ce projet dans la banque et assure l’appropriation des clients et des collaborateurs de nouveaux services digitaux proposés et processus digitalisés.</a:t>
            </a:r>
          </a:p>
          <a:p>
            <a:pPr marL="0" marR="0" lvl="0" indent="0" algn="l" rtl="0">
              <a:lnSpc>
                <a:spcPct val="100000"/>
              </a:lnSpc>
              <a:spcBef>
                <a:spcPts val="0"/>
              </a:spcBef>
              <a:spcAft>
                <a:spcPts val="0"/>
              </a:spcAft>
              <a:buClr>
                <a:srgbClr val="000000"/>
              </a:buClr>
              <a:buSzPts val="1200"/>
              <a:buFont typeface="Arial"/>
              <a:buNone/>
            </a:pPr>
            <a:endParaRPr lang="fr-FR" sz="1050" kern="0">
              <a:solidFill>
                <a:srgbClr val="404040"/>
              </a:solidFill>
              <a:latin typeface="+mn-lt"/>
              <a:cs typeface="Arial"/>
              <a:sym typeface="Montserrat"/>
            </a:endParaRP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16229"/>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Objectifs</a:t>
            </a:r>
            <a:endParaRPr kumimoji="0"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720" name="Google Shape;1720;p23"/>
          <p:cNvSpPr txBox="1"/>
          <p:nvPr/>
        </p:nvSpPr>
        <p:spPr>
          <a:xfrm>
            <a:off x="6345957" y="1640633"/>
            <a:ext cx="5472000" cy="1127641"/>
          </a:xfrm>
          <a:prstGeom prst="rect">
            <a:avLst/>
          </a:prstGeom>
          <a:noFill/>
          <a:ln>
            <a:noFill/>
          </a:ln>
        </p:spPr>
        <p:txBody>
          <a:bodyPr spcFirstLastPara="1" wrap="square" lIns="72000" tIns="72000" rIns="72000" bIns="72000" anchor="t" anchorCtr="0">
            <a:noAutofit/>
          </a:bodyPr>
          <a:lstStyle/>
          <a:p>
            <a:pPr marL="171450" marR="0" lvl="0" indent="-171450" algn="just" rtl="0">
              <a:lnSpc>
                <a:spcPct val="100000"/>
              </a:lnSpc>
              <a:spcBef>
                <a:spcPts val="400"/>
              </a:spcBef>
              <a:spcAft>
                <a:spcPts val="0"/>
              </a:spcAft>
              <a:buClr>
                <a:srgbClr val="000000"/>
              </a:buClr>
              <a:buSzPts val="800"/>
              <a:buFont typeface="Arial" panose="020B0604020202020204" pitchFamily="34" charset="0"/>
              <a:buChar char="•"/>
            </a:pPr>
            <a:r>
              <a:rPr lang="fr-FR" sz="1050" b="0" i="0" u="none" strike="noStrike" cap="none">
                <a:solidFill>
                  <a:srgbClr val="404040"/>
                </a:solidFill>
                <a:latin typeface="+mn-lt"/>
                <a:ea typeface="Montserrat"/>
                <a:cs typeface="Montserrat"/>
                <a:sym typeface="Montserrat"/>
              </a:rPr>
              <a:t>Accompagner la mise en œuvre d’un programme majeur impactant l’ensemble des collaborateurs de la banque</a:t>
            </a:r>
          </a:p>
          <a:p>
            <a:pPr marL="171450" marR="0" lvl="0" indent="-171450" algn="just" rtl="0">
              <a:lnSpc>
                <a:spcPct val="100000"/>
              </a:lnSpc>
              <a:spcBef>
                <a:spcPts val="400"/>
              </a:spcBef>
              <a:spcAft>
                <a:spcPts val="0"/>
              </a:spcAft>
              <a:buClr>
                <a:srgbClr val="000000"/>
              </a:buClr>
              <a:buSzPts val="800"/>
              <a:buFont typeface="Arial" panose="020B0604020202020204" pitchFamily="34" charset="0"/>
              <a:buChar char="•"/>
            </a:pPr>
            <a:r>
              <a:rPr lang="fr-FR" sz="1050" b="0" i="0" u="none" strike="noStrike" cap="none">
                <a:solidFill>
                  <a:srgbClr val="404040"/>
                </a:solidFill>
                <a:latin typeface="+mn-lt"/>
                <a:ea typeface="Montserrat"/>
                <a:cs typeface="Montserrat"/>
                <a:sym typeface="Montserrat"/>
              </a:rPr>
              <a:t>Favoriser l’appropriation des nouvelles fonctionnalités et nouveaux processus</a:t>
            </a:r>
          </a:p>
          <a:p>
            <a:pPr marL="171450" marR="0" lvl="0" indent="-171450" algn="just" rtl="0">
              <a:lnSpc>
                <a:spcPct val="100000"/>
              </a:lnSpc>
              <a:spcBef>
                <a:spcPts val="400"/>
              </a:spcBef>
              <a:spcAft>
                <a:spcPts val="0"/>
              </a:spcAft>
              <a:buClr>
                <a:srgbClr val="000000"/>
              </a:buClr>
              <a:buSzPts val="800"/>
              <a:buFont typeface="Arial" panose="020B0604020202020204" pitchFamily="34" charset="0"/>
              <a:buChar char="•"/>
            </a:pPr>
            <a:r>
              <a:rPr lang="fr-FR" sz="1050" b="0" i="0" u="none" strike="noStrike" cap="none">
                <a:solidFill>
                  <a:srgbClr val="404040"/>
                </a:solidFill>
                <a:latin typeface="+mn-lt"/>
                <a:ea typeface="Montserrat"/>
                <a:cs typeface="Montserrat"/>
                <a:sym typeface="Montserrat"/>
              </a:rPr>
              <a:t>Accompagner le plan de départ volontaire, conséquence de la digitalisation</a:t>
            </a:r>
          </a:p>
          <a:p>
            <a:pPr marL="171450" marR="0" lvl="0" indent="-171450" algn="just" rtl="0">
              <a:lnSpc>
                <a:spcPct val="100000"/>
              </a:lnSpc>
              <a:spcBef>
                <a:spcPts val="400"/>
              </a:spcBef>
              <a:spcAft>
                <a:spcPts val="0"/>
              </a:spcAft>
              <a:buClr>
                <a:srgbClr val="000000"/>
              </a:buClr>
              <a:buSzPts val="800"/>
              <a:buFont typeface="Arial" panose="020B0604020202020204" pitchFamily="34" charset="0"/>
              <a:buChar char="•"/>
            </a:pPr>
            <a:r>
              <a:rPr lang="fr-FR" sz="1050" b="0" i="0" u="none" strike="noStrike" cap="none">
                <a:solidFill>
                  <a:srgbClr val="404040"/>
                </a:solidFill>
                <a:latin typeface="+mn-lt"/>
                <a:ea typeface="Montserrat"/>
                <a:cs typeface="Montserrat"/>
                <a:sym typeface="Montserrat"/>
              </a:rPr>
              <a:t>Accompagner le changement de culture de la banque vers plus d’agilité, de souplesse et de partage entre différents métiers</a:t>
            </a:r>
          </a:p>
        </p:txBody>
      </p:sp>
      <p:grpSp>
        <p:nvGrpSpPr>
          <p:cNvPr id="1722" name="Google Shape;1722;p23"/>
          <p:cNvGrpSpPr/>
          <p:nvPr/>
        </p:nvGrpSpPr>
        <p:grpSpPr>
          <a:xfrm>
            <a:off x="6345957" y="1221959"/>
            <a:ext cx="328025" cy="343930"/>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30" name="Google Shape;1730;p23"/>
          <p:cNvSpPr txBox="1"/>
          <p:nvPr/>
        </p:nvSpPr>
        <p:spPr>
          <a:xfrm>
            <a:off x="6259637" y="3939576"/>
            <a:ext cx="5560888" cy="1587851"/>
          </a:xfrm>
          <a:prstGeom prst="rect">
            <a:avLst/>
          </a:prstGeom>
          <a:solidFill>
            <a:srgbClr val="062488"/>
          </a:solidFill>
          <a:ln>
            <a:noFill/>
          </a:ln>
        </p:spPr>
        <p:txBody>
          <a:bodyPr spcFirstLastPara="1" wrap="square" lIns="66450" tIns="66450" rIns="68400" bIns="66450" anchor="t" anchorCtr="0">
            <a:noAutofit/>
          </a:bodyPr>
          <a:lstStyle/>
          <a:p>
            <a:pPr marL="263525" marR="0" lvl="0" indent="-263525" algn="l" rtl="0">
              <a:lnSpc>
                <a:spcPct val="100000"/>
              </a:lnSpc>
              <a:spcBef>
                <a:spcPts val="0"/>
              </a:spcBef>
              <a:spcAft>
                <a:spcPts val="0"/>
              </a:spcAft>
              <a:buClr>
                <a:schemeClr val="bg1"/>
              </a:buClr>
              <a:buSzPts val="1050"/>
              <a:buFont typeface="Arial"/>
              <a:buChar char="•"/>
            </a:pPr>
            <a:r>
              <a:rPr lang="fr-FR" sz="1050" i="0" u="none" strike="noStrike" cap="none">
                <a:solidFill>
                  <a:srgbClr val="FFFFFF"/>
                </a:solidFill>
                <a:latin typeface="+mn-lt"/>
                <a:ea typeface="Montserrat"/>
                <a:cs typeface="Montserrat"/>
                <a:sym typeface="Montserrat"/>
              </a:rPr>
              <a:t>Méthodologie innovante qui permet une appropriation en nette augmentation de la part des collaborateurs</a:t>
            </a:r>
          </a:p>
          <a:p>
            <a:pPr marL="263525" marR="0" lvl="0" indent="-263525" algn="l" rtl="0">
              <a:lnSpc>
                <a:spcPct val="100000"/>
              </a:lnSpc>
              <a:spcBef>
                <a:spcPts val="0"/>
              </a:spcBef>
              <a:spcAft>
                <a:spcPts val="0"/>
              </a:spcAft>
              <a:buClr>
                <a:schemeClr val="bg1"/>
              </a:buClr>
              <a:buSzPts val="1050"/>
              <a:buFont typeface="Arial"/>
              <a:buChar char="•"/>
            </a:pPr>
            <a:endParaRPr lang="fr-FR" sz="1050" i="0" u="none" strike="noStrike" cap="none">
              <a:solidFill>
                <a:srgbClr val="FFFFFF"/>
              </a:solidFill>
              <a:latin typeface="+mn-lt"/>
              <a:ea typeface="Montserrat"/>
              <a:cs typeface="Montserrat"/>
              <a:sym typeface="Montserrat"/>
            </a:endParaRPr>
          </a:p>
          <a:p>
            <a:pPr marL="263525" marR="0" lvl="0" indent="-263525" algn="l" rtl="0">
              <a:lnSpc>
                <a:spcPct val="100000"/>
              </a:lnSpc>
              <a:spcBef>
                <a:spcPts val="0"/>
              </a:spcBef>
              <a:spcAft>
                <a:spcPts val="0"/>
              </a:spcAft>
              <a:buClr>
                <a:schemeClr val="bg1"/>
              </a:buClr>
              <a:buSzPts val="1050"/>
              <a:buFont typeface="Arial"/>
              <a:buChar char="•"/>
            </a:pPr>
            <a:r>
              <a:rPr lang="fr-FR" sz="1050" i="0" u="none" strike="noStrike" cap="none">
                <a:solidFill>
                  <a:srgbClr val="FFFFFF"/>
                </a:solidFill>
                <a:latin typeface="+mn-lt"/>
                <a:ea typeface="Montserrat"/>
                <a:cs typeface="Montserrat"/>
                <a:sym typeface="Montserrat"/>
              </a:rPr>
              <a:t>Une méthodologie efficace qui permet de traiter un grand nombre de changements et une variété de populations impactées dans un temps réduit</a:t>
            </a:r>
          </a:p>
          <a:p>
            <a:pPr marL="263525" marR="0" lvl="0" indent="-263525" algn="l" rtl="0">
              <a:lnSpc>
                <a:spcPct val="100000"/>
              </a:lnSpc>
              <a:spcBef>
                <a:spcPts val="0"/>
              </a:spcBef>
              <a:spcAft>
                <a:spcPts val="0"/>
              </a:spcAft>
              <a:buClr>
                <a:schemeClr val="bg1"/>
              </a:buClr>
              <a:buSzPts val="1050"/>
              <a:buFont typeface="Arial"/>
              <a:buChar char="•"/>
            </a:pPr>
            <a:endParaRPr lang="fr-FR" sz="1050" i="0" u="none" strike="noStrike" cap="none">
              <a:solidFill>
                <a:srgbClr val="FFFFFF"/>
              </a:solidFill>
              <a:latin typeface="+mn-lt"/>
              <a:ea typeface="Montserrat"/>
              <a:cs typeface="Montserrat"/>
              <a:sym typeface="Montserrat"/>
            </a:endParaRPr>
          </a:p>
          <a:p>
            <a:pPr marL="263525" marR="0" lvl="0" indent="-263525" algn="l" rtl="0">
              <a:lnSpc>
                <a:spcPct val="100000"/>
              </a:lnSpc>
              <a:spcBef>
                <a:spcPts val="0"/>
              </a:spcBef>
              <a:spcAft>
                <a:spcPts val="0"/>
              </a:spcAft>
              <a:buClr>
                <a:schemeClr val="bg1"/>
              </a:buClr>
              <a:buSzPts val="1050"/>
              <a:buFont typeface="Arial"/>
              <a:buChar char="•"/>
            </a:pPr>
            <a:r>
              <a:rPr lang="fr-FR" sz="1050" i="0" u="none" strike="noStrike" cap="none">
                <a:solidFill>
                  <a:srgbClr val="FFFFFF"/>
                </a:solidFill>
                <a:latin typeface="+mn-lt"/>
                <a:ea typeface="Montserrat"/>
                <a:cs typeface="Montserrat"/>
                <a:sym typeface="Montserrat"/>
              </a:rPr>
              <a:t>Apport d’expertise sur l’intelligence collective et l’animation d’atelier de </a:t>
            </a:r>
            <a:r>
              <a:rPr lang="fr-FR" sz="1050" i="0" u="none" strike="noStrike" cap="none" err="1">
                <a:solidFill>
                  <a:srgbClr val="FFFFFF"/>
                </a:solidFill>
                <a:latin typeface="+mn-lt"/>
                <a:ea typeface="Montserrat"/>
                <a:cs typeface="Montserrat"/>
                <a:sym typeface="Montserrat"/>
              </a:rPr>
              <a:t>co</a:t>
            </a:r>
            <a:r>
              <a:rPr lang="fr-FR" sz="1050" i="0" u="none" strike="noStrike" cap="none">
                <a:solidFill>
                  <a:srgbClr val="FFFFFF"/>
                </a:solidFill>
                <a:latin typeface="+mn-lt"/>
                <a:ea typeface="Montserrat"/>
                <a:cs typeface="Montserrat"/>
                <a:sym typeface="Montserrat"/>
              </a:rPr>
              <a:t> –création</a:t>
            </a:r>
          </a:p>
          <a:p>
            <a:pPr marL="263525" marR="0" lvl="0" indent="-263525" algn="l" rtl="0">
              <a:lnSpc>
                <a:spcPct val="100000"/>
              </a:lnSpc>
              <a:spcBef>
                <a:spcPts val="0"/>
              </a:spcBef>
              <a:spcAft>
                <a:spcPts val="0"/>
              </a:spcAft>
              <a:buClr>
                <a:schemeClr val="bg1"/>
              </a:buClr>
              <a:buSzPts val="1050"/>
              <a:buFont typeface="Arial"/>
              <a:buChar char="•"/>
            </a:pPr>
            <a:endParaRPr lang="fr-FR" sz="1050" i="0" u="none" strike="noStrike" cap="none">
              <a:solidFill>
                <a:srgbClr val="FFFFFF"/>
              </a:solidFill>
              <a:latin typeface="+mn-lt"/>
              <a:ea typeface="Montserrat"/>
              <a:cs typeface="Montserrat"/>
              <a:sym typeface="Montserrat"/>
            </a:endParaRPr>
          </a:p>
          <a:p>
            <a:pPr marL="263525" marR="0" lvl="0" indent="-263525" algn="l" rtl="0">
              <a:lnSpc>
                <a:spcPct val="100000"/>
              </a:lnSpc>
              <a:spcBef>
                <a:spcPts val="0"/>
              </a:spcBef>
              <a:spcAft>
                <a:spcPts val="0"/>
              </a:spcAft>
              <a:buClr>
                <a:schemeClr val="bg1"/>
              </a:buClr>
              <a:buSzPts val="1050"/>
              <a:buFont typeface="Arial"/>
              <a:buChar char="•"/>
            </a:pPr>
            <a:r>
              <a:rPr lang="fr-FR" sz="1050" i="0" u="none" strike="noStrike" cap="none">
                <a:solidFill>
                  <a:srgbClr val="FFFFFF"/>
                </a:solidFill>
                <a:latin typeface="+mn-lt"/>
                <a:ea typeface="Montserrat"/>
                <a:cs typeface="Montserrat"/>
                <a:sym typeface="Montserrat"/>
              </a:rPr>
              <a:t>Apport d’expertise sur les modalités d’accompagnement</a:t>
            </a:r>
          </a:p>
        </p:txBody>
      </p:sp>
      <p:sp>
        <p:nvSpPr>
          <p:cNvPr id="1731" name="Google Shape;1731;p23"/>
          <p:cNvSpPr/>
          <p:nvPr/>
        </p:nvSpPr>
        <p:spPr>
          <a:xfrm>
            <a:off x="6259637" y="5601827"/>
            <a:ext cx="5524376" cy="892407"/>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Montserrat"/>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32" name="Google Shape;1732;p23"/>
          <p:cNvSpPr/>
          <p:nvPr/>
        </p:nvSpPr>
        <p:spPr>
          <a:xfrm>
            <a:off x="6353900" y="5603392"/>
            <a:ext cx="2075663" cy="88927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mn-lt"/>
                <a:ea typeface="Montserrat"/>
                <a:cs typeface="Montserrat"/>
                <a:sym typeface="Montserrat"/>
              </a:rPr>
              <a:t>Durée : </a:t>
            </a:r>
            <a:r>
              <a:rPr lang="fr-FR" sz="1050" b="0" i="0" u="none" strike="noStrike" cap="none">
                <a:solidFill>
                  <a:srgbClr val="404040"/>
                </a:solidFill>
                <a:latin typeface="+mn-lt"/>
                <a:ea typeface="Montserrat"/>
                <a:cs typeface="Montserrat"/>
                <a:sym typeface="Montserrat"/>
              </a:rPr>
              <a:t>10 mois</a:t>
            </a:r>
            <a:endParaRPr kumimoji="0" lang="fr-FR" sz="1050" b="0" i="0" u="none" strike="noStrike" kern="0" cap="none" spc="0" normalizeH="0" baseline="0" noProof="0">
              <a:ln>
                <a:noFill/>
              </a:ln>
              <a:solidFill>
                <a:srgbClr val="404040"/>
              </a:solidFill>
              <a:effectLst/>
              <a:uLnTx/>
              <a:uFillTx/>
              <a:latin typeface="+mn-lt"/>
              <a:ea typeface="Montserrat"/>
              <a:cs typeface="Montserrat"/>
              <a:sym typeface="Montserrat"/>
            </a:endParaRPr>
          </a:p>
        </p:txBody>
      </p:sp>
      <p:cxnSp>
        <p:nvCxnSpPr>
          <p:cNvPr id="1733" name="Google Shape;1733;p23"/>
          <p:cNvCxnSpPr>
            <a:cxnSpLocks/>
          </p:cNvCxnSpPr>
          <p:nvPr/>
        </p:nvCxnSpPr>
        <p:spPr>
          <a:xfrm>
            <a:off x="8458137" y="5652142"/>
            <a:ext cx="0" cy="791777"/>
          </a:xfrm>
          <a:prstGeom prst="straightConnector1">
            <a:avLst/>
          </a:prstGeom>
          <a:noFill/>
          <a:ln w="9525" cap="flat" cmpd="sng">
            <a:solidFill>
              <a:srgbClr val="3E6EC2"/>
            </a:solidFill>
            <a:prstDash val="solid"/>
            <a:round/>
            <a:headEnd type="none" w="sm" len="sm"/>
            <a:tailEnd type="none" w="sm" len="sm"/>
          </a:ln>
        </p:spPr>
      </p:cxnSp>
      <p:sp>
        <p:nvSpPr>
          <p:cNvPr id="1734" name="Google Shape;1734;p23"/>
          <p:cNvSpPr txBox="1"/>
          <p:nvPr/>
        </p:nvSpPr>
        <p:spPr>
          <a:xfrm>
            <a:off x="8486712" y="5612001"/>
            <a:ext cx="3347238" cy="872059"/>
          </a:xfrm>
          <a:prstGeom prst="rect">
            <a:avLst/>
          </a:prstGeom>
          <a:noFill/>
          <a:ln>
            <a:noFill/>
          </a:ln>
        </p:spPr>
        <p:txBody>
          <a:bodyPr spcFirstLastPara="1" wrap="square" lIns="91425" tIns="45700" rIns="91425" bIns="45700" anchor="ctr" anchorCtr="0">
            <a:noAutofit/>
          </a:bodyPr>
          <a:lstStyle/>
          <a:p>
            <a:pPr marL="225687" marR="0" lvl="0" indent="-155084" algn="l"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n-lt"/>
                <a:ea typeface="Montserrat"/>
                <a:cs typeface="Montserrat"/>
                <a:sym typeface="Montserrat"/>
              </a:rPr>
              <a:t>1 Consultant Senior acting as a Manager (Virginie Lalanne)</a:t>
            </a:r>
            <a:endParaRPr lang="fr-FR" sz="1050" b="0" i="0" u="none" strike="noStrike" cap="none">
              <a:solidFill>
                <a:srgbClr val="404040"/>
              </a:solidFill>
              <a:latin typeface="+mn-lt"/>
              <a:ea typeface="Arial"/>
              <a:cs typeface="Arial"/>
              <a:sym typeface="Arial"/>
            </a:endParaRPr>
          </a:p>
          <a:p>
            <a:pPr marL="225687" marR="0" lvl="0" indent="-155084" algn="l"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n-lt"/>
                <a:ea typeface="Montserrat"/>
                <a:cs typeface="Montserrat"/>
                <a:sym typeface="Montserrat"/>
              </a:rPr>
              <a:t>1 Consultante confirmée (</a:t>
            </a:r>
            <a:r>
              <a:rPr lang="fr-FR" sz="1050" b="0" i="0" u="none" strike="noStrike" cap="none" err="1">
                <a:solidFill>
                  <a:srgbClr val="404040"/>
                </a:solidFill>
                <a:latin typeface="+mn-lt"/>
                <a:ea typeface="Montserrat"/>
                <a:cs typeface="Montserrat"/>
                <a:sym typeface="Montserrat"/>
              </a:rPr>
              <a:t>Ayako</a:t>
            </a:r>
            <a:r>
              <a:rPr lang="fr-FR" sz="1050" b="0" i="0" u="none" strike="noStrike" cap="none">
                <a:solidFill>
                  <a:srgbClr val="404040"/>
                </a:solidFill>
                <a:latin typeface="+mn-lt"/>
                <a:ea typeface="Montserrat"/>
                <a:cs typeface="Montserrat"/>
                <a:sym typeface="Montserrat"/>
              </a:rPr>
              <a:t> Dumont)</a:t>
            </a:r>
            <a:endParaRPr lang="fr-FR" sz="1050" b="0" i="0" u="none" strike="noStrike" cap="none">
              <a:solidFill>
                <a:srgbClr val="404040"/>
              </a:solidFill>
              <a:latin typeface="+mn-lt"/>
              <a:ea typeface="Arial"/>
              <a:cs typeface="Arial"/>
              <a:sym typeface="Arial"/>
            </a:endParaRP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45" name="Google Shape;1745;p23"/>
          <p:cNvSpPr txBox="1"/>
          <p:nvPr/>
        </p:nvSpPr>
        <p:spPr>
          <a:xfrm>
            <a:off x="915003" y="3863649"/>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kern="0">
                <a:solidFill>
                  <a:srgbClr val="0070C0"/>
                </a:solidFill>
                <a:latin typeface="+mj-lt"/>
                <a:ea typeface="Montserrat"/>
                <a:cs typeface="Montserrat"/>
                <a:sym typeface="Montserrat"/>
              </a:rPr>
              <a:t>Méthodologie et apports Talan Consulting</a:t>
            </a:r>
            <a:endParaRPr kumimoji="0" b="1" i="0" u="none" strike="noStrike" kern="0" cap="none" spc="0" normalizeH="0" baseline="0" noProof="0">
              <a:ln>
                <a:noFill/>
              </a:ln>
              <a:solidFill>
                <a:srgbClr val="0070C0"/>
              </a:solidFill>
              <a:effectLst/>
              <a:uLnTx/>
              <a:uFillTx/>
              <a:latin typeface="+mj-lt"/>
              <a:ea typeface="Montserrat"/>
              <a:cs typeface="Montserrat"/>
              <a:sym typeface="Montserrat"/>
            </a:endParaRPr>
          </a:p>
        </p:txBody>
      </p:sp>
      <p:cxnSp>
        <p:nvCxnSpPr>
          <p:cNvPr id="1746" name="Google Shape;1746;p23"/>
          <p:cNvCxnSpPr/>
          <p:nvPr/>
        </p:nvCxnSpPr>
        <p:spPr>
          <a:xfrm rot="10800000">
            <a:off x="581703" y="4172416"/>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16" y="3813937"/>
            <a:ext cx="270136" cy="307889"/>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52" name="Google Shape;1752;p23"/>
          <p:cNvSpPr txBox="1"/>
          <p:nvPr/>
        </p:nvSpPr>
        <p:spPr>
          <a:xfrm>
            <a:off x="6715524" y="3560230"/>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Résultats et gains clients</a:t>
            </a:r>
            <a:endParaRPr kumimoji="0" b="0" i="0" u="none" strike="noStrike" kern="0" cap="none" spc="0" normalizeH="0" baseline="0" noProof="0">
              <a:ln>
                <a:noFill/>
              </a:ln>
              <a:solidFill>
                <a:srgbClr val="0070C0"/>
              </a:solidFill>
              <a:effectLst/>
              <a:uLnTx/>
              <a:uFillTx/>
              <a:latin typeface="+mj-lt"/>
              <a:ea typeface="Arial"/>
              <a:cs typeface="Arial"/>
              <a:sym typeface="Arial"/>
            </a:endParaRPr>
          </a:p>
        </p:txBody>
      </p:sp>
      <p:grpSp>
        <p:nvGrpSpPr>
          <p:cNvPr id="1753" name="Google Shape;1753;p23"/>
          <p:cNvGrpSpPr/>
          <p:nvPr/>
        </p:nvGrpSpPr>
        <p:grpSpPr>
          <a:xfrm>
            <a:off x="6345957" y="3555415"/>
            <a:ext cx="297634" cy="264427"/>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1721" name="Google Shape;1721;p23"/>
          <p:cNvCxnSpPr>
            <a:cxnSpLocks/>
          </p:cNvCxnSpPr>
          <p:nvPr/>
        </p:nvCxnSpPr>
        <p:spPr>
          <a:xfrm rot="10800000">
            <a:off x="6345957" y="1621027"/>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rot="10800000">
            <a:off x="6345957" y="3872803"/>
            <a:ext cx="5453399" cy="0"/>
          </a:xfrm>
          <a:prstGeom prst="straightConnector1">
            <a:avLst/>
          </a:prstGeom>
          <a:noFill/>
          <a:ln w="9525" cap="flat" cmpd="sng">
            <a:solidFill>
              <a:srgbClr val="0070C0"/>
            </a:solidFill>
            <a:prstDash val="solid"/>
            <a:round/>
            <a:headEnd type="none" w="sm" len="sm"/>
            <a:tailEnd type="none" w="sm" len="sm"/>
          </a:ln>
        </p:spPr>
      </p:cxnSp>
      <p:pic>
        <p:nvPicPr>
          <p:cNvPr id="22" name="Google Shape;1931;p26" descr="RÃ©sultat de recherche d'images pour &quot;logo neuflize OBC&quot;">
            <a:extLst>
              <a:ext uri="{FF2B5EF4-FFF2-40B4-BE49-F238E27FC236}">
                <a16:creationId xmlns:a16="http://schemas.microsoft.com/office/drawing/2014/main" id="{AC7D397B-2387-4063-A9EA-13AE5A144208}"/>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8747" y="946391"/>
            <a:ext cx="1624965" cy="446365"/>
          </a:xfrm>
          <a:prstGeom prst="rect">
            <a:avLst/>
          </a:prstGeom>
          <a:noFill/>
          <a:ln>
            <a:noFill/>
          </a:ln>
        </p:spPr>
      </p:pic>
    </p:spTree>
    <p:extLst>
      <p:ext uri="{BB962C8B-B14F-4D97-AF65-F5344CB8AC3E}">
        <p14:creationId xmlns:p14="http://schemas.microsoft.com/office/powerpoint/2010/main" val="622778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8;p16">
            <a:extLst>
              <a:ext uri="{FF2B5EF4-FFF2-40B4-BE49-F238E27FC236}">
                <a16:creationId xmlns:a16="http://schemas.microsoft.com/office/drawing/2014/main" id="{F31CF00A-845D-4402-A4A4-17EC7583B65A}"/>
              </a:ext>
            </a:extLst>
          </p:cNvPr>
          <p:cNvSpPr txBox="1">
            <a:spLocks/>
          </p:cNvSpPr>
          <p:nvPr/>
        </p:nvSpPr>
        <p:spPr>
          <a:xfrm>
            <a:off x="11296611" y="6217623"/>
            <a:ext cx="731700" cy="524700"/>
          </a:xfrm>
          <a:prstGeom prst="rect">
            <a:avLst/>
          </a:prstGeom>
          <a:noFill/>
          <a:ln>
            <a:noFill/>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tabLst/>
              <a:defRPr sz="1200" b="0" kern="1200">
                <a:solidFill>
                  <a:schemeClr val="accent5"/>
                </a:solidFill>
                <a:latin typeface="Montserrat" panose="00000500000000000000" pitchFamily="2" charset="0"/>
                <a:ea typeface="+mn-ea"/>
                <a:cs typeface="+mn-cs"/>
              </a:defRPr>
            </a:lvl1pPr>
            <a:lvl2pPr marL="139700" indent="-139700" algn="l" defTabSz="914400" rtl="0" eaLnBrk="1" latinLnBrk="0" hangingPunct="1">
              <a:lnSpc>
                <a:spcPct val="90000"/>
              </a:lnSpc>
              <a:spcBef>
                <a:spcPts val="1200"/>
              </a:spcBef>
              <a:buFont typeface="Arial" panose="020B0604020202020204" pitchFamily="34" charset="0"/>
              <a:buChar char="•"/>
              <a:tabLst/>
              <a:defRPr sz="1100" b="0" kern="1200">
                <a:solidFill>
                  <a:schemeClr val="tx2"/>
                </a:solidFill>
                <a:latin typeface="Montserrat" panose="00000500000000000000" pitchFamily="2" charset="0"/>
                <a:ea typeface="+mn-ea"/>
                <a:cs typeface="+mn-cs"/>
              </a:defRPr>
            </a:lvl2pPr>
            <a:lvl3pPr marL="393700" indent="-228600" algn="l" defTabSz="914400" rtl="0" eaLnBrk="1" latinLnBrk="0" hangingPunct="1">
              <a:lnSpc>
                <a:spcPct val="90000"/>
              </a:lnSpc>
              <a:spcBef>
                <a:spcPts val="1200"/>
              </a:spcBef>
              <a:buClr>
                <a:schemeClr val="accent5"/>
              </a:buClr>
              <a:buFont typeface="Police système Courant"/>
              <a:buChar char="&gt;"/>
              <a:tabLst/>
              <a:defRPr sz="1100" b="0" kern="1200">
                <a:solidFill>
                  <a:schemeClr val="tx2"/>
                </a:solidFill>
                <a:latin typeface="Montserrat" panose="00000500000000000000" pitchFamily="2" charset="0"/>
                <a:ea typeface="+mn-ea"/>
                <a:cs typeface="+mn-cs"/>
              </a:defRPr>
            </a:lvl3pPr>
            <a:lvl4pPr marL="660400" indent="-228600" algn="l" defTabSz="914400" rtl="0" eaLnBrk="1" latinLnBrk="0" hangingPunct="1">
              <a:lnSpc>
                <a:spcPct val="90000"/>
              </a:lnSpc>
              <a:spcBef>
                <a:spcPts val="500"/>
              </a:spcBef>
              <a:buFont typeface="Arial" panose="020B0604020202020204" pitchFamily="34" charset="0"/>
              <a:buChar char="•"/>
              <a:tabLst/>
              <a:defRPr sz="1200" b="0" kern="1200">
                <a:solidFill>
                  <a:schemeClr val="tx2"/>
                </a:solidFill>
                <a:latin typeface="Montserrat" panose="02000505000000020004" pitchFamily="2" charset="77"/>
                <a:ea typeface="+mn-ea"/>
                <a:cs typeface="+mn-cs"/>
              </a:defRPr>
            </a:lvl4pPr>
            <a:lvl5pPr marL="927100" indent="-228600" algn="l" defTabSz="914400" rtl="0" eaLnBrk="1" latinLnBrk="0" hangingPunct="1">
              <a:lnSpc>
                <a:spcPct val="90000"/>
              </a:lnSpc>
              <a:spcBef>
                <a:spcPts val="500"/>
              </a:spcBef>
              <a:buFont typeface="Arial" panose="020B0604020202020204" pitchFamily="34" charset="0"/>
              <a:buChar char="•"/>
              <a:tabLst/>
              <a:defRPr sz="1200" b="0" kern="1200">
                <a:solidFill>
                  <a:schemeClr val="tx2"/>
                </a:solidFill>
                <a:latin typeface="Montserrat" panose="02000505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buClr>
                <a:srgbClr val="000000"/>
              </a:buClr>
              <a:buSzPts val="1400"/>
              <a:buFont typeface="Arial"/>
              <a:buNone/>
            </a:pPr>
            <a:fld id="{00000000-1234-1234-1234-123412341234}" type="slidenum">
              <a:rPr lang="fr-FR" sz="1867" kern="0" smtClean="0">
                <a:solidFill>
                  <a:srgbClr val="1C4D91"/>
                </a:solidFill>
                <a:latin typeface="Montserrat"/>
                <a:ea typeface="Montserrat"/>
                <a:cs typeface="Montserrat"/>
                <a:sym typeface="Montserrat"/>
              </a:rPr>
              <a:pPr algn="r">
                <a:lnSpc>
                  <a:spcPct val="100000"/>
                </a:lnSpc>
                <a:spcBef>
                  <a:spcPts val="0"/>
                </a:spcBef>
                <a:buClr>
                  <a:srgbClr val="000000"/>
                </a:buClr>
                <a:buSzPts val="1400"/>
                <a:buFont typeface="Arial"/>
                <a:buNone/>
              </a:pPr>
              <a:t>52</a:t>
            </a:fld>
            <a:endParaRPr lang="fr-FR" sz="1867" kern="0">
              <a:solidFill>
                <a:srgbClr val="1C4D91"/>
              </a:solidFill>
              <a:latin typeface="Montserrat"/>
              <a:ea typeface="Montserrat"/>
              <a:cs typeface="Montserrat"/>
              <a:sym typeface="Montserrat"/>
            </a:endParaRPr>
          </a:p>
        </p:txBody>
      </p:sp>
      <p:sp>
        <p:nvSpPr>
          <p:cNvPr id="8" name="Google Shape;169;p16">
            <a:extLst>
              <a:ext uri="{FF2B5EF4-FFF2-40B4-BE49-F238E27FC236}">
                <a16:creationId xmlns:a16="http://schemas.microsoft.com/office/drawing/2014/main" id="{5EC48DC5-BFF8-4C38-8324-5F532DFAC5D5}"/>
              </a:ext>
            </a:extLst>
          </p:cNvPr>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fr-FR" sz="2400">
                <a:solidFill>
                  <a:srgbClr val="062488"/>
                </a:solidFill>
                <a:latin typeface="Arial Black" panose="020B0A04020102020204" pitchFamily="34" charset="0"/>
                <a:ea typeface="Montserrat"/>
                <a:cs typeface="Montserrat"/>
                <a:sym typeface="Montserrat"/>
              </a:rPr>
              <a:t>Programme NOVA </a:t>
            </a:r>
            <a:r>
              <a:rPr lang="fr-FR" sz="2000">
                <a:solidFill>
                  <a:srgbClr val="062488"/>
                </a:solidFill>
                <a:latin typeface="Arial Black" panose="020B0A04020102020204" pitchFamily="34" charset="0"/>
                <a:ea typeface="Montserrat"/>
                <a:cs typeface="Montserrat"/>
                <a:sym typeface="Montserrat"/>
              </a:rPr>
              <a:t>– </a:t>
            </a:r>
            <a:r>
              <a:rPr lang="fr-FR" sz="1600">
                <a:solidFill>
                  <a:srgbClr val="062488"/>
                </a:solidFill>
                <a:latin typeface="Arial Black" panose="020B0A04020102020204" pitchFamily="34" charset="0"/>
                <a:ea typeface="Montserrat"/>
                <a:cs typeface="Montserrat"/>
                <a:sym typeface="Montserrat"/>
              </a:rPr>
              <a:t>Accompagnement des utilisateurs métiers pour le déploiement d’un outil de back-office CLEVA et pilotage du chantier « Communication externe»</a:t>
            </a:r>
            <a:endParaRPr lang="fr-FR" sz="2000">
              <a:solidFill>
                <a:srgbClr val="062488"/>
              </a:solidFill>
              <a:latin typeface="Arial Black" panose="020B0A04020102020204" pitchFamily="34" charset="0"/>
              <a:ea typeface="Montserrat"/>
              <a:cs typeface="Montserrat"/>
              <a:sym typeface="Montserrat"/>
            </a:endParaRPr>
          </a:p>
        </p:txBody>
      </p:sp>
      <p:sp>
        <p:nvSpPr>
          <p:cNvPr id="9" name="Google Shape;170;p16">
            <a:extLst>
              <a:ext uri="{FF2B5EF4-FFF2-40B4-BE49-F238E27FC236}">
                <a16:creationId xmlns:a16="http://schemas.microsoft.com/office/drawing/2014/main" id="{503EE92C-6F86-4EDC-BD9B-413690646842}"/>
              </a:ext>
            </a:extLst>
          </p:cNvPr>
          <p:cNvSpPr txBox="1"/>
          <p:nvPr/>
        </p:nvSpPr>
        <p:spPr>
          <a:xfrm>
            <a:off x="887601" y="142377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Contexte</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0" name="Google Shape;171;p16">
            <a:extLst>
              <a:ext uri="{FF2B5EF4-FFF2-40B4-BE49-F238E27FC236}">
                <a16:creationId xmlns:a16="http://schemas.microsoft.com/office/drawing/2014/main" id="{748BA876-F8F6-47B4-932B-B16B4137F868}"/>
              </a:ext>
            </a:extLst>
          </p:cNvPr>
          <p:cNvSpPr/>
          <p:nvPr/>
        </p:nvSpPr>
        <p:spPr>
          <a:xfrm>
            <a:off x="422457" y="4069137"/>
            <a:ext cx="5673544" cy="2606783"/>
          </a:xfrm>
          <a:prstGeom prst="rect">
            <a:avLst/>
          </a:prstGeom>
          <a:solidFill>
            <a:schemeClr val="bg1"/>
          </a:solidFill>
          <a:ln>
            <a:noFill/>
          </a:ln>
        </p:spPr>
        <p:txBody>
          <a:bodyPr spcFirstLastPara="1" wrap="square" lIns="72000" tIns="72000" rIns="72000" bIns="72000" anchor="t" anchorCtr="0">
            <a:noAutofit/>
          </a:bodyPr>
          <a:lstStyle/>
          <a:p>
            <a:pPr marR="0" lvl="0" algn="just" defTabSz="914400" rtl="0" eaLnBrk="1" fontAlgn="auto" latinLnBrk="0" hangingPunct="1">
              <a:lnSpc>
                <a:spcPct val="100000"/>
              </a:lnSpc>
              <a:spcBef>
                <a:spcPts val="0"/>
              </a:spcBef>
              <a:spcAft>
                <a:spcPts val="0"/>
              </a:spcAft>
              <a:buClr>
                <a:srgbClr val="0070C0"/>
              </a:buClr>
              <a:buSzPts val="1051"/>
              <a:tabLst/>
              <a:defRPr/>
            </a:pPr>
            <a:r>
              <a:rPr lang="fr-FR" sz="900" b="1" kern="0">
                <a:solidFill>
                  <a:schemeClr val="accent1"/>
                </a:solidFill>
                <a:latin typeface="+mn-lt"/>
                <a:ea typeface="Montserrat"/>
                <a:cs typeface="Montserrat"/>
                <a:sym typeface="Montserrat"/>
              </a:rPr>
              <a:t>Missions réalisées par le consultant :</a:t>
            </a:r>
          </a:p>
          <a:p>
            <a:pPr marL="171450" marR="0" lvl="0" indent="-171450" algn="just" defTabSz="914400" rtl="0" eaLnBrk="1" fontAlgn="auto" latinLnBrk="0" hangingPunct="1">
              <a:lnSpc>
                <a:spcPct val="100000"/>
              </a:lnSpc>
              <a:spcBef>
                <a:spcPts val="0"/>
              </a:spcBef>
              <a:spcAft>
                <a:spcPts val="0"/>
              </a:spcAft>
              <a:buClrTx/>
              <a:buSzPts val="1051"/>
              <a:buFont typeface="Arial" panose="020B0604020202020204" pitchFamily="34" charset="0"/>
              <a:buChar char="•"/>
              <a:tabLst/>
              <a:defRPr/>
            </a:pPr>
            <a:r>
              <a:rPr lang="fr-FR" sz="900" b="1" kern="0">
                <a:solidFill>
                  <a:srgbClr val="404040"/>
                </a:solidFill>
                <a:latin typeface="+mn-lt"/>
                <a:ea typeface="Montserrat"/>
                <a:cs typeface="Montserrat"/>
                <a:sym typeface="Montserrat"/>
              </a:rPr>
              <a:t>Pilotage chantier communication externe : </a:t>
            </a:r>
            <a:r>
              <a:rPr lang="fr-FR" sz="900" kern="0">
                <a:solidFill>
                  <a:srgbClr val="404040"/>
                </a:solidFill>
                <a:latin typeface="+mn-lt"/>
                <a:ea typeface="Montserrat"/>
                <a:cs typeface="Montserrat"/>
                <a:sym typeface="Montserrat"/>
              </a:rPr>
              <a:t>pilotage de la mise en œuvre campagne de communication externe NOVA 1 &amp; réalisation des supports associés</a:t>
            </a:r>
          </a:p>
          <a:p>
            <a:pPr marL="171450" marR="0" lvl="0" indent="-171450" algn="just" defTabSz="914400" rtl="0" eaLnBrk="1" fontAlgn="auto" latinLnBrk="0" hangingPunct="1">
              <a:lnSpc>
                <a:spcPct val="100000"/>
              </a:lnSpc>
              <a:spcBef>
                <a:spcPts val="0"/>
              </a:spcBef>
              <a:spcAft>
                <a:spcPts val="0"/>
              </a:spcAft>
              <a:buClrTx/>
              <a:buSzPts val="1051"/>
              <a:buFont typeface="Arial" panose="020B0604020202020204" pitchFamily="34" charset="0"/>
              <a:buChar char="•"/>
              <a:tabLst/>
              <a:defRPr/>
            </a:pPr>
            <a:r>
              <a:rPr lang="fr-FR" sz="900" b="1" kern="0">
                <a:solidFill>
                  <a:srgbClr val="404040"/>
                </a:solidFill>
                <a:latin typeface="+mn-lt"/>
                <a:sym typeface="Montserrat"/>
              </a:rPr>
              <a:t>Animation des formations CLEVA</a:t>
            </a:r>
            <a:r>
              <a:rPr lang="fr-FR" sz="900" kern="0">
                <a:solidFill>
                  <a:srgbClr val="404040"/>
                </a:solidFill>
                <a:latin typeface="+mn-lt"/>
                <a:sym typeface="Montserrat"/>
              </a:rPr>
              <a:t> : à des groupes jusqu’à 10 collaborateurs sur périmètre affiliation, vie du contrat, cotisation, DSN</a:t>
            </a:r>
          </a:p>
          <a:p>
            <a:pPr marL="171450" indent="-171450" algn="just">
              <a:buClrTx/>
              <a:buSzPts val="1051"/>
              <a:buFont typeface="Arial" panose="020B0604020202020204" pitchFamily="34" charset="0"/>
              <a:buChar char="•"/>
              <a:defRPr/>
            </a:pPr>
            <a:r>
              <a:rPr lang="fr-FR" sz="900" b="1" kern="0">
                <a:solidFill>
                  <a:srgbClr val="404040"/>
                </a:solidFill>
                <a:latin typeface="+mn-lt"/>
                <a:sym typeface="Montserrat"/>
              </a:rPr>
              <a:t>Appui au déploiement : </a:t>
            </a:r>
            <a:r>
              <a:rPr lang="fr-FR" sz="900" kern="0">
                <a:solidFill>
                  <a:srgbClr val="404040"/>
                </a:solidFill>
                <a:latin typeface="+mn-lt"/>
                <a:sym typeface="Montserrat"/>
              </a:rPr>
              <a:t>a</a:t>
            </a:r>
            <a:r>
              <a:rPr lang="fr-FR" sz="900" kern="0">
                <a:solidFill>
                  <a:srgbClr val="404040"/>
                </a:solidFill>
                <a:latin typeface="+mn-lt"/>
                <a:ea typeface="Montserrat"/>
                <a:cs typeface="Montserrat"/>
                <a:sym typeface="Montserrat"/>
              </a:rPr>
              <a:t>nimation des instances de pilotage du déploiement lot 2 NOVA 1 avec les entités pilotes, accompagnement en présentiel (ex : coaching terrain) et distanciel (ex :animation assistance utilisateur) des équipes de gestion </a:t>
            </a:r>
          </a:p>
          <a:p>
            <a:pPr marL="171450" indent="-171450" algn="just">
              <a:buClrTx/>
              <a:buSzPts val="1051"/>
              <a:buFont typeface="Arial" panose="020B0604020202020204" pitchFamily="34" charset="0"/>
              <a:buChar char="•"/>
              <a:defRPr/>
            </a:pPr>
            <a:r>
              <a:rPr lang="fr-FR" sz="900" b="1" kern="0">
                <a:solidFill>
                  <a:srgbClr val="404040"/>
                </a:solidFill>
                <a:latin typeface="+mn-lt"/>
                <a:sym typeface="Montserrat"/>
              </a:rPr>
              <a:t>Formalisation : r</a:t>
            </a:r>
            <a:r>
              <a:rPr lang="fr-FR" sz="900" kern="0">
                <a:solidFill>
                  <a:srgbClr val="404040"/>
                </a:solidFill>
                <a:latin typeface="+mn-lt"/>
                <a:ea typeface="Montserrat"/>
                <a:cs typeface="Montserrat"/>
                <a:sym typeface="Montserrat"/>
              </a:rPr>
              <a:t>édaction des modes opératoires et les supports pédagogiques (</a:t>
            </a:r>
            <a:r>
              <a:rPr lang="fr-FR" sz="900" kern="0" err="1">
                <a:solidFill>
                  <a:srgbClr val="404040"/>
                </a:solidFill>
                <a:latin typeface="+mn-lt"/>
                <a:ea typeface="Montserrat"/>
                <a:cs typeface="Montserrat"/>
                <a:sym typeface="Montserrat"/>
              </a:rPr>
              <a:t>klaxoon</a:t>
            </a:r>
            <a:r>
              <a:rPr lang="fr-FR" sz="900" kern="0">
                <a:solidFill>
                  <a:srgbClr val="404040"/>
                </a:solidFill>
                <a:latin typeface="+mn-lt"/>
                <a:ea typeface="Montserrat"/>
                <a:cs typeface="Montserrat"/>
                <a:sym typeface="Montserrat"/>
              </a:rPr>
              <a:t>, FAQ) en lien avec les Lead du programme NOVA et responsables métiers</a:t>
            </a:r>
          </a:p>
          <a:p>
            <a:pPr algn="just">
              <a:buClr>
                <a:srgbClr val="0070C0"/>
              </a:buClr>
              <a:buSzPts val="1051"/>
              <a:defRPr/>
            </a:pPr>
            <a:endParaRPr lang="fr-FR" sz="400" kern="0">
              <a:solidFill>
                <a:srgbClr val="000000"/>
              </a:solidFill>
              <a:latin typeface="+mn-lt"/>
              <a:ea typeface="Montserrat"/>
              <a:cs typeface="Montserrat"/>
              <a:sym typeface="Montserrat"/>
            </a:endParaRPr>
          </a:p>
          <a:p>
            <a:pPr marR="0" lvl="0" algn="just" defTabSz="914400" rtl="0" eaLnBrk="1" fontAlgn="auto" latinLnBrk="0" hangingPunct="1">
              <a:lnSpc>
                <a:spcPct val="100000"/>
              </a:lnSpc>
              <a:spcBef>
                <a:spcPts val="0"/>
              </a:spcBef>
              <a:spcAft>
                <a:spcPts val="0"/>
              </a:spcAft>
              <a:buClr>
                <a:srgbClr val="0070C0"/>
              </a:buClr>
              <a:buSzPts val="1051"/>
              <a:tabLst/>
              <a:defRPr/>
            </a:pPr>
            <a:r>
              <a:rPr lang="fr-FR" sz="900" b="1" kern="0">
                <a:solidFill>
                  <a:schemeClr val="accent1"/>
                </a:solidFill>
                <a:latin typeface="+mn-lt"/>
                <a:ea typeface="Montserrat"/>
                <a:cs typeface="Montserrat"/>
                <a:sym typeface="Montserrat"/>
              </a:rPr>
              <a:t>Focus sur le pilotage du chantier « communication externe » :</a:t>
            </a:r>
          </a:p>
          <a:p>
            <a:pPr marL="228600" marR="0" lvl="0" indent="-228600" algn="just" defTabSz="914400" rtl="0" eaLnBrk="1" fontAlgn="auto" latinLnBrk="0" hangingPunct="1">
              <a:lnSpc>
                <a:spcPct val="100000"/>
              </a:lnSpc>
              <a:spcBef>
                <a:spcPts val="0"/>
              </a:spcBef>
              <a:spcAft>
                <a:spcPts val="0"/>
              </a:spcAft>
              <a:buClrTx/>
              <a:buSzPts val="1051"/>
              <a:buFont typeface="Arial" panose="020B0604020202020204" pitchFamily="34" charset="0"/>
              <a:buChar char="•"/>
              <a:tabLst/>
              <a:defRPr/>
            </a:pPr>
            <a:r>
              <a:rPr lang="fr-FR" sz="900" kern="0">
                <a:solidFill>
                  <a:srgbClr val="404040"/>
                </a:solidFill>
                <a:latin typeface="+mn-lt"/>
                <a:ea typeface="Montserrat"/>
                <a:cs typeface="Montserrat"/>
                <a:sym typeface="Montserrat"/>
              </a:rPr>
              <a:t>Définition du plan de communication externe dus aux impacts SI, des cibles clients &amp; réalisation des extractions associées</a:t>
            </a:r>
          </a:p>
          <a:p>
            <a:pPr marL="228600" marR="0" lvl="0" indent="-228600" algn="just" defTabSz="914400" rtl="0" eaLnBrk="1" fontAlgn="auto" latinLnBrk="0" hangingPunct="1">
              <a:lnSpc>
                <a:spcPct val="100000"/>
              </a:lnSpc>
              <a:spcBef>
                <a:spcPts val="0"/>
              </a:spcBef>
              <a:spcAft>
                <a:spcPts val="0"/>
              </a:spcAft>
              <a:buClrTx/>
              <a:buSzPts val="1051"/>
              <a:buFont typeface="Arial" panose="020B0604020202020204" pitchFamily="34" charset="0"/>
              <a:buChar char="•"/>
              <a:tabLst/>
              <a:defRPr/>
            </a:pPr>
            <a:r>
              <a:rPr lang="fr-FR" sz="900" kern="0">
                <a:solidFill>
                  <a:srgbClr val="404040"/>
                </a:solidFill>
                <a:latin typeface="+mn-lt"/>
                <a:ea typeface="Montserrat"/>
                <a:cs typeface="Montserrat"/>
                <a:sym typeface="Montserrat"/>
              </a:rPr>
              <a:t>Réalisation des supports de communications clients engendrés par la migration SI (flyers / mailings)</a:t>
            </a:r>
          </a:p>
          <a:p>
            <a:pPr marL="228600" marR="0" lvl="0" indent="-228600" algn="just" defTabSz="914400" rtl="0" eaLnBrk="1" fontAlgn="auto" latinLnBrk="0" hangingPunct="1">
              <a:lnSpc>
                <a:spcPct val="100000"/>
              </a:lnSpc>
              <a:spcBef>
                <a:spcPts val="0"/>
              </a:spcBef>
              <a:spcAft>
                <a:spcPts val="0"/>
              </a:spcAft>
              <a:buClrTx/>
              <a:buSzPts val="1051"/>
              <a:buFont typeface="Arial" panose="020B0604020202020204" pitchFamily="34" charset="0"/>
              <a:buChar char="•"/>
              <a:tabLst/>
              <a:defRPr/>
            </a:pPr>
            <a:r>
              <a:rPr lang="fr-FR" sz="900" kern="0">
                <a:solidFill>
                  <a:srgbClr val="404040"/>
                </a:solidFill>
                <a:latin typeface="+mn-lt"/>
                <a:ea typeface="Montserrat"/>
                <a:cs typeface="Montserrat"/>
                <a:sym typeface="Montserrat"/>
              </a:rPr>
              <a:t>Pilotage &amp; coordination des parties prenantes (métier front &amp; back office, marketing, prestataire envoi) et circuits de validation associés</a:t>
            </a:r>
          </a:p>
        </p:txBody>
      </p:sp>
      <p:sp>
        <p:nvSpPr>
          <p:cNvPr id="11" name="Google Shape;172;p16">
            <a:extLst>
              <a:ext uri="{FF2B5EF4-FFF2-40B4-BE49-F238E27FC236}">
                <a16:creationId xmlns:a16="http://schemas.microsoft.com/office/drawing/2014/main" id="{544D0192-862E-403B-A6D2-0133F51BDBC9}"/>
              </a:ext>
            </a:extLst>
          </p:cNvPr>
          <p:cNvSpPr txBox="1"/>
          <p:nvPr/>
        </p:nvSpPr>
        <p:spPr>
          <a:xfrm>
            <a:off x="451300" y="1716067"/>
            <a:ext cx="5644700" cy="1601726"/>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900" kern="0">
                <a:solidFill>
                  <a:srgbClr val="404040"/>
                </a:solidFill>
                <a:latin typeface="+mn-lt"/>
                <a:ea typeface="Montserrat"/>
                <a:cs typeface="Montserrat"/>
                <a:sym typeface="Montserrat"/>
              </a:rPr>
              <a:t>Groupama a engagé fin 2016 une démarche de modernisation de son SI Collectives, appelée Programme NOVA, pour se doter d’outils Front- et Back-Office compétitifs. Objectifs : profiter de la croissance du marché des Collectives, améliorer les conditions de travail des équipes de gestion et gagner en productivité.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fr-FR" sz="900" kern="0">
              <a:solidFill>
                <a:srgbClr val="404040"/>
              </a:solidFill>
              <a:latin typeface="+mn-lt"/>
              <a:ea typeface="Montserrat"/>
              <a:cs typeface="Montserrat"/>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900" kern="0">
                <a:solidFill>
                  <a:srgbClr val="404040"/>
                </a:solidFill>
                <a:latin typeface="+mn-lt"/>
                <a:ea typeface="Montserrat"/>
                <a:cs typeface="Montserrat"/>
                <a:sym typeface="Montserrat"/>
              </a:rPr>
              <a:t>Le programme NOVA est organisé en 3 phases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kern="0">
                <a:solidFill>
                  <a:srgbClr val="404040"/>
                </a:solidFill>
                <a:latin typeface="+mn-lt"/>
                <a:ea typeface="Montserrat"/>
                <a:cs typeface="Montserrat"/>
                <a:sym typeface="Montserrat"/>
              </a:rPr>
              <a:t>NOVA 1 : Contrats Santé/Prévoyance standard en gestion directe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kern="0">
                <a:solidFill>
                  <a:srgbClr val="404040"/>
                </a:solidFill>
                <a:latin typeface="+mn-lt"/>
                <a:ea typeface="Montserrat"/>
                <a:cs typeface="Montserrat"/>
                <a:sym typeface="Montserrat"/>
              </a:rPr>
              <a:t>NOVA 2 : Contrats Santé/Prévoyance sur-mesure et/ou en gestion déléguée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900" kern="0">
                <a:solidFill>
                  <a:srgbClr val="404040"/>
                </a:solidFill>
                <a:latin typeface="+mn-lt"/>
                <a:ea typeface="Montserrat"/>
                <a:cs typeface="Montserrat"/>
                <a:sym typeface="Montserrat"/>
              </a:rPr>
              <a:t>NOVA 3 : Contrats Retraite et Assurance Emprunteur</a:t>
            </a:r>
          </a:p>
          <a:p>
            <a:pPr marR="0" lvl="0" algn="just" defTabSz="914400" rtl="0" eaLnBrk="1" fontAlgn="auto" latinLnBrk="0" hangingPunct="1">
              <a:lnSpc>
                <a:spcPct val="100000"/>
              </a:lnSpc>
              <a:spcBef>
                <a:spcPts val="0"/>
              </a:spcBef>
              <a:spcAft>
                <a:spcPts val="0"/>
              </a:spcAft>
              <a:buClr>
                <a:srgbClr val="000000"/>
              </a:buClr>
              <a:buSzTx/>
              <a:tabLst/>
              <a:defRPr/>
            </a:pPr>
            <a:endParaRPr lang="fr-FR" sz="900" kern="0">
              <a:solidFill>
                <a:srgbClr val="404040"/>
              </a:solidFill>
              <a:latin typeface="+mn-lt"/>
              <a:ea typeface="Montserrat"/>
              <a:cs typeface="Montserrat"/>
              <a:sym typeface="Montserrat"/>
            </a:endParaRPr>
          </a:p>
          <a:p>
            <a:pPr marR="0" lvl="0" algn="just" defTabSz="914400" rtl="0" eaLnBrk="1" fontAlgn="auto" latinLnBrk="0" hangingPunct="1">
              <a:lnSpc>
                <a:spcPct val="100000"/>
              </a:lnSpc>
              <a:spcBef>
                <a:spcPts val="0"/>
              </a:spcBef>
              <a:spcAft>
                <a:spcPts val="0"/>
              </a:spcAft>
              <a:buClr>
                <a:srgbClr val="000000"/>
              </a:buClr>
              <a:buSzTx/>
              <a:tabLst/>
              <a:defRPr/>
            </a:pPr>
            <a:r>
              <a:rPr lang="fr-FR" sz="900" kern="0">
                <a:solidFill>
                  <a:srgbClr val="404040"/>
                </a:solidFill>
                <a:latin typeface="+mn-lt"/>
                <a:ea typeface="Montserrat"/>
                <a:cs typeface="Montserrat"/>
                <a:sym typeface="Montserrat"/>
              </a:rPr>
              <a:t>L’intervention de Talan porte sur NOVA 1, sur le périmètre salarié (TNS démarrés précédemment), avec comme temps forts, la mise en production des affaires nouvelles ainsi que la migration de l’ensemble du portefeuille des contrats salariés. </a:t>
            </a:r>
          </a:p>
        </p:txBody>
      </p:sp>
      <p:cxnSp>
        <p:nvCxnSpPr>
          <p:cNvPr id="13" name="Google Shape;174;p16">
            <a:extLst>
              <a:ext uri="{FF2B5EF4-FFF2-40B4-BE49-F238E27FC236}">
                <a16:creationId xmlns:a16="http://schemas.microsoft.com/office/drawing/2014/main" id="{0AFFC100-F389-4806-BC9E-E1B8DBCD08EB}"/>
              </a:ext>
            </a:extLst>
          </p:cNvPr>
          <p:cNvCxnSpPr/>
          <p:nvPr/>
        </p:nvCxnSpPr>
        <p:spPr>
          <a:xfrm rot="10800000">
            <a:off x="451301" y="1728574"/>
            <a:ext cx="5581800" cy="0"/>
          </a:xfrm>
          <a:prstGeom prst="straightConnector1">
            <a:avLst/>
          </a:prstGeom>
          <a:noFill/>
          <a:ln w="9525" cap="flat" cmpd="sng">
            <a:solidFill>
              <a:srgbClr val="0070C0"/>
            </a:solidFill>
            <a:prstDash val="solid"/>
            <a:round/>
            <a:headEnd type="none" w="sm" len="sm"/>
            <a:tailEnd type="none" w="sm" len="sm"/>
          </a:ln>
        </p:spPr>
      </p:cxnSp>
      <p:sp>
        <p:nvSpPr>
          <p:cNvPr id="14" name="Google Shape;175;p16">
            <a:extLst>
              <a:ext uri="{FF2B5EF4-FFF2-40B4-BE49-F238E27FC236}">
                <a16:creationId xmlns:a16="http://schemas.microsoft.com/office/drawing/2014/main" id="{F9AF4E42-27FE-484F-B8EC-F6A12B2C0FF7}"/>
              </a:ext>
            </a:extLst>
          </p:cNvPr>
          <p:cNvSpPr txBox="1"/>
          <p:nvPr/>
        </p:nvSpPr>
        <p:spPr>
          <a:xfrm>
            <a:off x="6758799" y="142471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Objectifs</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5" name="Google Shape;176;p16">
            <a:extLst>
              <a:ext uri="{FF2B5EF4-FFF2-40B4-BE49-F238E27FC236}">
                <a16:creationId xmlns:a16="http://schemas.microsoft.com/office/drawing/2014/main" id="{A00B2D82-8FA1-42EF-B75E-9E43E6DDE096}"/>
              </a:ext>
            </a:extLst>
          </p:cNvPr>
          <p:cNvSpPr txBox="1"/>
          <p:nvPr/>
        </p:nvSpPr>
        <p:spPr>
          <a:xfrm>
            <a:off x="6254750" y="1716067"/>
            <a:ext cx="5589370" cy="1576029"/>
          </a:xfrm>
          <a:prstGeom prst="rect">
            <a:avLst/>
          </a:prstGeom>
          <a:noFill/>
          <a:ln>
            <a:noFill/>
          </a:ln>
        </p:spPr>
        <p:txBody>
          <a:bodyPr spcFirstLastPara="1" wrap="square" lIns="72000" tIns="72000" rIns="72000" bIns="720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000" b="0" i="0" u="none" strike="noStrike" kern="0" cap="none" spc="0" normalizeH="0" baseline="0" noProof="0">
                <a:ln>
                  <a:noFill/>
                </a:ln>
                <a:solidFill>
                  <a:srgbClr val="404040"/>
                </a:solidFill>
                <a:effectLst/>
                <a:uLnTx/>
                <a:uFillTx/>
                <a:latin typeface="+mn-lt"/>
                <a:ea typeface="Montserrat"/>
                <a:cs typeface="Montserrat"/>
                <a:sym typeface="Montserrat"/>
              </a:rPr>
              <a:t>Apporter du sens aux équipes utilisatrices vis-à-vis du changement induit par la transformation du SI</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000" b="0" i="0" u="none" strike="noStrike" kern="0" cap="none" spc="0" normalizeH="0" baseline="0" noProof="0">
                <a:ln>
                  <a:noFill/>
                </a:ln>
                <a:solidFill>
                  <a:srgbClr val="404040"/>
                </a:solidFill>
                <a:effectLst/>
                <a:uLnTx/>
                <a:uFillTx/>
                <a:latin typeface="+mn-lt"/>
                <a:ea typeface="Montserrat"/>
                <a:cs typeface="Montserrat"/>
                <a:sym typeface="Montserrat"/>
              </a:rPr>
              <a:t>Faciliter l’appropriation de CLEVA par les futurs utilisateurs, depuis la formation jusqu’à la prise en main de l’outil pour dérouler les processus métiers en production post bascule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000" b="0" i="0" u="none" strike="noStrike" kern="0" cap="none" spc="0" normalizeH="0" baseline="0" noProof="0">
                <a:ln>
                  <a:noFill/>
                </a:ln>
                <a:solidFill>
                  <a:srgbClr val="404040"/>
                </a:solidFill>
                <a:effectLst/>
                <a:uLnTx/>
                <a:uFillTx/>
                <a:latin typeface="+mn-lt"/>
                <a:ea typeface="Montserrat"/>
                <a:cs typeface="Montserrat"/>
                <a:sym typeface="Montserrat"/>
              </a:rPr>
              <a:t>Accompagner le démarrage en production  auprès des équipes de gestion tant sur le terrain qu'en distanciel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1000" b="0" i="0" u="none" strike="noStrike" kern="0" cap="none" spc="0" normalizeH="0" baseline="0" noProof="0">
                <a:ln>
                  <a:noFill/>
                </a:ln>
                <a:solidFill>
                  <a:srgbClr val="404040"/>
                </a:solidFill>
                <a:effectLst/>
                <a:uLnTx/>
                <a:uFillTx/>
                <a:latin typeface="+mn-lt"/>
                <a:ea typeface="Montserrat"/>
                <a:cs typeface="Montserrat"/>
                <a:sym typeface="Montserrat"/>
              </a:rPr>
              <a:t>Piloter &amp; réaliser l’exhaustivité des communications externes (récurrentes &amp; exceptionnelles) engendrées par la MEP du SI NOVA 1 lot 2</a:t>
            </a:r>
          </a:p>
          <a:p>
            <a:pPr marL="171450" indent="-171450">
              <a:buClr>
                <a:srgbClr val="000000"/>
              </a:buClr>
              <a:buFont typeface="Arial" panose="020B0604020202020204" pitchFamily="34" charset="0"/>
              <a:buChar char="•"/>
              <a:defRPr/>
            </a:pPr>
            <a:r>
              <a:rPr kumimoji="0" lang="fr-FR" sz="1000" b="0" i="0" u="none" strike="noStrike" kern="0" cap="none" spc="0" normalizeH="0" baseline="0" noProof="0">
                <a:ln>
                  <a:noFill/>
                </a:ln>
                <a:solidFill>
                  <a:srgbClr val="404040"/>
                </a:solidFill>
                <a:effectLst/>
                <a:uLnTx/>
                <a:uFillTx/>
                <a:latin typeface="+mn-lt"/>
                <a:ea typeface="Montserrat"/>
                <a:cs typeface="Montserrat"/>
                <a:sym typeface="Montserrat"/>
              </a:rPr>
              <a:t>S’assurer de la bonne adéquation entre l’outil et les besoins des métiers</a:t>
            </a:r>
          </a:p>
        </p:txBody>
      </p:sp>
      <p:cxnSp>
        <p:nvCxnSpPr>
          <p:cNvPr id="16" name="Google Shape;177;p16">
            <a:extLst>
              <a:ext uri="{FF2B5EF4-FFF2-40B4-BE49-F238E27FC236}">
                <a16:creationId xmlns:a16="http://schemas.microsoft.com/office/drawing/2014/main" id="{0E4DE338-C71C-4605-B5D9-15E5CCB49E5B}"/>
              </a:ext>
            </a:extLst>
          </p:cNvPr>
          <p:cNvCxnSpPr>
            <a:cxnSpLocks/>
          </p:cNvCxnSpPr>
          <p:nvPr/>
        </p:nvCxnSpPr>
        <p:spPr>
          <a:xfrm flipH="1">
            <a:off x="6398799" y="1723226"/>
            <a:ext cx="5445321" cy="6286"/>
          </a:xfrm>
          <a:prstGeom prst="straightConnector1">
            <a:avLst/>
          </a:prstGeom>
          <a:noFill/>
          <a:ln w="9525" cap="flat" cmpd="sng">
            <a:solidFill>
              <a:srgbClr val="0070C0"/>
            </a:solidFill>
            <a:prstDash val="solid"/>
            <a:round/>
            <a:headEnd type="none" w="sm" len="sm"/>
            <a:tailEnd type="none" w="sm" len="sm"/>
          </a:ln>
        </p:spPr>
      </p:cxnSp>
      <p:grpSp>
        <p:nvGrpSpPr>
          <p:cNvPr id="17" name="Google Shape;178;p16">
            <a:extLst>
              <a:ext uri="{FF2B5EF4-FFF2-40B4-BE49-F238E27FC236}">
                <a16:creationId xmlns:a16="http://schemas.microsoft.com/office/drawing/2014/main" id="{8255EBE3-5B5D-458D-91A6-A7C7AA3A8635}"/>
              </a:ext>
            </a:extLst>
          </p:cNvPr>
          <p:cNvGrpSpPr/>
          <p:nvPr/>
        </p:nvGrpSpPr>
        <p:grpSpPr>
          <a:xfrm>
            <a:off x="6451890" y="1299826"/>
            <a:ext cx="328025" cy="343929"/>
            <a:chOff x="5961125" y="1623900"/>
            <a:chExt cx="427450" cy="448175"/>
          </a:xfrm>
        </p:grpSpPr>
        <p:sp>
          <p:nvSpPr>
            <p:cNvPr id="18" name="Google Shape;179;p16">
              <a:extLst>
                <a:ext uri="{FF2B5EF4-FFF2-40B4-BE49-F238E27FC236}">
                  <a16:creationId xmlns:a16="http://schemas.microsoft.com/office/drawing/2014/main" id="{00AB427C-9B5E-47B8-9071-A74AF1072F18}"/>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 name="Google Shape;180;p16">
              <a:extLst>
                <a:ext uri="{FF2B5EF4-FFF2-40B4-BE49-F238E27FC236}">
                  <a16:creationId xmlns:a16="http://schemas.microsoft.com/office/drawing/2014/main" id="{FFDB5255-618B-4F23-92DD-9DFB08FCE617}"/>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0" name="Google Shape;181;p16">
              <a:extLst>
                <a:ext uri="{FF2B5EF4-FFF2-40B4-BE49-F238E27FC236}">
                  <a16:creationId xmlns:a16="http://schemas.microsoft.com/office/drawing/2014/main" id="{9C6A6383-598B-4A0B-BFE0-464AA3A5424A}"/>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1" name="Google Shape;182;p16">
              <a:extLst>
                <a:ext uri="{FF2B5EF4-FFF2-40B4-BE49-F238E27FC236}">
                  <a16:creationId xmlns:a16="http://schemas.microsoft.com/office/drawing/2014/main" id="{2167812E-4A30-4AA1-8919-292C2D0E71AE}"/>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2" name="Google Shape;183;p16">
              <a:extLst>
                <a:ext uri="{FF2B5EF4-FFF2-40B4-BE49-F238E27FC236}">
                  <a16:creationId xmlns:a16="http://schemas.microsoft.com/office/drawing/2014/main" id="{FA5160CD-B90F-4FCD-BC0A-634A8529D9C5}"/>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3" name="Google Shape;184;p16">
              <a:extLst>
                <a:ext uri="{FF2B5EF4-FFF2-40B4-BE49-F238E27FC236}">
                  <a16:creationId xmlns:a16="http://schemas.microsoft.com/office/drawing/2014/main" id="{D6B5AA6E-275F-4423-8666-45E68376C269}"/>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4" name="Google Shape;185;p16">
              <a:extLst>
                <a:ext uri="{FF2B5EF4-FFF2-40B4-BE49-F238E27FC236}">
                  <a16:creationId xmlns:a16="http://schemas.microsoft.com/office/drawing/2014/main" id="{65AE5630-796F-4289-A10E-D4B447548342}"/>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25" name="Google Shape;186;p16">
            <a:extLst>
              <a:ext uri="{FF2B5EF4-FFF2-40B4-BE49-F238E27FC236}">
                <a16:creationId xmlns:a16="http://schemas.microsoft.com/office/drawing/2014/main" id="{336CF9BD-69CA-4B45-873E-A11FA123926C}"/>
              </a:ext>
            </a:extLst>
          </p:cNvPr>
          <p:cNvSpPr txBox="1"/>
          <p:nvPr/>
        </p:nvSpPr>
        <p:spPr>
          <a:xfrm>
            <a:off x="6281486" y="3914440"/>
            <a:ext cx="5575641" cy="1547908"/>
          </a:xfrm>
          <a:prstGeom prst="rect">
            <a:avLst/>
          </a:prstGeom>
          <a:solidFill>
            <a:srgbClr val="062488"/>
          </a:solidFill>
          <a:ln>
            <a:noFill/>
          </a:ln>
        </p:spPr>
        <p:txBody>
          <a:bodyPr spcFirstLastPara="1" wrap="square" lIns="66450" tIns="66450" rIns="68400" bIns="66450" anchor="ctr" anchorCtr="0">
            <a:noAutofit/>
          </a:bodyPr>
          <a:lstStyle/>
          <a:p>
            <a:pPr marL="285750" indent="-285750" defTabSz="1219170">
              <a:spcBef>
                <a:spcPts val="300"/>
              </a:spcBef>
              <a:buClr>
                <a:schemeClr val="bg1"/>
              </a:buClr>
              <a:buFont typeface="Arial" panose="020B0604020202020204" pitchFamily="34" charset="0"/>
              <a:buChar char="•"/>
              <a:defRPr/>
            </a:pPr>
            <a:r>
              <a:rPr kumimoji="0" lang="fr-FR" sz="1050" u="none" strike="noStrike" kern="1200" cap="none" spc="0" normalizeH="0" baseline="0" noProof="0">
                <a:ln>
                  <a:noFill/>
                </a:ln>
                <a:solidFill>
                  <a:srgbClr val="FFFFFF"/>
                </a:solidFill>
                <a:effectLst/>
                <a:uLnTx/>
                <a:uFillTx/>
                <a:latin typeface="+mn-lt"/>
                <a:ea typeface="+mn-ea"/>
                <a:cs typeface="+mn-cs"/>
              </a:rPr>
              <a:t>Un dispositif d’accompagnement et de formation complet et personnalisé permettant une adhésion renforcée au programme NOVA et une prise en main efficace à l’outil CLEVA</a:t>
            </a:r>
          </a:p>
          <a:p>
            <a:pPr marL="285750" indent="-285750" defTabSz="1219170">
              <a:spcBef>
                <a:spcPts val="300"/>
              </a:spcBef>
              <a:buClr>
                <a:schemeClr val="bg1"/>
              </a:buClr>
              <a:buFont typeface="Arial" panose="020B0604020202020204" pitchFamily="34" charset="0"/>
              <a:buChar char="•"/>
              <a:defRPr/>
            </a:pPr>
            <a:r>
              <a:rPr kumimoji="0" lang="fr-FR" sz="1050" u="none" strike="noStrike" kern="1200" cap="none" spc="0" normalizeH="0" baseline="0" noProof="0">
                <a:ln>
                  <a:noFill/>
                </a:ln>
                <a:solidFill>
                  <a:srgbClr val="FFFFFF"/>
                </a:solidFill>
                <a:effectLst/>
                <a:uLnTx/>
                <a:uFillTx/>
                <a:latin typeface="+mn-lt"/>
                <a:ea typeface="+mn-ea"/>
                <a:cs typeface="+mn-cs"/>
              </a:rPr>
              <a:t>Des supports de communications réalisés </a:t>
            </a:r>
            <a:r>
              <a:rPr lang="fr-FR" sz="1050">
                <a:solidFill>
                  <a:srgbClr val="FFFFFF"/>
                </a:solidFill>
                <a:latin typeface="+mn-lt"/>
              </a:rPr>
              <a:t>avec et pour le métier, devenus des supports de référence au quotidien pour toutes les équipes de gestion</a:t>
            </a:r>
          </a:p>
          <a:p>
            <a:pPr marL="285750" indent="-285750" defTabSz="1219170">
              <a:spcBef>
                <a:spcPts val="300"/>
              </a:spcBef>
              <a:buClr>
                <a:schemeClr val="bg1"/>
              </a:buClr>
              <a:buFont typeface="Arial" panose="020B0604020202020204" pitchFamily="34" charset="0"/>
              <a:buChar char="•"/>
              <a:defRPr/>
            </a:pPr>
            <a:r>
              <a:rPr kumimoji="0" lang="fr-FR" sz="1050" u="none" strike="noStrike" kern="0" cap="none" spc="0" normalizeH="0" baseline="0" noProof="0">
                <a:ln>
                  <a:noFill/>
                </a:ln>
                <a:solidFill>
                  <a:schemeClr val="bg1"/>
                </a:solidFill>
                <a:effectLst/>
                <a:uLnTx/>
                <a:uFillTx/>
                <a:latin typeface="+mn-lt"/>
                <a:ea typeface="+mn-ea"/>
                <a:cs typeface="+mn-cs"/>
                <a:sym typeface="Arial"/>
              </a:rPr>
              <a:t>Une </a:t>
            </a:r>
            <a:r>
              <a:rPr kumimoji="0" lang="fr-FR" sz="1050" u="none" strike="noStrike" kern="0" cap="none" spc="0" normalizeH="0" baseline="0" noProof="0" err="1">
                <a:ln>
                  <a:noFill/>
                </a:ln>
                <a:solidFill>
                  <a:schemeClr val="bg1"/>
                </a:solidFill>
                <a:effectLst/>
                <a:uLnTx/>
                <a:uFillTx/>
                <a:latin typeface="+mn-lt"/>
                <a:ea typeface="+mn-ea"/>
                <a:cs typeface="+mn-cs"/>
                <a:sym typeface="Arial"/>
              </a:rPr>
              <a:t>métho</a:t>
            </a:r>
            <a:r>
              <a:rPr lang="fr-FR" sz="1050" kern="0" err="1">
                <a:solidFill>
                  <a:schemeClr val="bg1"/>
                </a:solidFill>
                <a:latin typeface="+mn-lt"/>
                <a:sym typeface="Arial"/>
              </a:rPr>
              <a:t>dologie</a:t>
            </a:r>
            <a:r>
              <a:rPr lang="fr-FR" sz="1050" kern="0">
                <a:solidFill>
                  <a:schemeClr val="bg1"/>
                </a:solidFill>
                <a:latin typeface="+mn-lt"/>
                <a:sym typeface="Arial"/>
              </a:rPr>
              <a:t> de formalisation des livrables efficiente permettant de modéliser des process et </a:t>
            </a:r>
            <a:r>
              <a:rPr lang="fr-FR" sz="1050" kern="0" err="1">
                <a:solidFill>
                  <a:schemeClr val="bg1"/>
                </a:solidFill>
                <a:latin typeface="+mn-lt"/>
                <a:sym typeface="Arial"/>
              </a:rPr>
              <a:t>modop</a:t>
            </a:r>
            <a:r>
              <a:rPr lang="fr-FR" sz="1050" kern="0">
                <a:solidFill>
                  <a:schemeClr val="bg1"/>
                </a:solidFill>
                <a:latin typeface="+mn-lt"/>
                <a:sym typeface="Arial"/>
              </a:rPr>
              <a:t>  correspondants à la réalité du métier</a:t>
            </a:r>
            <a:endParaRPr kumimoji="0" lang="fr-FR" sz="1050" u="none" strike="noStrike" kern="1200" cap="none" spc="0" normalizeH="0" baseline="0" noProof="0">
              <a:ln>
                <a:noFill/>
              </a:ln>
              <a:solidFill>
                <a:srgbClr val="FFFFFF"/>
              </a:solidFill>
              <a:effectLst/>
              <a:uLnTx/>
              <a:uFillTx/>
              <a:latin typeface="+mn-lt"/>
              <a:ea typeface="+mn-ea"/>
              <a:cs typeface="+mn-cs"/>
            </a:endParaRPr>
          </a:p>
        </p:txBody>
      </p:sp>
      <p:cxnSp>
        <p:nvCxnSpPr>
          <p:cNvPr id="28" name="Google Shape;189;p16">
            <a:extLst>
              <a:ext uri="{FF2B5EF4-FFF2-40B4-BE49-F238E27FC236}">
                <a16:creationId xmlns:a16="http://schemas.microsoft.com/office/drawing/2014/main" id="{F88DE523-64C3-4A18-8506-27F344916457}"/>
              </a:ext>
            </a:extLst>
          </p:cNvPr>
          <p:cNvCxnSpPr>
            <a:cxnSpLocks/>
          </p:cNvCxnSpPr>
          <p:nvPr/>
        </p:nvCxnSpPr>
        <p:spPr>
          <a:xfrm>
            <a:off x="9044140" y="5192963"/>
            <a:ext cx="0" cy="575400"/>
          </a:xfrm>
          <a:prstGeom prst="straightConnector1">
            <a:avLst/>
          </a:prstGeom>
          <a:noFill/>
          <a:ln w="9525" cap="flat" cmpd="sng">
            <a:solidFill>
              <a:srgbClr val="3E6EC2"/>
            </a:solidFill>
            <a:prstDash val="solid"/>
            <a:round/>
            <a:headEnd type="none" w="sm" len="sm"/>
            <a:tailEnd type="none" w="sm" len="sm"/>
          </a:ln>
        </p:spPr>
      </p:cxnSp>
      <p:grpSp>
        <p:nvGrpSpPr>
          <p:cNvPr id="2" name="Groupe 1">
            <a:extLst>
              <a:ext uri="{FF2B5EF4-FFF2-40B4-BE49-F238E27FC236}">
                <a16:creationId xmlns:a16="http://schemas.microsoft.com/office/drawing/2014/main" id="{DF791D98-E402-8070-FF27-127B9D0A2D37}"/>
              </a:ext>
            </a:extLst>
          </p:cNvPr>
          <p:cNvGrpSpPr/>
          <p:nvPr/>
        </p:nvGrpSpPr>
        <p:grpSpPr>
          <a:xfrm>
            <a:off x="6267755" y="5557755"/>
            <a:ext cx="5552770" cy="884400"/>
            <a:chOff x="6267755" y="5050844"/>
            <a:chExt cx="5552770" cy="884400"/>
          </a:xfrm>
        </p:grpSpPr>
        <p:sp>
          <p:nvSpPr>
            <p:cNvPr id="26" name="Google Shape;187;p16">
              <a:extLst>
                <a:ext uri="{FF2B5EF4-FFF2-40B4-BE49-F238E27FC236}">
                  <a16:creationId xmlns:a16="http://schemas.microsoft.com/office/drawing/2014/main" id="{90082EB5-CD35-44B5-B5AC-2D0A9705860D}"/>
                </a:ext>
              </a:extLst>
            </p:cNvPr>
            <p:cNvSpPr/>
            <p:nvPr/>
          </p:nvSpPr>
          <p:spPr>
            <a:xfrm>
              <a:off x="6267755" y="5050844"/>
              <a:ext cx="5552770" cy="884400"/>
            </a:xfrm>
            <a:prstGeom prst="rect">
              <a:avLst/>
            </a:prstGeom>
            <a:solidFill>
              <a:srgbClr val="F2F2F2">
                <a:alpha val="49019"/>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Montserrat"/>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 name="Google Shape;188;p16">
              <a:extLst>
                <a:ext uri="{FF2B5EF4-FFF2-40B4-BE49-F238E27FC236}">
                  <a16:creationId xmlns:a16="http://schemas.microsoft.com/office/drawing/2014/main" id="{329C703D-5478-45BC-8628-7308521B2FAF}"/>
                </a:ext>
              </a:extLst>
            </p:cNvPr>
            <p:cNvSpPr/>
            <p:nvPr/>
          </p:nvSpPr>
          <p:spPr>
            <a:xfrm>
              <a:off x="6907570" y="5292887"/>
              <a:ext cx="2068554" cy="478272"/>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mn-lt"/>
                  <a:ea typeface="Montserrat"/>
                  <a:cs typeface="Montserrat"/>
                  <a:sym typeface="Montserrat"/>
                </a:rPr>
                <a:t>Durée : 1,5 an </a:t>
              </a:r>
            </a:p>
            <a:p>
              <a:pPr marL="0" marR="0" lvl="0" indent="0" defTabSz="914400" rtl="0" eaLnBrk="1" fontAlgn="auto" latinLnBrk="0" hangingPunct="1">
                <a:lnSpc>
                  <a:spcPct val="100000"/>
                </a:lnSpc>
                <a:spcBef>
                  <a:spcPts val="0"/>
                </a:spcBef>
                <a:spcAft>
                  <a:spcPts val="0"/>
                </a:spcAft>
                <a:buClr>
                  <a:srgbClr val="000000"/>
                </a:buClr>
                <a:buSzPts val="1050"/>
                <a:buFont typeface="Arial"/>
                <a:buNone/>
                <a:tabLst/>
                <a:defRPr/>
              </a:pPr>
              <a:r>
                <a:rPr lang="fr-FR" sz="1050" kern="0">
                  <a:solidFill>
                    <a:srgbClr val="404040"/>
                  </a:solidFill>
                  <a:latin typeface="+mn-lt"/>
                  <a:ea typeface="Montserrat"/>
                  <a:cs typeface="Montserrat"/>
                  <a:sym typeface="Montserrat"/>
                </a:rPr>
                <a:t>Juin 2021</a:t>
              </a:r>
              <a:r>
                <a:rPr kumimoji="0" lang="fr-FR" sz="1050" b="0" i="0" u="none" strike="noStrike" kern="0" cap="none" spc="0" normalizeH="0" baseline="0" noProof="0">
                  <a:ln>
                    <a:noFill/>
                  </a:ln>
                  <a:solidFill>
                    <a:srgbClr val="404040"/>
                  </a:solidFill>
                  <a:effectLst/>
                  <a:uLnTx/>
                  <a:uFillTx/>
                  <a:latin typeface="+mn-lt"/>
                  <a:ea typeface="Montserrat"/>
                  <a:cs typeface="Montserrat"/>
                  <a:sym typeface="Montserrat"/>
                </a:rPr>
                <a:t> – Novembre 2022</a:t>
              </a:r>
            </a:p>
          </p:txBody>
        </p:sp>
        <p:sp>
          <p:nvSpPr>
            <p:cNvPr id="29" name="Google Shape;190;p16">
              <a:extLst>
                <a:ext uri="{FF2B5EF4-FFF2-40B4-BE49-F238E27FC236}">
                  <a16:creationId xmlns:a16="http://schemas.microsoft.com/office/drawing/2014/main" id="{A4F9A7FF-2822-4E89-87BB-BCE821E4751F}"/>
                </a:ext>
              </a:extLst>
            </p:cNvPr>
            <p:cNvSpPr txBox="1"/>
            <p:nvPr/>
          </p:nvSpPr>
          <p:spPr>
            <a:xfrm>
              <a:off x="9147878" y="5292887"/>
              <a:ext cx="1750921" cy="478272"/>
            </a:xfrm>
            <a:prstGeom prst="rect">
              <a:avLst/>
            </a:prstGeom>
            <a:noFill/>
            <a:ln>
              <a:noFill/>
            </a:ln>
          </p:spPr>
          <p:txBody>
            <a:bodyPr spcFirstLastPara="1" wrap="square" lIns="91425" tIns="45700" rIns="91425" bIns="45700" anchor="ctr" anchorCtr="0">
              <a:noAutofit/>
            </a:bodyPr>
            <a:lstStyle/>
            <a:p>
              <a:pPr marL="225687" marR="0" lvl="0" indent="-155084" algn="l" defTabSz="914400" rtl="0" eaLnBrk="1" fontAlgn="auto" latinLnBrk="0" hangingPunct="1">
                <a:lnSpc>
                  <a:spcPct val="100000"/>
                </a:lnSpc>
                <a:spcBef>
                  <a:spcPts val="0"/>
                </a:spcBef>
                <a:spcAft>
                  <a:spcPts val="0"/>
                </a:spcAft>
                <a:buClr>
                  <a:srgbClr val="000000"/>
                </a:buClr>
                <a:buSzPts val="1050"/>
                <a:buFont typeface="Arial"/>
                <a:buChar char="•"/>
                <a:tabLst/>
                <a:defRPr/>
              </a:pPr>
              <a:r>
                <a:rPr lang="fr-FR" sz="1050" kern="0">
                  <a:solidFill>
                    <a:srgbClr val="404040"/>
                  </a:solidFill>
                  <a:latin typeface="+mn-lt"/>
                  <a:ea typeface="Montserrat"/>
                  <a:cs typeface="Montserrat"/>
                  <a:sym typeface="Montserrat"/>
                </a:rPr>
                <a:t>1</a:t>
              </a:r>
              <a:r>
                <a:rPr kumimoji="0" lang="fr-FR" sz="1050" b="0" i="0" u="none" strike="noStrike" kern="0" cap="none" spc="0" normalizeH="0" baseline="0" noProof="0">
                  <a:ln>
                    <a:noFill/>
                  </a:ln>
                  <a:solidFill>
                    <a:srgbClr val="404040"/>
                  </a:solidFill>
                  <a:effectLst/>
                  <a:uLnTx/>
                  <a:uFillTx/>
                  <a:latin typeface="+mn-lt"/>
                  <a:ea typeface="Montserrat"/>
                  <a:cs typeface="Montserrat"/>
                  <a:sym typeface="Montserrat"/>
                </a:rPr>
                <a:t> Consultant Sénior</a:t>
              </a:r>
              <a:endParaRPr kumimoji="0" lang="fr-FR" sz="1050" b="0" i="0" u="none" strike="noStrike" kern="0" cap="none" spc="0" normalizeH="0" baseline="0" noProof="0">
                <a:ln>
                  <a:noFill/>
                </a:ln>
                <a:solidFill>
                  <a:srgbClr val="000000"/>
                </a:solidFill>
                <a:effectLst/>
                <a:uLnTx/>
                <a:uFillTx/>
                <a:latin typeface="+mn-lt"/>
                <a:ea typeface="Arial"/>
                <a:cs typeface="Arial"/>
                <a:sym typeface="Arial"/>
              </a:endParaRPr>
            </a:p>
          </p:txBody>
        </p:sp>
      </p:grpSp>
      <p:grpSp>
        <p:nvGrpSpPr>
          <p:cNvPr id="30" name="Google Shape;195;p16">
            <a:extLst>
              <a:ext uri="{FF2B5EF4-FFF2-40B4-BE49-F238E27FC236}">
                <a16:creationId xmlns:a16="http://schemas.microsoft.com/office/drawing/2014/main" id="{10FD01E1-0455-4E51-95AD-AE8192810A2B}"/>
              </a:ext>
            </a:extLst>
          </p:cNvPr>
          <p:cNvGrpSpPr/>
          <p:nvPr/>
        </p:nvGrpSpPr>
        <p:grpSpPr>
          <a:xfrm>
            <a:off x="529602" y="1391796"/>
            <a:ext cx="325224" cy="285972"/>
            <a:chOff x="1929775" y="320925"/>
            <a:chExt cx="423800" cy="372650"/>
          </a:xfrm>
        </p:grpSpPr>
        <p:sp>
          <p:nvSpPr>
            <p:cNvPr id="31" name="Google Shape;196;p16">
              <a:extLst>
                <a:ext uri="{FF2B5EF4-FFF2-40B4-BE49-F238E27FC236}">
                  <a16:creationId xmlns:a16="http://schemas.microsoft.com/office/drawing/2014/main" id="{D715B17A-49BC-4D47-8CDA-7B51BB235DCE}"/>
                </a:ext>
              </a:extLst>
            </p:cNvPr>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2" name="Google Shape;197;p16">
              <a:extLst>
                <a:ext uri="{FF2B5EF4-FFF2-40B4-BE49-F238E27FC236}">
                  <a16:creationId xmlns:a16="http://schemas.microsoft.com/office/drawing/2014/main" id="{93583218-73C6-4492-9CFD-64E80DB41139}"/>
                </a:ext>
              </a:extLst>
            </p:cNvPr>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3" name="Google Shape;198;p16">
              <a:extLst>
                <a:ext uri="{FF2B5EF4-FFF2-40B4-BE49-F238E27FC236}">
                  <a16:creationId xmlns:a16="http://schemas.microsoft.com/office/drawing/2014/main" id="{FADC4124-2501-4C05-87E5-1A3CD6F4D060}"/>
                </a:ext>
              </a:extLst>
            </p:cNvPr>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4" name="Google Shape;199;p16">
              <a:extLst>
                <a:ext uri="{FF2B5EF4-FFF2-40B4-BE49-F238E27FC236}">
                  <a16:creationId xmlns:a16="http://schemas.microsoft.com/office/drawing/2014/main" id="{010A4258-5958-4C12-ABD4-508B9E2E8CB0}"/>
                </a:ext>
              </a:extLst>
            </p:cNvPr>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5" name="Google Shape;200;p16">
              <a:extLst>
                <a:ext uri="{FF2B5EF4-FFF2-40B4-BE49-F238E27FC236}">
                  <a16:creationId xmlns:a16="http://schemas.microsoft.com/office/drawing/2014/main" id="{0345D3FC-78FD-4631-8E29-B2D86EEC2023}"/>
                </a:ext>
              </a:extLst>
            </p:cNvPr>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36" name="Google Shape;201;p16">
            <a:extLst>
              <a:ext uri="{FF2B5EF4-FFF2-40B4-BE49-F238E27FC236}">
                <a16:creationId xmlns:a16="http://schemas.microsoft.com/office/drawing/2014/main" id="{BBEC23BE-BED1-4751-BF0E-7EA1B112DF81}"/>
              </a:ext>
            </a:extLst>
          </p:cNvPr>
          <p:cNvSpPr txBox="1"/>
          <p:nvPr/>
        </p:nvSpPr>
        <p:spPr>
          <a:xfrm>
            <a:off x="915003" y="3777449"/>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Apports et méthodologie Talan Consulting</a:t>
            </a:r>
          </a:p>
        </p:txBody>
      </p:sp>
      <p:cxnSp>
        <p:nvCxnSpPr>
          <p:cNvPr id="37" name="Google Shape;202;p16">
            <a:extLst>
              <a:ext uri="{FF2B5EF4-FFF2-40B4-BE49-F238E27FC236}">
                <a16:creationId xmlns:a16="http://schemas.microsoft.com/office/drawing/2014/main" id="{161274DE-5A5D-4274-979D-4F70AD16592E}"/>
              </a:ext>
            </a:extLst>
          </p:cNvPr>
          <p:cNvCxnSpPr/>
          <p:nvPr/>
        </p:nvCxnSpPr>
        <p:spPr>
          <a:xfrm rot="10800000">
            <a:off x="581703" y="4066606"/>
            <a:ext cx="5453400" cy="0"/>
          </a:xfrm>
          <a:prstGeom prst="straightConnector1">
            <a:avLst/>
          </a:prstGeom>
          <a:noFill/>
          <a:ln w="9525" cap="flat" cmpd="sng">
            <a:solidFill>
              <a:srgbClr val="0070C0"/>
            </a:solidFill>
            <a:prstDash val="solid"/>
            <a:round/>
            <a:headEnd type="none" w="sm" len="sm"/>
            <a:tailEnd type="none" w="sm" len="sm"/>
          </a:ln>
        </p:spPr>
      </p:cxnSp>
      <p:grpSp>
        <p:nvGrpSpPr>
          <p:cNvPr id="38" name="Google Shape;203;p16">
            <a:extLst>
              <a:ext uri="{FF2B5EF4-FFF2-40B4-BE49-F238E27FC236}">
                <a16:creationId xmlns:a16="http://schemas.microsoft.com/office/drawing/2014/main" id="{A8CDAEEB-2431-42DE-8BCA-CF0F3FD75369}"/>
              </a:ext>
            </a:extLst>
          </p:cNvPr>
          <p:cNvGrpSpPr/>
          <p:nvPr/>
        </p:nvGrpSpPr>
        <p:grpSpPr>
          <a:xfrm>
            <a:off x="561916" y="3727737"/>
            <a:ext cx="270136" cy="307889"/>
            <a:chOff x="4630125" y="278900"/>
            <a:chExt cx="400675" cy="456675"/>
          </a:xfrm>
        </p:grpSpPr>
        <p:sp>
          <p:nvSpPr>
            <p:cNvPr id="39" name="Google Shape;204;p16">
              <a:extLst>
                <a:ext uri="{FF2B5EF4-FFF2-40B4-BE49-F238E27FC236}">
                  <a16:creationId xmlns:a16="http://schemas.microsoft.com/office/drawing/2014/main" id="{DBDB34F0-ED13-40C2-9C06-350A54AF5E58}"/>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0" name="Google Shape;205;p16">
              <a:extLst>
                <a:ext uri="{FF2B5EF4-FFF2-40B4-BE49-F238E27FC236}">
                  <a16:creationId xmlns:a16="http://schemas.microsoft.com/office/drawing/2014/main" id="{28CD2AA2-3432-4F68-A546-02A3F481700F}"/>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1" name="Google Shape;206;p16">
              <a:extLst>
                <a:ext uri="{FF2B5EF4-FFF2-40B4-BE49-F238E27FC236}">
                  <a16:creationId xmlns:a16="http://schemas.microsoft.com/office/drawing/2014/main" id="{30CB4B0E-B532-48C4-9144-A0FE694404B5}"/>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2" name="Google Shape;207;p16">
              <a:extLst>
                <a:ext uri="{FF2B5EF4-FFF2-40B4-BE49-F238E27FC236}">
                  <a16:creationId xmlns:a16="http://schemas.microsoft.com/office/drawing/2014/main" id="{6818E6DA-A4FC-4295-8F17-BF7E989BAC6D}"/>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43" name="Google Shape;208;p16">
            <a:extLst>
              <a:ext uri="{FF2B5EF4-FFF2-40B4-BE49-F238E27FC236}">
                <a16:creationId xmlns:a16="http://schemas.microsoft.com/office/drawing/2014/main" id="{B6730137-09CE-4142-84DE-743FFC06BA4B}"/>
              </a:ext>
            </a:extLst>
          </p:cNvPr>
          <p:cNvSpPr txBox="1"/>
          <p:nvPr/>
        </p:nvSpPr>
        <p:spPr>
          <a:xfrm>
            <a:off x="6715524" y="3546632"/>
            <a:ext cx="3821400" cy="208800"/>
          </a:xfrm>
          <a:prstGeom prst="rect">
            <a:avLst/>
          </a:prstGeom>
          <a:noFill/>
          <a:ln>
            <a:noFill/>
          </a:ln>
        </p:spPr>
        <p:txBody>
          <a:bodyPr spcFirstLastPara="1" wrap="square" lIns="0" tIns="0" rIns="0" bIns="0" anchor="ctr" anchorCtr="0">
            <a:noAutofit/>
          </a:bodyPr>
          <a:lstStyle/>
          <a:p>
            <a:pPr marL="87923" marR="0" lvl="3" indent="0" algn="l" defTabSz="914400" rtl="0" eaLnBrk="1" fontAlgn="auto" latinLnBrk="0" hangingPunct="1">
              <a:lnSpc>
                <a:spcPct val="100000"/>
              </a:lnSpc>
              <a:spcBef>
                <a:spcPts val="0"/>
              </a:spcBef>
              <a:spcAft>
                <a:spcPts val="0"/>
              </a:spcAft>
              <a:buClr>
                <a:srgbClr val="000000"/>
              </a:buClr>
              <a:buSzPts val="1292"/>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Gains clients et résultats</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grpSp>
        <p:nvGrpSpPr>
          <p:cNvPr id="44" name="Google Shape;209;p16">
            <a:extLst>
              <a:ext uri="{FF2B5EF4-FFF2-40B4-BE49-F238E27FC236}">
                <a16:creationId xmlns:a16="http://schemas.microsoft.com/office/drawing/2014/main" id="{98EDB48D-BF3D-4977-A9FC-C9690B9544E3}"/>
              </a:ext>
            </a:extLst>
          </p:cNvPr>
          <p:cNvGrpSpPr/>
          <p:nvPr/>
        </p:nvGrpSpPr>
        <p:grpSpPr>
          <a:xfrm>
            <a:off x="6390720" y="3541817"/>
            <a:ext cx="297634" cy="264427"/>
            <a:chOff x="5292575" y="3681900"/>
            <a:chExt cx="420150" cy="373275"/>
          </a:xfrm>
        </p:grpSpPr>
        <p:sp>
          <p:nvSpPr>
            <p:cNvPr id="45" name="Google Shape;210;p16">
              <a:extLst>
                <a:ext uri="{FF2B5EF4-FFF2-40B4-BE49-F238E27FC236}">
                  <a16:creationId xmlns:a16="http://schemas.microsoft.com/office/drawing/2014/main" id="{BA9E082A-A16A-42E0-9143-2FAAE36CF611}"/>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6" name="Google Shape;211;p16">
              <a:extLst>
                <a:ext uri="{FF2B5EF4-FFF2-40B4-BE49-F238E27FC236}">
                  <a16:creationId xmlns:a16="http://schemas.microsoft.com/office/drawing/2014/main" id="{65C4D068-B77F-4CC8-B0E5-AA1907CF0E92}"/>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7" name="Google Shape;212;p16">
              <a:extLst>
                <a:ext uri="{FF2B5EF4-FFF2-40B4-BE49-F238E27FC236}">
                  <a16:creationId xmlns:a16="http://schemas.microsoft.com/office/drawing/2014/main" id="{973471E7-360B-4A23-8042-1E5BCCFC6A75}"/>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8" name="Google Shape;213;p16">
              <a:extLst>
                <a:ext uri="{FF2B5EF4-FFF2-40B4-BE49-F238E27FC236}">
                  <a16:creationId xmlns:a16="http://schemas.microsoft.com/office/drawing/2014/main" id="{5B97EA14-D6EA-4461-8C1E-5C1AA378BC79}"/>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9" name="Google Shape;214;p16">
              <a:extLst>
                <a:ext uri="{FF2B5EF4-FFF2-40B4-BE49-F238E27FC236}">
                  <a16:creationId xmlns:a16="http://schemas.microsoft.com/office/drawing/2014/main" id="{E4A325DC-BF5E-496F-8841-7905725C285E}"/>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0" name="Google Shape;215;p16">
              <a:extLst>
                <a:ext uri="{FF2B5EF4-FFF2-40B4-BE49-F238E27FC236}">
                  <a16:creationId xmlns:a16="http://schemas.microsoft.com/office/drawing/2014/main" id="{6990CB40-1F9C-4DC8-8B69-67B5B44FD8BE}"/>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1" name="Google Shape;216;p16">
              <a:extLst>
                <a:ext uri="{FF2B5EF4-FFF2-40B4-BE49-F238E27FC236}">
                  <a16:creationId xmlns:a16="http://schemas.microsoft.com/office/drawing/2014/main" id="{B56ED791-16CD-4107-BC1F-EDEB634EF18E}"/>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pic>
        <p:nvPicPr>
          <p:cNvPr id="6146" name="Picture 2" descr="Plateformes GGVie - Groupama">
            <a:extLst>
              <a:ext uri="{FF2B5EF4-FFF2-40B4-BE49-F238E27FC236}">
                <a16:creationId xmlns:a16="http://schemas.microsoft.com/office/drawing/2014/main" id="{34B40D19-552E-4A40-BC24-58FD556CD76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44696" y="787003"/>
            <a:ext cx="1306532" cy="78391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oogle Shape;177;p16">
            <a:extLst>
              <a:ext uri="{FF2B5EF4-FFF2-40B4-BE49-F238E27FC236}">
                <a16:creationId xmlns:a16="http://schemas.microsoft.com/office/drawing/2014/main" id="{56D4E44B-5CAC-77CC-CD50-134E7E992807}"/>
              </a:ext>
            </a:extLst>
          </p:cNvPr>
          <p:cNvCxnSpPr>
            <a:cxnSpLocks/>
          </p:cNvCxnSpPr>
          <p:nvPr/>
        </p:nvCxnSpPr>
        <p:spPr>
          <a:xfrm flipH="1">
            <a:off x="6267755" y="3837474"/>
            <a:ext cx="5576365" cy="6383"/>
          </a:xfrm>
          <a:prstGeom prst="straightConnector1">
            <a:avLst/>
          </a:prstGeom>
          <a:noFill/>
          <a:ln w="9525" cap="flat" cmpd="sng">
            <a:solidFill>
              <a:srgbClr val="0070C0"/>
            </a:solidFill>
            <a:prstDash val="solid"/>
            <a:round/>
            <a:headEnd type="none" w="sm" len="sm"/>
            <a:tailEnd type="none" w="sm" len="sm"/>
          </a:ln>
        </p:spPr>
      </p:cxnSp>
    </p:spTree>
    <p:extLst>
      <p:ext uri="{BB962C8B-B14F-4D97-AF65-F5344CB8AC3E}">
        <p14:creationId xmlns:p14="http://schemas.microsoft.com/office/powerpoint/2010/main" val="3740229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fr-FR" sz="2400">
                <a:solidFill>
                  <a:srgbClr val="062488"/>
                </a:solidFill>
                <a:latin typeface="Arial Black" panose="020B0A04020102020204" pitchFamily="34" charset="0"/>
              </a:rPr>
              <a:t>Société Générale</a:t>
            </a:r>
            <a:br>
              <a:rPr lang="fr-FR" sz="2400">
                <a:solidFill>
                  <a:srgbClr val="062488"/>
                </a:solidFill>
                <a:latin typeface="Arial Black" panose="020B0A04020102020204" pitchFamily="34" charset="0"/>
              </a:rPr>
            </a:br>
            <a:r>
              <a:rPr lang="fr-FR" sz="1600">
                <a:solidFill>
                  <a:srgbClr val="062488"/>
                </a:solidFill>
                <a:latin typeface="Arial Black" panose="020B0A04020102020204" pitchFamily="34" charset="0"/>
              </a:rPr>
              <a:t>Accompagnement de la transformation culturelle de la DSI </a:t>
            </a:r>
            <a:r>
              <a:rPr lang="fr-FR" sz="1600" err="1">
                <a:solidFill>
                  <a:srgbClr val="062488"/>
                </a:solidFill>
                <a:latin typeface="Arial Black" panose="020B0A04020102020204" pitchFamily="34" charset="0"/>
              </a:rPr>
              <a:t>retail</a:t>
            </a:r>
            <a:r>
              <a:rPr lang="fr-FR" sz="1600">
                <a:solidFill>
                  <a:srgbClr val="062488"/>
                </a:solidFill>
                <a:latin typeface="Arial Black" panose="020B0A04020102020204" pitchFamily="34" charset="0"/>
              </a:rPr>
              <a:t> </a:t>
            </a:r>
            <a:endParaRPr lang="fr-FR" sz="2400" cap="all">
              <a:solidFill>
                <a:srgbClr val="062488"/>
              </a:solidFill>
              <a:latin typeface="Arial Black" panose="020B0A04020102020204" pitchFamily="34" charset="0"/>
            </a:endParaRPr>
          </a:p>
        </p:txBody>
      </p:sp>
      <p:sp>
        <p:nvSpPr>
          <p:cNvPr id="1714" name="Google Shape;1714;p23"/>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Contexte</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715" name="Google Shape;1715;p23"/>
          <p:cNvSpPr/>
          <p:nvPr/>
        </p:nvSpPr>
        <p:spPr>
          <a:xfrm>
            <a:off x="452313" y="4054866"/>
            <a:ext cx="5643687" cy="2552817"/>
          </a:xfrm>
          <a:prstGeom prst="rect">
            <a:avLst/>
          </a:prstGeom>
          <a:noFill/>
          <a:ln>
            <a:noFill/>
          </a:ln>
        </p:spPr>
        <p:txBody>
          <a:bodyPr spcFirstLastPara="1" wrap="square" lIns="0" tIns="0" rIns="0" bIns="0" anchor="t" anchorCtr="0">
            <a:noAutofit/>
          </a:bodyPr>
          <a:lstStyle/>
          <a:p>
            <a:pPr marL="171450" marR="0" lvl="0" indent="-171450" algn="just" defTabSz="914400" rtl="0" eaLnBrk="1" fontAlgn="auto" latinLnBrk="0" hangingPunct="1">
              <a:lnSpc>
                <a:spcPct val="100000"/>
              </a:lnSpc>
              <a:spcAft>
                <a:spcPts val="300"/>
              </a:spcAft>
              <a:buClr>
                <a:srgbClr val="000000"/>
              </a:buClr>
              <a:buSzPts val="1050"/>
              <a:buFont typeface="Arial" panose="020B0604020202020204" pitchFamily="34" charset="0"/>
              <a:buChar char="•"/>
              <a:tabLst/>
              <a:defRPr/>
            </a:pPr>
            <a:r>
              <a:rPr lang="fr-FR" sz="1050" b="1" kern="0">
                <a:solidFill>
                  <a:srgbClr val="404040"/>
                </a:solidFill>
                <a:latin typeface="+mn-lt"/>
                <a:cs typeface="Arial"/>
                <a:sym typeface="Montserrat"/>
              </a:rPr>
              <a:t>Elaboration d’un diagnostic participatif : </a:t>
            </a:r>
            <a:r>
              <a:rPr lang="fr-FR" sz="1050" kern="0">
                <a:solidFill>
                  <a:srgbClr val="404040"/>
                </a:solidFill>
                <a:latin typeface="+mn-lt"/>
                <a:cs typeface="Arial"/>
                <a:sym typeface="Montserrat"/>
              </a:rPr>
              <a:t>entretiens auprès des membres du COMEX / CODIR et ateliers de travail auprès de collaborateurs (correspondants du changement, managers, groupe ad hoc) : </a:t>
            </a:r>
          </a:p>
          <a:p>
            <a:pPr marL="628650" lvl="1" indent="-171450" algn="just">
              <a:buClr>
                <a:srgbClr val="000000"/>
              </a:buClr>
              <a:buSzPts val="1050"/>
              <a:buFont typeface="Arial" panose="020B0604020202020204" pitchFamily="34" charset="0"/>
              <a:buChar char="•"/>
              <a:defRPr/>
            </a:pPr>
            <a:r>
              <a:rPr lang="fr-FR" sz="1050" kern="0">
                <a:solidFill>
                  <a:srgbClr val="404040"/>
                </a:solidFill>
                <a:latin typeface="+mn-lt"/>
                <a:cs typeface="Arial"/>
                <a:sym typeface="Montserrat"/>
              </a:rPr>
              <a:t>Identification et formulation des traits culturels caractéristiques de la culture actuelle de la DSI en lien avec les objectifs de transformation </a:t>
            </a:r>
          </a:p>
          <a:p>
            <a:pPr marL="628650" lvl="1" indent="-171450" algn="just">
              <a:buClr>
                <a:srgbClr val="000000"/>
              </a:buClr>
              <a:buSzPts val="1050"/>
              <a:buFont typeface="Arial" panose="020B0604020202020204" pitchFamily="34" charset="0"/>
              <a:buChar char="•"/>
              <a:defRPr/>
            </a:pPr>
            <a:r>
              <a:rPr lang="fr-FR" sz="1050" kern="0">
                <a:solidFill>
                  <a:srgbClr val="404040"/>
                </a:solidFill>
                <a:latin typeface="+mn-lt"/>
                <a:cs typeface="Arial"/>
                <a:sym typeface="Montserrat"/>
              </a:rPr>
              <a:t>Evaluation des traits culturels selon l’adhésion des collaborateurs et leur contribution aux ambitions de transformation </a:t>
            </a:r>
          </a:p>
          <a:p>
            <a:pPr marL="628650" lvl="1" indent="-171450" algn="just">
              <a:spcAft>
                <a:spcPts val="600"/>
              </a:spcAft>
              <a:buClr>
                <a:srgbClr val="000000"/>
              </a:buClr>
              <a:buSzPts val="1050"/>
              <a:buFont typeface="Arial" panose="020B0604020202020204" pitchFamily="34" charset="0"/>
              <a:buChar char="•"/>
              <a:defRPr/>
            </a:pPr>
            <a:r>
              <a:rPr lang="fr-FR" sz="1050" kern="0">
                <a:solidFill>
                  <a:srgbClr val="404040"/>
                </a:solidFill>
                <a:latin typeface="+mn-lt"/>
                <a:cs typeface="Arial"/>
                <a:sym typeface="Montserrat"/>
              </a:rPr>
              <a:t>Préconisation d’évolutions et identification de nouveaux traits culturels </a:t>
            </a:r>
          </a:p>
          <a:p>
            <a:pPr marL="171450" indent="-171450" algn="just">
              <a:spcAft>
                <a:spcPts val="600"/>
              </a:spcAft>
              <a:buClr>
                <a:srgbClr val="000000"/>
              </a:buClr>
              <a:buSzPts val="1050"/>
              <a:buFont typeface="Arial" panose="020B0604020202020204" pitchFamily="34" charset="0"/>
              <a:buChar char="•"/>
              <a:defRPr/>
            </a:pPr>
            <a:r>
              <a:rPr lang="fr-FR" sz="1050" b="1" kern="0">
                <a:solidFill>
                  <a:srgbClr val="404040"/>
                </a:solidFill>
                <a:latin typeface="+mn-lt"/>
                <a:cs typeface="Arial"/>
                <a:sym typeface="Montserrat"/>
              </a:rPr>
              <a:t>Construction du modèle culturel cible </a:t>
            </a:r>
            <a:r>
              <a:rPr lang="fr-FR" sz="1050" kern="0">
                <a:solidFill>
                  <a:srgbClr val="404040"/>
                </a:solidFill>
                <a:latin typeface="+mn-lt"/>
                <a:cs typeface="Arial"/>
                <a:sym typeface="Montserrat"/>
              </a:rPr>
              <a:t>: traits culturels, principes d’actions, KPIs </a:t>
            </a:r>
            <a:endParaRPr lang="fr-FR" sz="1050" b="1" kern="0">
              <a:solidFill>
                <a:srgbClr val="404040"/>
              </a:solidFill>
              <a:latin typeface="+mn-lt"/>
              <a:cs typeface="Arial"/>
              <a:sym typeface="Montserrat"/>
            </a:endParaRPr>
          </a:p>
          <a:p>
            <a:pPr marL="171450" indent="-171450" algn="just">
              <a:spcAft>
                <a:spcPts val="300"/>
              </a:spcAft>
              <a:buClr>
                <a:srgbClr val="000000"/>
              </a:buClr>
              <a:buSzPts val="1050"/>
              <a:buFont typeface="Arial" panose="020B0604020202020204" pitchFamily="34" charset="0"/>
              <a:buChar char="•"/>
              <a:defRPr/>
            </a:pPr>
            <a:r>
              <a:rPr lang="fr-FR" sz="1050" b="1" kern="0">
                <a:solidFill>
                  <a:srgbClr val="404040"/>
                </a:solidFill>
                <a:latin typeface="+mn-lt"/>
                <a:cs typeface="Arial"/>
                <a:sym typeface="Montserrat"/>
              </a:rPr>
              <a:t>Elaboration de la trajectoire d’évolution culturelle</a:t>
            </a:r>
            <a:r>
              <a:rPr lang="fr-FR" sz="1050" kern="0">
                <a:solidFill>
                  <a:srgbClr val="404040"/>
                </a:solidFill>
                <a:latin typeface="+mn-lt"/>
                <a:cs typeface="Arial"/>
                <a:sym typeface="Montserrat"/>
              </a:rPr>
              <a:t> </a:t>
            </a:r>
            <a:r>
              <a:rPr lang="fr-FR" sz="1050" b="1" kern="0">
                <a:solidFill>
                  <a:srgbClr val="404040"/>
                </a:solidFill>
                <a:latin typeface="+mn-lt"/>
                <a:cs typeface="Arial"/>
                <a:sym typeface="Montserrat"/>
              </a:rPr>
              <a:t>à court &amp; moyen termes</a:t>
            </a:r>
            <a:r>
              <a:rPr lang="fr-FR" sz="1050" kern="0">
                <a:solidFill>
                  <a:srgbClr val="404040"/>
                </a:solidFill>
                <a:latin typeface="+mn-lt"/>
                <a:cs typeface="Arial"/>
                <a:sym typeface="Montserrat"/>
              </a:rPr>
              <a:t> </a:t>
            </a:r>
            <a:endParaRPr lang="fr-FR" sz="1050" kern="0">
              <a:solidFill>
                <a:srgbClr val="404040"/>
              </a:solidFill>
              <a:latin typeface="+mn-lt"/>
              <a:cs typeface="Arial"/>
              <a:sym typeface="Arial"/>
            </a:endParaRP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endParaRPr kumimoji="0" lang="fr-FR" sz="1000" b="0" i="0" u="none" strike="noStrike" kern="0" cap="none" spc="0" normalizeH="0" baseline="0" noProof="0">
              <a:ln>
                <a:noFill/>
              </a:ln>
              <a:solidFill>
                <a:srgbClr val="404040"/>
              </a:solidFill>
              <a:effectLst/>
              <a:uLnTx/>
              <a:uFillTx/>
              <a:latin typeface="+mn-lt"/>
              <a:cs typeface="Arial"/>
              <a:sym typeface="Montserrat"/>
            </a:endParaRPr>
          </a:p>
        </p:txBody>
      </p:sp>
      <p:sp>
        <p:nvSpPr>
          <p:cNvPr id="1716" name="Google Shape;1716;p23"/>
          <p:cNvSpPr txBox="1"/>
          <p:nvPr/>
        </p:nvSpPr>
        <p:spPr>
          <a:xfrm>
            <a:off x="452313" y="1659682"/>
            <a:ext cx="5643687" cy="1787732"/>
          </a:xfrm>
          <a:prstGeom prst="rect">
            <a:avLst/>
          </a:prstGeom>
          <a:noFill/>
          <a:ln>
            <a:noFill/>
          </a:ln>
        </p:spPr>
        <p:txBody>
          <a:bodyPr spcFirstLastPara="1" wrap="square" lIns="0" tIns="0" rIns="0" bIns="0" anchor="t" anchorCtr="0">
            <a:noAutofit/>
          </a:bodyPr>
          <a:lstStyle/>
          <a:p>
            <a:pPr marL="0" marR="0" lvl="0" indent="0" algn="just" defTabSz="914400" rtl="0" eaLnBrk="1" fontAlgn="auto" latinLnBrk="0" hangingPunct="1">
              <a:lnSpc>
                <a:spcPct val="100000"/>
              </a:lnSpc>
              <a:spcAft>
                <a:spcPts val="300"/>
              </a:spcAft>
              <a:buClr>
                <a:srgbClr val="000000"/>
              </a:buClr>
              <a:buSzPts val="1050"/>
              <a:buFont typeface="Arial"/>
              <a:buNone/>
              <a:tabLst/>
              <a:defRPr/>
            </a:pPr>
            <a:r>
              <a:rPr lang="fr-FR" sz="1050" kern="0">
                <a:solidFill>
                  <a:srgbClr val="404040"/>
                </a:solidFill>
                <a:latin typeface="+mn-lt"/>
                <a:cs typeface="Arial"/>
                <a:sym typeface="Montserrat"/>
              </a:rPr>
              <a:t>Jusqu’en 2023, la Direction IT en charge du </a:t>
            </a:r>
            <a:r>
              <a:rPr lang="fr-FR" sz="1050" kern="0" err="1">
                <a:solidFill>
                  <a:srgbClr val="404040"/>
                </a:solidFill>
                <a:latin typeface="+mn-lt"/>
                <a:cs typeface="Arial"/>
                <a:sym typeface="Montserrat"/>
              </a:rPr>
              <a:t>retail</a:t>
            </a:r>
            <a:r>
              <a:rPr lang="fr-FR" sz="1050" kern="0">
                <a:solidFill>
                  <a:srgbClr val="404040"/>
                </a:solidFill>
                <a:latin typeface="+mn-lt"/>
                <a:cs typeface="Arial"/>
                <a:sym typeface="Montserrat"/>
              </a:rPr>
              <a:t> sert aussi bien l’enseigne Crédit du Nord (CDN) que l’enseigne Société Générale (SG). Dans le cadre du projet stratégique VISION 2025 qui vise à rapprocher ces deux enseignes, la Direction IT est en charge d’un </a:t>
            </a:r>
            <a:r>
              <a:rPr lang="fr-FR" sz="1050" b="1" kern="0">
                <a:solidFill>
                  <a:srgbClr val="404040"/>
                </a:solidFill>
                <a:latin typeface="+mn-lt"/>
                <a:cs typeface="Arial"/>
                <a:sym typeface="Montserrat"/>
              </a:rPr>
              <a:t>triple défi </a:t>
            </a:r>
            <a:r>
              <a:rPr lang="fr-FR" sz="1050" kern="0">
                <a:solidFill>
                  <a:srgbClr val="404040"/>
                </a:solidFill>
                <a:latin typeface="+mn-lt"/>
                <a:cs typeface="Arial"/>
                <a:sym typeface="Montserrat"/>
              </a:rPr>
              <a:t>: </a:t>
            </a:r>
          </a:p>
          <a:p>
            <a:pPr marL="171450" marR="0" lvl="0" indent="-171450" algn="just" defTabSz="914400" rtl="0" eaLnBrk="1" fontAlgn="auto" latinLnBrk="0" hangingPunct="1">
              <a:lnSpc>
                <a:spcPct val="100000"/>
              </a:lnSpc>
              <a:spcAft>
                <a:spcPts val="0"/>
              </a:spcAft>
              <a:buClr>
                <a:srgbClr val="000000"/>
              </a:buClr>
              <a:buSzPts val="1050"/>
              <a:buFont typeface="Arial" panose="020B0604020202020204" pitchFamily="34" charset="0"/>
              <a:buChar char="•"/>
              <a:tabLst/>
              <a:defRPr/>
            </a:pPr>
            <a:r>
              <a:rPr lang="fr-FR" sz="1050" b="1" kern="0">
                <a:solidFill>
                  <a:srgbClr val="404040"/>
                </a:solidFill>
                <a:latin typeface="+mn-lt"/>
                <a:cs typeface="Arial"/>
                <a:sym typeface="Montserrat"/>
              </a:rPr>
              <a:t>Réussir la migration des plateformes informatiques </a:t>
            </a:r>
            <a:r>
              <a:rPr lang="fr-FR" sz="1050" kern="0">
                <a:solidFill>
                  <a:srgbClr val="404040"/>
                </a:solidFill>
                <a:latin typeface="+mn-lt"/>
                <a:cs typeface="Arial"/>
                <a:sym typeface="Montserrat"/>
              </a:rPr>
              <a:t>aujourd’hui distinctes CDN et SG sur une plateforme commune sur un temps très court (2021-2023) ;</a:t>
            </a:r>
          </a:p>
          <a:p>
            <a:pPr marL="171450" marR="0" lvl="0" indent="-171450" algn="just" defTabSz="914400" rtl="0" eaLnBrk="1" fontAlgn="auto" latinLnBrk="0" hangingPunct="1">
              <a:lnSpc>
                <a:spcPct val="100000"/>
              </a:lnSpc>
              <a:spcAft>
                <a:spcPts val="0"/>
              </a:spcAft>
              <a:buClr>
                <a:srgbClr val="000000"/>
              </a:buClr>
              <a:buSzPts val="1050"/>
              <a:buFont typeface="Arial" panose="020B0604020202020204" pitchFamily="34" charset="0"/>
              <a:buChar char="•"/>
              <a:tabLst/>
              <a:defRPr/>
            </a:pPr>
            <a:r>
              <a:rPr lang="fr-FR" sz="1050" kern="0">
                <a:solidFill>
                  <a:srgbClr val="404040"/>
                </a:solidFill>
                <a:latin typeface="+mn-lt"/>
                <a:cs typeface="Arial"/>
                <a:sym typeface="Montserrat"/>
              </a:rPr>
              <a:t>Continuer à </a:t>
            </a:r>
            <a:r>
              <a:rPr lang="fr-FR" sz="1050" b="1" kern="0">
                <a:solidFill>
                  <a:srgbClr val="404040"/>
                </a:solidFill>
                <a:latin typeface="+mn-lt"/>
                <a:cs typeface="Arial"/>
                <a:sym typeface="Montserrat"/>
              </a:rPr>
              <a:t>fournir des services IT fiables &amp; robustes </a:t>
            </a:r>
            <a:r>
              <a:rPr lang="fr-FR" sz="1050" kern="0">
                <a:solidFill>
                  <a:srgbClr val="404040"/>
                </a:solidFill>
                <a:latin typeface="+mn-lt"/>
                <a:cs typeface="Arial"/>
                <a:sym typeface="Montserrat"/>
              </a:rPr>
              <a:t>tout en </a:t>
            </a:r>
            <a:r>
              <a:rPr lang="fr-FR" sz="1050" b="1" kern="0">
                <a:solidFill>
                  <a:srgbClr val="404040"/>
                </a:solidFill>
                <a:latin typeface="+mn-lt"/>
                <a:cs typeface="Arial"/>
                <a:sym typeface="Montserrat"/>
              </a:rPr>
              <a:t>accompagnant les métiers bancaires </a:t>
            </a:r>
            <a:r>
              <a:rPr lang="fr-FR" sz="1050" kern="0">
                <a:solidFill>
                  <a:srgbClr val="404040"/>
                </a:solidFill>
                <a:latin typeface="+mn-lt"/>
                <a:cs typeface="Arial"/>
                <a:sym typeface="Montserrat"/>
              </a:rPr>
              <a:t>dans leur </a:t>
            </a:r>
            <a:r>
              <a:rPr lang="fr-FR" sz="1050" b="1" kern="0">
                <a:solidFill>
                  <a:srgbClr val="404040"/>
                </a:solidFill>
                <a:latin typeface="+mn-lt"/>
                <a:cs typeface="Arial"/>
                <a:sym typeface="Montserrat"/>
              </a:rPr>
              <a:t>transformation digitale/ </a:t>
            </a:r>
            <a:r>
              <a:rPr lang="fr-FR" sz="1050" b="1" kern="0" err="1">
                <a:solidFill>
                  <a:srgbClr val="404040"/>
                </a:solidFill>
                <a:latin typeface="+mn-lt"/>
                <a:cs typeface="Arial"/>
                <a:sym typeface="Montserrat"/>
              </a:rPr>
              <a:t>phygitale</a:t>
            </a:r>
            <a:r>
              <a:rPr lang="fr-FR" sz="1050" b="1" kern="0">
                <a:solidFill>
                  <a:srgbClr val="404040"/>
                </a:solidFill>
                <a:latin typeface="+mn-lt"/>
                <a:cs typeface="Arial"/>
                <a:sym typeface="Montserrat"/>
              </a:rPr>
              <a:t> </a:t>
            </a:r>
            <a:r>
              <a:rPr lang="fr-FR" sz="1050" kern="0">
                <a:solidFill>
                  <a:srgbClr val="404040"/>
                </a:solidFill>
                <a:latin typeface="+mn-lt"/>
                <a:cs typeface="Arial"/>
                <a:sym typeface="Montserrat"/>
              </a:rPr>
              <a:t>; </a:t>
            </a:r>
            <a:endParaRPr lang="fr-FR" sz="1050" b="1" kern="0">
              <a:solidFill>
                <a:srgbClr val="404040"/>
              </a:solidFill>
              <a:latin typeface="+mn-lt"/>
              <a:cs typeface="Arial"/>
              <a:sym typeface="Montserrat"/>
            </a:endParaRPr>
          </a:p>
          <a:p>
            <a:pPr marL="171450" marR="0" lvl="0" indent="-171450" algn="just" defTabSz="914400" rtl="0" eaLnBrk="1" fontAlgn="auto" latinLnBrk="0" hangingPunct="1">
              <a:lnSpc>
                <a:spcPct val="100000"/>
              </a:lnSpc>
              <a:spcAft>
                <a:spcPts val="0"/>
              </a:spcAft>
              <a:buClr>
                <a:srgbClr val="000000"/>
              </a:buClr>
              <a:buSzPts val="1050"/>
              <a:buFont typeface="Arial" panose="020B0604020202020204" pitchFamily="34" charset="0"/>
              <a:buChar char="•"/>
              <a:tabLst/>
              <a:defRPr/>
            </a:pPr>
            <a:r>
              <a:rPr lang="fr-FR" sz="1050" kern="0">
                <a:solidFill>
                  <a:srgbClr val="404040"/>
                </a:solidFill>
                <a:latin typeface="+mn-lt"/>
                <a:cs typeface="Arial"/>
                <a:sym typeface="Montserrat"/>
              </a:rPr>
              <a:t>Faire </a:t>
            </a:r>
            <a:r>
              <a:rPr lang="fr-FR" sz="1050" b="1" kern="0">
                <a:solidFill>
                  <a:srgbClr val="404040"/>
                </a:solidFill>
                <a:latin typeface="+mn-lt"/>
                <a:cs typeface="Arial"/>
                <a:sym typeface="Montserrat"/>
              </a:rPr>
              <a:t>évoluer la culture de la DSI </a:t>
            </a:r>
            <a:r>
              <a:rPr lang="fr-FR" sz="1050" kern="0">
                <a:solidFill>
                  <a:srgbClr val="404040"/>
                </a:solidFill>
                <a:latin typeface="+mn-lt"/>
                <a:cs typeface="Arial"/>
                <a:sym typeface="Montserrat"/>
              </a:rPr>
              <a:t>pour lui permettre de relever les </a:t>
            </a:r>
            <a:r>
              <a:rPr lang="fr-FR" sz="1050" b="1" kern="0">
                <a:solidFill>
                  <a:srgbClr val="404040"/>
                </a:solidFill>
                <a:latin typeface="+mn-lt"/>
                <a:cs typeface="Arial"/>
                <a:sym typeface="Montserrat"/>
              </a:rPr>
              <a:t>défis opérationnels </a:t>
            </a:r>
            <a:r>
              <a:rPr lang="fr-FR" sz="1050" kern="0">
                <a:solidFill>
                  <a:srgbClr val="404040"/>
                </a:solidFill>
                <a:latin typeface="+mn-lt"/>
                <a:cs typeface="Arial"/>
                <a:sym typeface="Montserrat"/>
              </a:rPr>
              <a:t>du projet à court terme tout en </a:t>
            </a:r>
            <a:r>
              <a:rPr lang="fr-FR" sz="1050" b="1" kern="0">
                <a:solidFill>
                  <a:srgbClr val="404040"/>
                </a:solidFill>
                <a:latin typeface="+mn-lt"/>
                <a:cs typeface="Arial"/>
                <a:sym typeface="Montserrat"/>
              </a:rPr>
              <a:t>se projetant </a:t>
            </a:r>
            <a:r>
              <a:rPr lang="fr-FR" sz="1050" kern="0">
                <a:solidFill>
                  <a:srgbClr val="404040"/>
                </a:solidFill>
                <a:latin typeface="+mn-lt"/>
                <a:cs typeface="Arial"/>
                <a:sym typeface="Montserrat"/>
              </a:rPr>
              <a:t>pour servir la </a:t>
            </a:r>
            <a:r>
              <a:rPr lang="fr-FR" sz="1050" b="1" kern="0">
                <a:solidFill>
                  <a:srgbClr val="404040"/>
                </a:solidFill>
                <a:latin typeface="+mn-lt"/>
                <a:cs typeface="Arial"/>
                <a:sym typeface="Montserrat"/>
              </a:rPr>
              <a:t>nouvelle banque à moyen &amp; long termes </a:t>
            </a:r>
            <a:r>
              <a:rPr lang="fr-FR" sz="1050" kern="0">
                <a:solidFill>
                  <a:srgbClr val="404040"/>
                </a:solidFill>
                <a:latin typeface="+mn-lt"/>
                <a:cs typeface="Arial"/>
                <a:sym typeface="Montserrat"/>
              </a:rPr>
              <a:t>(2023-2025 et post-2025). </a:t>
            </a:r>
            <a:endParaRPr kumimoji="0" lang="fr-FR" sz="1050" b="0" i="0" u="none" strike="noStrike" kern="0" cap="none" spc="0" normalizeH="0" baseline="0" noProof="0">
              <a:ln>
                <a:noFill/>
              </a:ln>
              <a:solidFill>
                <a:srgbClr val="404040"/>
              </a:solidFill>
              <a:effectLst/>
              <a:uLnTx/>
              <a:uFillTx/>
              <a:latin typeface="+mn-lt"/>
              <a:cs typeface="Arial"/>
              <a:sym typeface="Montserrat"/>
            </a:endParaRP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Objectifs</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sp>
        <p:nvSpPr>
          <p:cNvPr id="1720" name="Google Shape;1720;p23"/>
          <p:cNvSpPr txBox="1"/>
          <p:nvPr/>
        </p:nvSpPr>
        <p:spPr>
          <a:xfrm>
            <a:off x="6345957" y="1659683"/>
            <a:ext cx="5472000" cy="1651302"/>
          </a:xfrm>
          <a:prstGeom prst="rect">
            <a:avLst/>
          </a:prstGeom>
          <a:noFill/>
          <a:ln>
            <a:noFill/>
          </a:ln>
        </p:spPr>
        <p:txBody>
          <a:bodyPr spcFirstLastPara="1" wrap="square" lIns="0" tIns="0" rIns="0" bIns="0" anchor="t" anchorCtr="0">
            <a:noAutofit/>
          </a:bodyPr>
          <a:lstStyle/>
          <a:p>
            <a:pPr marL="171450" marR="0" lvl="0" indent="-171450" algn="just" rtl="0">
              <a:lnSpc>
                <a:spcPct val="100000"/>
              </a:lnSpc>
              <a:spcBef>
                <a:spcPts val="0"/>
              </a:spcBef>
              <a:spcAft>
                <a:spcPts val="0"/>
              </a:spcAft>
              <a:buClrTx/>
              <a:buSzPts val="1050"/>
              <a:buFont typeface="Arial" panose="020B0604020202020204" pitchFamily="34" charset="0"/>
              <a:buChar char="•"/>
            </a:pPr>
            <a:r>
              <a:rPr lang="fr-FR" sz="1050" b="1" kern="0">
                <a:solidFill>
                  <a:srgbClr val="404040"/>
                </a:solidFill>
                <a:latin typeface="+mn-lt"/>
                <a:cs typeface="Arial"/>
                <a:sym typeface="Montserrat"/>
              </a:rPr>
              <a:t>Caractériser la culture actuelle </a:t>
            </a:r>
            <a:r>
              <a:rPr lang="fr-FR" sz="1050" kern="0">
                <a:solidFill>
                  <a:srgbClr val="404040"/>
                </a:solidFill>
                <a:latin typeface="+mn-lt"/>
                <a:cs typeface="Arial"/>
                <a:sym typeface="Montserrat"/>
              </a:rPr>
              <a:t>de la Direction IT </a:t>
            </a:r>
            <a:r>
              <a:rPr lang="fr-FR" sz="1050" kern="0" err="1">
                <a:solidFill>
                  <a:srgbClr val="404040"/>
                </a:solidFill>
                <a:latin typeface="+mn-lt"/>
                <a:cs typeface="Arial"/>
                <a:sym typeface="Montserrat"/>
              </a:rPr>
              <a:t>Retail</a:t>
            </a:r>
            <a:r>
              <a:rPr lang="fr-FR" sz="1050" kern="0">
                <a:solidFill>
                  <a:srgbClr val="404040"/>
                </a:solidFill>
                <a:latin typeface="+mn-lt"/>
                <a:cs typeface="Arial"/>
                <a:sym typeface="Montserrat"/>
              </a:rPr>
              <a:t> et </a:t>
            </a:r>
            <a:r>
              <a:rPr lang="fr-FR" sz="1050" b="1" kern="0">
                <a:solidFill>
                  <a:srgbClr val="404040"/>
                </a:solidFill>
                <a:latin typeface="+mn-lt"/>
                <a:cs typeface="Arial"/>
                <a:sym typeface="Montserrat"/>
              </a:rPr>
              <a:t>évaluer l’ancrage </a:t>
            </a:r>
            <a:r>
              <a:rPr lang="fr-FR" sz="1050" kern="0">
                <a:solidFill>
                  <a:srgbClr val="404040"/>
                </a:solidFill>
                <a:latin typeface="+mn-lt"/>
                <a:cs typeface="Arial"/>
                <a:sym typeface="Montserrat"/>
              </a:rPr>
              <a:t>de la culture affichée 2016 – 2020 </a:t>
            </a:r>
          </a:p>
          <a:p>
            <a:pPr marL="171450" marR="0" lvl="0" indent="-171450" algn="just" rtl="0">
              <a:lnSpc>
                <a:spcPct val="100000"/>
              </a:lnSpc>
              <a:spcBef>
                <a:spcPts val="0"/>
              </a:spcBef>
              <a:spcAft>
                <a:spcPts val="0"/>
              </a:spcAft>
              <a:buClrTx/>
              <a:buSzPts val="1050"/>
              <a:buFont typeface="Arial" panose="020B0604020202020204" pitchFamily="34" charset="0"/>
              <a:buChar char="•"/>
            </a:pPr>
            <a:r>
              <a:rPr lang="fr-FR" sz="1050" b="1" kern="0">
                <a:solidFill>
                  <a:srgbClr val="404040"/>
                </a:solidFill>
                <a:latin typeface="+mn-lt"/>
                <a:cs typeface="Arial"/>
                <a:sym typeface="Montserrat"/>
              </a:rPr>
              <a:t>Définir une culture cible </a:t>
            </a:r>
            <a:r>
              <a:rPr lang="fr-FR" sz="1050" kern="0">
                <a:solidFill>
                  <a:srgbClr val="404040"/>
                </a:solidFill>
                <a:latin typeface="+mn-lt"/>
                <a:cs typeface="Arial"/>
                <a:sym typeface="Montserrat"/>
              </a:rPr>
              <a:t>qui permette de </a:t>
            </a:r>
            <a:r>
              <a:rPr lang="fr-FR" sz="1050" b="1" kern="0">
                <a:solidFill>
                  <a:srgbClr val="404040"/>
                </a:solidFill>
                <a:latin typeface="+mn-lt"/>
                <a:cs typeface="Arial"/>
                <a:sym typeface="Montserrat"/>
              </a:rPr>
              <a:t>soutenir les objectifs stratégiques </a:t>
            </a:r>
            <a:r>
              <a:rPr lang="fr-FR" sz="1050" kern="0">
                <a:solidFill>
                  <a:srgbClr val="404040"/>
                </a:solidFill>
                <a:latin typeface="+mn-lt"/>
                <a:cs typeface="Arial"/>
                <a:sym typeface="Montserrat"/>
              </a:rPr>
              <a:t>et qui soit un </a:t>
            </a:r>
            <a:r>
              <a:rPr lang="fr-FR" sz="1050" b="1" kern="0">
                <a:solidFill>
                  <a:srgbClr val="404040"/>
                </a:solidFill>
                <a:latin typeface="+mn-lt"/>
                <a:cs typeface="Arial"/>
                <a:sym typeface="Montserrat"/>
              </a:rPr>
              <a:t>levier de mobilisation </a:t>
            </a:r>
            <a:r>
              <a:rPr lang="fr-FR" sz="1050" kern="0">
                <a:solidFill>
                  <a:srgbClr val="404040"/>
                </a:solidFill>
                <a:latin typeface="+mn-lt"/>
                <a:cs typeface="Arial"/>
                <a:sym typeface="Montserrat"/>
              </a:rPr>
              <a:t>pour les collaborateurs </a:t>
            </a:r>
          </a:p>
          <a:p>
            <a:pPr marL="171450" marR="0" lvl="0" indent="-171450" algn="just" rtl="0">
              <a:lnSpc>
                <a:spcPct val="100000"/>
              </a:lnSpc>
              <a:spcBef>
                <a:spcPts val="0"/>
              </a:spcBef>
              <a:spcAft>
                <a:spcPts val="0"/>
              </a:spcAft>
              <a:buClrTx/>
              <a:buSzPts val="1050"/>
              <a:buFont typeface="Arial" panose="020B0604020202020204" pitchFamily="34" charset="0"/>
              <a:buChar char="•"/>
            </a:pPr>
            <a:r>
              <a:rPr lang="fr-FR" sz="1050" b="1" kern="0">
                <a:solidFill>
                  <a:srgbClr val="404040"/>
                </a:solidFill>
                <a:latin typeface="+mn-lt"/>
                <a:cs typeface="Arial"/>
                <a:sym typeface="Montserrat"/>
              </a:rPr>
              <a:t>Traiter les contradictions entre l’évolution culturelle </a:t>
            </a:r>
            <a:r>
              <a:rPr lang="fr-FR" sz="1050" kern="0">
                <a:solidFill>
                  <a:srgbClr val="404040"/>
                </a:solidFill>
                <a:latin typeface="+mn-lt"/>
                <a:cs typeface="Arial"/>
                <a:sym typeface="Montserrat"/>
              </a:rPr>
              <a:t>de fond vers une </a:t>
            </a:r>
            <a:r>
              <a:rPr lang="fr-FR" sz="1050" b="1" kern="0">
                <a:solidFill>
                  <a:srgbClr val="404040"/>
                </a:solidFill>
                <a:latin typeface="+mn-lt"/>
                <a:cs typeface="Arial"/>
                <a:sym typeface="Montserrat"/>
              </a:rPr>
              <a:t>généralisation de l’agilité </a:t>
            </a:r>
            <a:r>
              <a:rPr lang="fr-FR" sz="1050" kern="0">
                <a:solidFill>
                  <a:srgbClr val="404040"/>
                </a:solidFill>
                <a:latin typeface="+mn-lt"/>
                <a:cs typeface="Arial"/>
                <a:sym typeface="Montserrat"/>
              </a:rPr>
              <a:t>et la </a:t>
            </a:r>
            <a:r>
              <a:rPr lang="fr-FR" sz="1050" b="1" kern="0">
                <a:solidFill>
                  <a:srgbClr val="404040"/>
                </a:solidFill>
                <a:latin typeface="+mn-lt"/>
                <a:cs typeface="Arial"/>
                <a:sym typeface="Montserrat"/>
              </a:rPr>
              <a:t>concentration des efforts autour d’un projet de migration majeur en mode « big bang »</a:t>
            </a:r>
            <a:endParaRPr lang="fr-FR" sz="1050" b="1" kern="0">
              <a:solidFill>
                <a:srgbClr val="404040"/>
              </a:solidFill>
              <a:latin typeface="+mn-lt"/>
              <a:cs typeface="Arial"/>
              <a:sym typeface="Arial"/>
            </a:endParaRPr>
          </a:p>
          <a:p>
            <a:pPr marR="0" lvl="0" algn="just" defTabSz="914400" rtl="0" eaLnBrk="1" fontAlgn="auto" latinLnBrk="0" hangingPunct="1">
              <a:lnSpc>
                <a:spcPct val="100000"/>
              </a:lnSpc>
              <a:spcBef>
                <a:spcPts val="210"/>
              </a:spcBef>
              <a:spcAft>
                <a:spcPts val="0"/>
              </a:spcAft>
              <a:buClr>
                <a:srgbClr val="000000"/>
              </a:buClr>
              <a:buSzPts val="1050"/>
              <a:tabLst/>
              <a:defRPr/>
            </a:pPr>
            <a:endParaRPr kumimoji="0" lang="fr-FR" sz="1050" b="0" i="0" u="none" strike="noStrike" kern="0" cap="none" spc="0" normalizeH="0" baseline="0" noProof="0">
              <a:ln>
                <a:noFill/>
              </a:ln>
              <a:solidFill>
                <a:srgbClr val="404040"/>
              </a:solidFill>
              <a:effectLst/>
              <a:uLnTx/>
              <a:uFillTx/>
              <a:latin typeface="+mn-lt"/>
              <a:ea typeface="Montserrat"/>
              <a:cs typeface="Arial"/>
              <a:sym typeface="Arial"/>
            </a:endParaRPr>
          </a:p>
        </p:txBody>
      </p:sp>
      <p:grpSp>
        <p:nvGrpSpPr>
          <p:cNvPr id="1722" name="Google Shape;1722;p23"/>
          <p:cNvGrpSpPr/>
          <p:nvPr/>
        </p:nvGrpSpPr>
        <p:grpSpPr>
          <a:xfrm>
            <a:off x="6345957" y="1212431"/>
            <a:ext cx="328025" cy="343929"/>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30" name="Google Shape;1730;p23"/>
          <p:cNvSpPr txBox="1"/>
          <p:nvPr/>
        </p:nvSpPr>
        <p:spPr>
          <a:xfrm>
            <a:off x="6369776" y="4232114"/>
            <a:ext cx="5475900" cy="1008000"/>
          </a:xfrm>
          <a:prstGeom prst="rect">
            <a:avLst/>
          </a:prstGeom>
          <a:solidFill>
            <a:srgbClr val="062488"/>
          </a:solidFill>
          <a:ln>
            <a:noFill/>
          </a:ln>
        </p:spPr>
        <p:txBody>
          <a:bodyPr spcFirstLastPara="1" wrap="square" lIns="66450" tIns="66450" rIns="68400" bIns="66450" anchor="t" anchorCtr="0">
            <a:noAutofit/>
          </a:bodyPr>
          <a:lstStyle/>
          <a:p>
            <a:pPr marL="457200" marR="0" lvl="0" indent="-295275" algn="l" rtl="0">
              <a:lnSpc>
                <a:spcPct val="80000"/>
              </a:lnSpc>
              <a:spcAft>
                <a:spcPts val="600"/>
              </a:spcAft>
              <a:buClr>
                <a:srgbClr val="FFFFFF"/>
              </a:buClr>
              <a:buSzPts val="1050"/>
              <a:buFont typeface="Montserrat"/>
              <a:buChar char="•"/>
            </a:pPr>
            <a:r>
              <a:rPr lang="fr-FR" sz="1050">
                <a:solidFill>
                  <a:srgbClr val="FFFFFF"/>
                </a:solidFill>
                <a:latin typeface="+mn-lt"/>
                <a:sym typeface="Montserrat"/>
              </a:rPr>
              <a:t>Description de la culture actuelle et des écarts entre la culture vécue et la culture affichée permettant d’expliciter certains freins opérationnels </a:t>
            </a:r>
          </a:p>
          <a:p>
            <a:pPr marL="457200" marR="0" lvl="0" indent="-295275" algn="l" rtl="0">
              <a:lnSpc>
                <a:spcPct val="80000"/>
              </a:lnSpc>
              <a:spcAft>
                <a:spcPts val="600"/>
              </a:spcAft>
              <a:buClr>
                <a:srgbClr val="FFFFFF"/>
              </a:buClr>
              <a:buSzPts val="1050"/>
              <a:buFont typeface="Montserrat"/>
              <a:buChar char="•"/>
            </a:pPr>
            <a:r>
              <a:rPr lang="fr-FR" sz="1050">
                <a:solidFill>
                  <a:srgbClr val="FFFFFF"/>
                </a:solidFill>
                <a:latin typeface="+mn-lt"/>
                <a:sym typeface="Montserrat"/>
              </a:rPr>
              <a:t>Construction de la culture cible, ainsi que des guides de déploiement, en cours </a:t>
            </a:r>
          </a:p>
          <a:p>
            <a:pPr marL="457200" marR="0" lvl="0" indent="-295275" algn="l" rtl="0">
              <a:lnSpc>
                <a:spcPct val="80000"/>
              </a:lnSpc>
              <a:spcAft>
                <a:spcPts val="600"/>
              </a:spcAft>
              <a:buClr>
                <a:srgbClr val="FFFFFF"/>
              </a:buClr>
              <a:buSzPts val="1050"/>
              <a:buFont typeface="Montserrat"/>
              <a:buChar char="•"/>
            </a:pPr>
            <a:r>
              <a:rPr lang="fr-FR" sz="1050">
                <a:solidFill>
                  <a:srgbClr val="FFFFFF"/>
                </a:solidFill>
                <a:latin typeface="+mn-lt"/>
                <a:sym typeface="Montserrat"/>
              </a:rPr>
              <a:t>Mobilisation du COMEX / CODIR autour des enjeux culturels </a:t>
            </a: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45" name="Google Shape;1745;p23"/>
          <p:cNvSpPr txBox="1"/>
          <p:nvPr/>
        </p:nvSpPr>
        <p:spPr>
          <a:xfrm>
            <a:off x="915003" y="3671224"/>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kern="0">
                <a:solidFill>
                  <a:srgbClr val="0070C0"/>
                </a:solidFill>
                <a:latin typeface="+mj-lt"/>
                <a:ea typeface="Montserrat"/>
                <a:cs typeface="Montserrat"/>
                <a:sym typeface="Montserrat"/>
              </a:rPr>
              <a:t>Méthodologie et apports Talan Consulting</a:t>
            </a:r>
            <a:endParaRPr kumimoji="0" lang="fr-FR" b="1" i="0" u="none" strike="noStrike" kern="0" cap="none" spc="0" normalizeH="0" baseline="0" noProof="0">
              <a:ln>
                <a:noFill/>
              </a:ln>
              <a:solidFill>
                <a:srgbClr val="0070C0"/>
              </a:solidFill>
              <a:effectLst/>
              <a:uLnTx/>
              <a:uFillTx/>
              <a:latin typeface="+mj-lt"/>
              <a:ea typeface="Montserrat"/>
              <a:cs typeface="Montserrat"/>
              <a:sym typeface="Montserrat"/>
            </a:endParaRPr>
          </a:p>
        </p:txBody>
      </p:sp>
      <p:cxnSp>
        <p:nvCxnSpPr>
          <p:cNvPr id="1746" name="Google Shape;1746;p23"/>
          <p:cNvCxnSpPr>
            <a:cxnSpLocks/>
          </p:cNvCxnSpPr>
          <p:nvPr/>
        </p:nvCxnSpPr>
        <p:spPr>
          <a:xfrm rot="10800000">
            <a:off x="581703" y="3979991"/>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04" y="3621513"/>
            <a:ext cx="270135" cy="307890"/>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1752" name="Google Shape;1752;p23"/>
          <p:cNvSpPr txBox="1"/>
          <p:nvPr/>
        </p:nvSpPr>
        <p:spPr>
          <a:xfrm>
            <a:off x="6715524" y="3686224"/>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Résultats et gains clients</a:t>
            </a:r>
            <a:endParaRPr kumimoji="0" lang="fr-FR" b="0" i="0" u="none" strike="noStrike" kern="0" cap="none" spc="0" normalizeH="0" baseline="0" noProof="0">
              <a:ln>
                <a:noFill/>
              </a:ln>
              <a:solidFill>
                <a:srgbClr val="0070C0"/>
              </a:solidFill>
              <a:effectLst/>
              <a:uLnTx/>
              <a:uFillTx/>
              <a:latin typeface="+mj-lt"/>
              <a:ea typeface="Arial"/>
              <a:cs typeface="Arial"/>
              <a:sym typeface="Arial"/>
            </a:endParaRPr>
          </a:p>
        </p:txBody>
      </p:sp>
      <p:grpSp>
        <p:nvGrpSpPr>
          <p:cNvPr id="1753" name="Google Shape;1753;p23"/>
          <p:cNvGrpSpPr/>
          <p:nvPr/>
        </p:nvGrpSpPr>
        <p:grpSpPr>
          <a:xfrm>
            <a:off x="6345957" y="3664975"/>
            <a:ext cx="297634" cy="264428"/>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1721" name="Google Shape;1721;p23"/>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rot="10800000">
            <a:off x="6345957" y="3979991"/>
            <a:ext cx="5453399" cy="0"/>
          </a:xfrm>
          <a:prstGeom prst="straightConnector1">
            <a:avLst/>
          </a:prstGeom>
          <a:noFill/>
          <a:ln w="9525" cap="flat" cmpd="sng">
            <a:solidFill>
              <a:srgbClr val="0070C0"/>
            </a:solidFill>
            <a:prstDash val="solid"/>
            <a:round/>
            <a:headEnd type="none" w="sm" len="sm"/>
            <a:tailEnd type="none" w="sm" len="sm"/>
          </a:ln>
        </p:spPr>
      </p:cxnSp>
      <p:sp>
        <p:nvSpPr>
          <p:cNvPr id="48" name="Google Shape;3092;p39">
            <a:extLst>
              <a:ext uri="{FF2B5EF4-FFF2-40B4-BE49-F238E27FC236}">
                <a16:creationId xmlns:a16="http://schemas.microsoft.com/office/drawing/2014/main" id="{263EA466-6B9B-4810-B041-A64C85328A06}"/>
              </a:ext>
            </a:extLst>
          </p:cNvPr>
          <p:cNvSpPr/>
          <p:nvPr/>
        </p:nvSpPr>
        <p:spPr>
          <a:xfrm>
            <a:off x="6369776" y="5377488"/>
            <a:ext cx="5475900" cy="884400"/>
          </a:xfrm>
          <a:prstGeom prst="rect">
            <a:avLst/>
          </a:prstGeom>
          <a:solidFill>
            <a:srgbClr val="F2F2F2">
              <a:alpha val="47450"/>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rtl="0">
              <a:lnSpc>
                <a:spcPct val="100000"/>
              </a:lnSpc>
              <a:spcBef>
                <a:spcPts val="0"/>
              </a:spcBef>
              <a:spcAft>
                <a:spcPts val="0"/>
              </a:spcAft>
              <a:buClr>
                <a:srgbClr val="000000"/>
              </a:buClr>
              <a:buSzPts val="968"/>
              <a:buFont typeface="Arial"/>
              <a:buNone/>
            </a:pPr>
            <a:r>
              <a:rPr lang="fr-FR" sz="968" b="0" i="0" u="none" strike="noStrike" cap="none">
                <a:solidFill>
                  <a:srgbClr val="404040"/>
                </a:solidFill>
                <a:latin typeface="Montserrat"/>
                <a:ea typeface="Montserrat"/>
                <a:cs typeface="Montserrat"/>
                <a:sym typeface="Montserrat"/>
              </a:rPr>
              <a:t>			</a:t>
            </a:r>
            <a:endParaRPr sz="1400" b="0" i="0" u="none" strike="noStrike" cap="none">
              <a:solidFill>
                <a:srgbClr val="000000"/>
              </a:solidFill>
              <a:latin typeface="Arial"/>
              <a:ea typeface="Arial"/>
              <a:cs typeface="Arial"/>
              <a:sym typeface="Arial"/>
            </a:endParaRPr>
          </a:p>
        </p:txBody>
      </p:sp>
      <p:sp>
        <p:nvSpPr>
          <p:cNvPr id="50" name="Google Shape;3093;p39">
            <a:extLst>
              <a:ext uri="{FF2B5EF4-FFF2-40B4-BE49-F238E27FC236}">
                <a16:creationId xmlns:a16="http://schemas.microsoft.com/office/drawing/2014/main" id="{BB11F4A6-6F1E-445B-83D5-8DA017420A38}"/>
              </a:ext>
            </a:extLst>
          </p:cNvPr>
          <p:cNvSpPr/>
          <p:nvPr/>
        </p:nvSpPr>
        <p:spPr>
          <a:xfrm>
            <a:off x="6511315" y="5647024"/>
            <a:ext cx="1724281" cy="2392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fr-FR" sz="1050" b="0" i="0" u="none" strike="noStrike" cap="none">
                <a:solidFill>
                  <a:srgbClr val="404040"/>
                </a:solidFill>
                <a:latin typeface="+mn-lt"/>
                <a:ea typeface="Montserrat"/>
                <a:cs typeface="Montserrat"/>
                <a:sym typeface="Montserrat"/>
              </a:rPr>
              <a:t>Durée : en cours depuis mai 2021</a:t>
            </a:r>
            <a:endParaRPr sz="1050" b="0" i="0" u="none" strike="noStrike" cap="none">
              <a:solidFill>
                <a:srgbClr val="404040"/>
              </a:solidFill>
              <a:latin typeface="+mn-lt"/>
              <a:ea typeface="Montserrat"/>
              <a:cs typeface="Montserrat"/>
              <a:sym typeface="Montserrat"/>
            </a:endParaRPr>
          </a:p>
        </p:txBody>
      </p:sp>
      <p:cxnSp>
        <p:nvCxnSpPr>
          <p:cNvPr id="51" name="Google Shape;3094;p39">
            <a:extLst>
              <a:ext uri="{FF2B5EF4-FFF2-40B4-BE49-F238E27FC236}">
                <a16:creationId xmlns:a16="http://schemas.microsoft.com/office/drawing/2014/main" id="{8FD09EC2-09F8-4B93-B1F6-7B427DFF5C98}"/>
              </a:ext>
            </a:extLst>
          </p:cNvPr>
          <p:cNvCxnSpPr/>
          <p:nvPr/>
        </p:nvCxnSpPr>
        <p:spPr>
          <a:xfrm>
            <a:off x="8458137" y="5574954"/>
            <a:ext cx="0" cy="575400"/>
          </a:xfrm>
          <a:prstGeom prst="straightConnector1">
            <a:avLst/>
          </a:prstGeom>
          <a:noFill/>
          <a:ln w="9525" cap="flat" cmpd="sng">
            <a:solidFill>
              <a:srgbClr val="3E6EC2"/>
            </a:solidFill>
            <a:prstDash val="solid"/>
            <a:round/>
            <a:headEnd type="none" w="sm" len="sm"/>
            <a:tailEnd type="none" w="sm" len="sm"/>
          </a:ln>
        </p:spPr>
      </p:cxnSp>
      <p:sp>
        <p:nvSpPr>
          <p:cNvPr id="52" name="Google Shape;3095;p39">
            <a:extLst>
              <a:ext uri="{FF2B5EF4-FFF2-40B4-BE49-F238E27FC236}">
                <a16:creationId xmlns:a16="http://schemas.microsoft.com/office/drawing/2014/main" id="{F18AC1D7-AE3A-478C-8CD1-2F12E2AD4C22}"/>
              </a:ext>
            </a:extLst>
          </p:cNvPr>
          <p:cNvSpPr txBox="1"/>
          <p:nvPr/>
        </p:nvSpPr>
        <p:spPr>
          <a:xfrm>
            <a:off x="8539140" y="5399334"/>
            <a:ext cx="3046661" cy="939900"/>
          </a:xfrm>
          <a:prstGeom prst="rect">
            <a:avLst/>
          </a:prstGeom>
          <a:noFill/>
          <a:ln>
            <a:noFill/>
          </a:ln>
        </p:spPr>
        <p:txBody>
          <a:bodyPr spcFirstLastPara="1" wrap="square" lIns="91425" tIns="45700" rIns="91425" bIns="45700" anchor="ctr" anchorCtr="0">
            <a:noAutofit/>
          </a:bodyPr>
          <a:lstStyle/>
          <a:p>
            <a:pPr marL="171450" marR="0" lvl="0" indent="-171450" algn="just"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n-lt"/>
                <a:ea typeface="Montserrat"/>
                <a:cs typeface="Montserrat"/>
                <a:sym typeface="Montserrat"/>
              </a:rPr>
              <a:t>1 Consultant Senior à temps plein </a:t>
            </a:r>
          </a:p>
          <a:p>
            <a:pPr marL="171450" marR="0" lvl="0" indent="-171450" algn="just" rtl="0">
              <a:lnSpc>
                <a:spcPct val="100000"/>
              </a:lnSpc>
              <a:spcBef>
                <a:spcPts val="0"/>
              </a:spcBef>
              <a:spcAft>
                <a:spcPts val="0"/>
              </a:spcAft>
              <a:buClr>
                <a:srgbClr val="000000"/>
              </a:buClr>
              <a:buSzPts val="1050"/>
              <a:buFont typeface="Arial"/>
              <a:buChar char="•"/>
            </a:pPr>
            <a:r>
              <a:rPr lang="fr-FR" sz="1050" b="0" i="0" u="none" strike="noStrike" cap="none">
                <a:solidFill>
                  <a:srgbClr val="404040"/>
                </a:solidFill>
                <a:latin typeface="+mn-lt"/>
                <a:ea typeface="Arial"/>
                <a:cs typeface="Arial"/>
                <a:sym typeface="Montserrat"/>
              </a:rPr>
              <a:t>2 jours / sem. De Managers Seniors (2 pers. : 1 expertise transfo culturelle, 1 expertise engagement &amp; intelligence collective) </a:t>
            </a:r>
            <a:endParaRPr sz="1400" b="0" i="0" u="none" strike="noStrike" cap="none">
              <a:solidFill>
                <a:srgbClr val="404040"/>
              </a:solidFill>
              <a:latin typeface="+mn-lt"/>
              <a:ea typeface="Arial"/>
              <a:cs typeface="Arial"/>
              <a:sym typeface="Arial"/>
            </a:endParaRPr>
          </a:p>
        </p:txBody>
      </p:sp>
      <p:pic>
        <p:nvPicPr>
          <p:cNvPr id="3" name="Google Shape;3123;p39">
            <a:extLst>
              <a:ext uri="{FF2B5EF4-FFF2-40B4-BE49-F238E27FC236}">
                <a16:creationId xmlns:a16="http://schemas.microsoft.com/office/drawing/2014/main" id="{20E43731-E966-4323-89C8-78AA05346FA9}"/>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8799" y="933527"/>
            <a:ext cx="445664" cy="433113"/>
          </a:xfrm>
          <a:prstGeom prst="rect">
            <a:avLst/>
          </a:prstGeom>
          <a:noFill/>
          <a:ln>
            <a:noFill/>
          </a:ln>
        </p:spPr>
      </p:pic>
    </p:spTree>
    <p:extLst>
      <p:ext uri="{BB962C8B-B14F-4D97-AF65-F5344CB8AC3E}">
        <p14:creationId xmlns:p14="http://schemas.microsoft.com/office/powerpoint/2010/main" val="3186227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1F38B07-A1A1-4F5B-A1B9-121ED9CE6421}"/>
              </a:ext>
            </a:extLst>
          </p:cNvPr>
          <p:cNvSpPr>
            <a:spLocks noGrp="1"/>
          </p:cNvSpPr>
          <p:nvPr>
            <p:ph type="title"/>
          </p:nvPr>
        </p:nvSpPr>
        <p:spPr/>
        <p:txBody>
          <a:bodyPr/>
          <a:lstStyle/>
          <a:p>
            <a:r>
              <a:rPr lang="fr-FR">
                <a:solidFill>
                  <a:srgbClr val="062488"/>
                </a:solidFill>
                <a:latin typeface="Arial Black" panose="020B0A04020102020204" pitchFamily="34" charset="0"/>
              </a:rPr>
              <a:t>Groupe BPCE – Direction Innovation, Digital &amp; Data</a:t>
            </a:r>
            <a:br>
              <a:rPr lang="fr-FR">
                <a:solidFill>
                  <a:srgbClr val="062488"/>
                </a:solidFill>
                <a:latin typeface="Arial Black" panose="020B0A04020102020204" pitchFamily="34" charset="0"/>
              </a:rPr>
            </a:br>
            <a:r>
              <a:rPr lang="fr-FR" sz="1600">
                <a:solidFill>
                  <a:srgbClr val="062488"/>
                </a:solidFill>
                <a:latin typeface="Arial Black" panose="020B0A04020102020204" pitchFamily="34" charset="0"/>
              </a:rPr>
              <a:t>Organisation, conduite du changement et déploiement du programme Portail Commercial</a:t>
            </a:r>
            <a:r>
              <a:rPr lang="fr-FR" sz="1800">
                <a:solidFill>
                  <a:srgbClr val="062488"/>
                </a:solidFill>
                <a:latin typeface="Arial Black" panose="020B0A04020102020204" pitchFamily="34" charset="0"/>
              </a:rPr>
              <a:t>	</a:t>
            </a:r>
            <a:endParaRPr lang="fr-FR">
              <a:solidFill>
                <a:srgbClr val="062488"/>
              </a:solidFill>
              <a:latin typeface="Arial Black" panose="020B0A04020102020204" pitchFamily="34" charset="0"/>
            </a:endParaRPr>
          </a:p>
        </p:txBody>
      </p:sp>
      <p:sp>
        <p:nvSpPr>
          <p:cNvPr id="18" name="Ellipse 17">
            <a:extLst>
              <a:ext uri="{FF2B5EF4-FFF2-40B4-BE49-F238E27FC236}">
                <a16:creationId xmlns:a16="http://schemas.microsoft.com/office/drawing/2014/main" id="{7F3E925E-15E7-BF6B-ECE0-DC87EC3874E8}"/>
              </a:ext>
            </a:extLst>
          </p:cNvPr>
          <p:cNvSpPr/>
          <p:nvPr/>
        </p:nvSpPr>
        <p:spPr>
          <a:xfrm>
            <a:off x="3188320" y="2390024"/>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a:solidFill>
                <a:schemeClr val="accent1"/>
              </a:solidFill>
            </a:endParaRPr>
          </a:p>
        </p:txBody>
      </p:sp>
      <p:pic>
        <p:nvPicPr>
          <p:cNvPr id="6" name="Picture 2">
            <a:extLst>
              <a:ext uri="{FF2B5EF4-FFF2-40B4-BE49-F238E27FC236}">
                <a16:creationId xmlns:a16="http://schemas.microsoft.com/office/drawing/2014/main" id="{CF2B6EB5-E49D-C2E9-D057-311EEFD0A97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463297" y="1078633"/>
            <a:ext cx="1249277" cy="46635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46;p63">
            <a:extLst>
              <a:ext uri="{FF2B5EF4-FFF2-40B4-BE49-F238E27FC236}">
                <a16:creationId xmlns:a16="http://schemas.microsoft.com/office/drawing/2014/main" id="{F9455B2E-D6C8-BFAA-0493-2FAD781CED31}"/>
              </a:ext>
            </a:extLst>
          </p:cNvPr>
          <p:cNvSpPr txBox="1"/>
          <p:nvPr/>
        </p:nvSpPr>
        <p:spPr>
          <a:xfrm>
            <a:off x="922527" y="1355991"/>
            <a:ext cx="4320000" cy="226200"/>
          </a:xfrm>
          <a:prstGeom prst="rect">
            <a:avLst/>
          </a:prstGeom>
          <a:noFill/>
          <a:ln>
            <a:noFill/>
          </a:ln>
        </p:spPr>
        <p:txBody>
          <a:bodyPr spcFirstLastPara="1" wrap="square" lIns="0" tIns="0" rIns="0" bIns="0" anchor="ctr" anchorCtr="0">
            <a:noAutofit/>
          </a:bodyPr>
          <a:lstStyle/>
          <a:p>
            <a:pPr marL="95244" lvl="3" defTabSz="914377">
              <a:buSzPts val="1400"/>
              <a:defRPr/>
            </a:pPr>
            <a:r>
              <a:rPr lang="fr-FR" b="1">
                <a:solidFill>
                  <a:srgbClr val="0070C0"/>
                </a:solidFill>
                <a:latin typeface="+mj-lt"/>
                <a:ea typeface="Montserrat"/>
                <a:cs typeface="Montserrat"/>
                <a:sym typeface="Montserrat"/>
              </a:rPr>
              <a:t>Contexte</a:t>
            </a:r>
          </a:p>
        </p:txBody>
      </p:sp>
      <p:sp>
        <p:nvSpPr>
          <p:cNvPr id="8" name="Google Shape;1747;p63">
            <a:extLst>
              <a:ext uri="{FF2B5EF4-FFF2-40B4-BE49-F238E27FC236}">
                <a16:creationId xmlns:a16="http://schemas.microsoft.com/office/drawing/2014/main" id="{9DB34F52-3F44-00B6-3CC7-35B2E07D9AEE}"/>
              </a:ext>
            </a:extLst>
          </p:cNvPr>
          <p:cNvSpPr/>
          <p:nvPr/>
        </p:nvSpPr>
        <p:spPr>
          <a:xfrm>
            <a:off x="620470" y="3967720"/>
            <a:ext cx="5513179" cy="2098911"/>
          </a:xfrm>
          <a:prstGeom prst="rect">
            <a:avLst/>
          </a:prstGeom>
          <a:noFill/>
          <a:ln>
            <a:noFill/>
          </a:ln>
        </p:spPr>
        <p:txBody>
          <a:bodyPr spcFirstLastPara="1" wrap="square" lIns="72000" tIns="72000" rIns="72000" bIns="72000" anchor="t" anchorCtr="0">
            <a:noAutofit/>
          </a:bodyPr>
          <a:lstStyle/>
          <a:p>
            <a:pPr marL="179701" indent="-113028" algn="just" defTabSz="914377">
              <a:buClrTx/>
              <a:buSzPts val="1050"/>
              <a:defRPr/>
            </a:pPr>
            <a:endParaRPr lang="fr-FR" sz="1051" kern="1200">
              <a:solidFill>
                <a:schemeClr val="bg2">
                  <a:lumMod val="75000"/>
                </a:schemeClr>
              </a:solidFill>
              <a:ea typeface="+mn-ea"/>
              <a:cs typeface="+mn-cs"/>
            </a:endParaRPr>
          </a:p>
        </p:txBody>
      </p:sp>
      <p:cxnSp>
        <p:nvCxnSpPr>
          <p:cNvPr id="9" name="Google Shape;1748;p63">
            <a:extLst>
              <a:ext uri="{FF2B5EF4-FFF2-40B4-BE49-F238E27FC236}">
                <a16:creationId xmlns:a16="http://schemas.microsoft.com/office/drawing/2014/main" id="{774F8DA1-5F6C-9034-FB0C-075757AB71B4}"/>
              </a:ext>
            </a:extLst>
          </p:cNvPr>
          <p:cNvCxnSpPr/>
          <p:nvPr/>
        </p:nvCxnSpPr>
        <p:spPr>
          <a:xfrm rot="10800000">
            <a:off x="486227" y="1660791"/>
            <a:ext cx="5581800" cy="0"/>
          </a:xfrm>
          <a:prstGeom prst="straightConnector1">
            <a:avLst/>
          </a:prstGeom>
          <a:noFill/>
          <a:ln w="9525" cap="flat" cmpd="sng">
            <a:solidFill>
              <a:srgbClr val="0070C0"/>
            </a:solidFill>
            <a:prstDash val="solid"/>
            <a:round/>
            <a:headEnd type="none" w="sm" len="sm"/>
            <a:tailEnd type="none" w="sm" len="sm"/>
          </a:ln>
        </p:spPr>
      </p:cxnSp>
      <p:sp>
        <p:nvSpPr>
          <p:cNvPr id="10" name="Google Shape;1749;p63">
            <a:extLst>
              <a:ext uri="{FF2B5EF4-FFF2-40B4-BE49-F238E27FC236}">
                <a16:creationId xmlns:a16="http://schemas.microsoft.com/office/drawing/2014/main" id="{4C8D27EE-E140-58C2-E8C0-389BD185749A}"/>
              </a:ext>
            </a:extLst>
          </p:cNvPr>
          <p:cNvSpPr txBox="1"/>
          <p:nvPr/>
        </p:nvSpPr>
        <p:spPr>
          <a:xfrm>
            <a:off x="6768025" y="1348666"/>
            <a:ext cx="4140000" cy="226200"/>
          </a:xfrm>
          <a:prstGeom prst="rect">
            <a:avLst/>
          </a:prstGeom>
          <a:noFill/>
          <a:ln>
            <a:noFill/>
          </a:ln>
        </p:spPr>
        <p:txBody>
          <a:bodyPr spcFirstLastPara="1" wrap="square" lIns="0" tIns="0" rIns="0" bIns="0" anchor="ctr" anchorCtr="0">
            <a:noAutofit/>
          </a:bodyPr>
          <a:lstStyle/>
          <a:p>
            <a:pPr marL="95244" lvl="3" defTabSz="914377">
              <a:buSzPts val="1400"/>
              <a:defRPr/>
            </a:pPr>
            <a:r>
              <a:rPr lang="fr-FR" b="1">
                <a:solidFill>
                  <a:srgbClr val="0070C0"/>
                </a:solidFill>
                <a:latin typeface="+mj-lt"/>
                <a:ea typeface="Montserrat"/>
                <a:cs typeface="Montserrat"/>
                <a:sym typeface="Montserrat"/>
              </a:rPr>
              <a:t>Objectifs</a:t>
            </a:r>
          </a:p>
        </p:txBody>
      </p:sp>
      <p:cxnSp>
        <p:nvCxnSpPr>
          <p:cNvPr id="11" name="Google Shape;1750;p63">
            <a:extLst>
              <a:ext uri="{FF2B5EF4-FFF2-40B4-BE49-F238E27FC236}">
                <a16:creationId xmlns:a16="http://schemas.microsoft.com/office/drawing/2014/main" id="{CB9B9131-673A-7348-81AE-C010C6C5D8A8}"/>
              </a:ext>
            </a:extLst>
          </p:cNvPr>
          <p:cNvCxnSpPr>
            <a:cxnSpLocks/>
          </p:cNvCxnSpPr>
          <p:nvPr/>
        </p:nvCxnSpPr>
        <p:spPr>
          <a:xfrm flipH="1" flipV="1">
            <a:off x="6254750" y="1645563"/>
            <a:ext cx="5533243" cy="16166"/>
          </a:xfrm>
          <a:prstGeom prst="straightConnector1">
            <a:avLst/>
          </a:prstGeom>
          <a:noFill/>
          <a:ln w="9525" cap="flat" cmpd="sng">
            <a:solidFill>
              <a:srgbClr val="0070C0"/>
            </a:solidFill>
            <a:prstDash val="solid"/>
            <a:round/>
            <a:headEnd type="none" w="sm" len="sm"/>
            <a:tailEnd type="none" w="sm" len="sm"/>
          </a:ln>
        </p:spPr>
      </p:cxnSp>
      <p:grpSp>
        <p:nvGrpSpPr>
          <p:cNvPr id="12" name="Google Shape;1751;p63">
            <a:extLst>
              <a:ext uri="{FF2B5EF4-FFF2-40B4-BE49-F238E27FC236}">
                <a16:creationId xmlns:a16="http://schemas.microsoft.com/office/drawing/2014/main" id="{FC2BB9C8-548E-B0A6-890C-9CECB4CB7550}"/>
              </a:ext>
            </a:extLst>
          </p:cNvPr>
          <p:cNvGrpSpPr/>
          <p:nvPr/>
        </p:nvGrpSpPr>
        <p:grpSpPr>
          <a:xfrm>
            <a:off x="6433732" y="1262664"/>
            <a:ext cx="328025" cy="343930"/>
            <a:chOff x="5961125" y="1623900"/>
            <a:chExt cx="427450" cy="448175"/>
          </a:xfrm>
          <a:solidFill>
            <a:srgbClr val="0070C0"/>
          </a:solidFill>
        </p:grpSpPr>
        <p:sp>
          <p:nvSpPr>
            <p:cNvPr id="13" name="Google Shape;1752;p63">
              <a:extLst>
                <a:ext uri="{FF2B5EF4-FFF2-40B4-BE49-F238E27FC236}">
                  <a16:creationId xmlns:a16="http://schemas.microsoft.com/office/drawing/2014/main" id="{4370822F-1F8C-E5C2-D905-B0B42EB730B2}"/>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14" name="Google Shape;1753;p63">
              <a:extLst>
                <a:ext uri="{FF2B5EF4-FFF2-40B4-BE49-F238E27FC236}">
                  <a16:creationId xmlns:a16="http://schemas.microsoft.com/office/drawing/2014/main" id="{4AC3D0FC-835B-1B00-BC6B-6C71517E2271}"/>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15" name="Google Shape;1754;p63">
              <a:extLst>
                <a:ext uri="{FF2B5EF4-FFF2-40B4-BE49-F238E27FC236}">
                  <a16:creationId xmlns:a16="http://schemas.microsoft.com/office/drawing/2014/main" id="{03DC85C7-4485-2AAA-5C04-5EDBD57D4A5C}"/>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16" name="Google Shape;1755;p63">
              <a:extLst>
                <a:ext uri="{FF2B5EF4-FFF2-40B4-BE49-F238E27FC236}">
                  <a16:creationId xmlns:a16="http://schemas.microsoft.com/office/drawing/2014/main" id="{956CCE03-09C9-31EE-A6E8-BBE72FFA9B4E}"/>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17" name="Google Shape;1756;p63">
              <a:extLst>
                <a:ext uri="{FF2B5EF4-FFF2-40B4-BE49-F238E27FC236}">
                  <a16:creationId xmlns:a16="http://schemas.microsoft.com/office/drawing/2014/main" id="{A62D69FC-F1E8-B6C3-266E-AAF65DE59CD9}"/>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19" name="Google Shape;1757;p63">
              <a:extLst>
                <a:ext uri="{FF2B5EF4-FFF2-40B4-BE49-F238E27FC236}">
                  <a16:creationId xmlns:a16="http://schemas.microsoft.com/office/drawing/2014/main" id="{55B8EB60-414C-9F09-A3D3-8B2D0DDF62F3}"/>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20" name="Google Shape;1758;p63">
              <a:extLst>
                <a:ext uri="{FF2B5EF4-FFF2-40B4-BE49-F238E27FC236}">
                  <a16:creationId xmlns:a16="http://schemas.microsoft.com/office/drawing/2014/main" id="{FF0692DB-DE80-67DD-7EF2-ED7B6361D50E}"/>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grpSp>
      <p:sp>
        <p:nvSpPr>
          <p:cNvPr id="21" name="Google Shape;1760;p63">
            <a:extLst>
              <a:ext uri="{FF2B5EF4-FFF2-40B4-BE49-F238E27FC236}">
                <a16:creationId xmlns:a16="http://schemas.microsoft.com/office/drawing/2014/main" id="{F56451F0-9897-C417-FDF7-B135A5998951}"/>
              </a:ext>
            </a:extLst>
          </p:cNvPr>
          <p:cNvSpPr/>
          <p:nvPr/>
        </p:nvSpPr>
        <p:spPr>
          <a:xfrm>
            <a:off x="6254750" y="6220244"/>
            <a:ext cx="5581801" cy="262350"/>
          </a:xfrm>
          <a:prstGeom prst="rect">
            <a:avLst/>
          </a:prstGeom>
          <a:solidFill>
            <a:srgbClr val="F2F2F2">
              <a:alpha val="47058"/>
            </a:srgbClr>
          </a:solidFill>
          <a:ln w="9525" cap="flat" cmpd="sng">
            <a:solidFill>
              <a:srgbClr val="20408E"/>
            </a:solidFill>
            <a:prstDash val="solid"/>
            <a:round/>
            <a:headEnd type="none" w="sm" len="sm"/>
            <a:tailEnd type="none" w="sm" len="sm"/>
          </a:ln>
        </p:spPr>
        <p:txBody>
          <a:bodyPr spcFirstLastPara="1" wrap="square" lIns="66451" tIns="66451" rIns="66451" bIns="66451" anchor="ctr" anchorCtr="0">
            <a:noAutofit/>
          </a:bodyPr>
          <a:lstStyle/>
          <a:p>
            <a:pPr lvl="2" defTabSz="914377">
              <a:buSzPts val="968"/>
              <a:defRPr/>
            </a:pPr>
            <a:r>
              <a:rPr lang="fr-FR" sz="968">
                <a:solidFill>
                  <a:srgbClr val="0C0C0C"/>
                </a:solidFill>
                <a:latin typeface="+mn-lt"/>
                <a:ea typeface="Montserrat"/>
                <a:cs typeface="Montserrat"/>
                <a:sym typeface="Montserrat"/>
              </a:rPr>
              <a:t>			</a:t>
            </a:r>
            <a:endParaRPr>
              <a:solidFill>
                <a:srgbClr val="0C0C0C"/>
              </a:solidFill>
              <a:latin typeface="+mn-lt"/>
              <a:ea typeface="Montserrat"/>
              <a:cs typeface="Montserrat"/>
              <a:sym typeface="Montserrat"/>
            </a:endParaRPr>
          </a:p>
        </p:txBody>
      </p:sp>
      <p:sp>
        <p:nvSpPr>
          <p:cNvPr id="22" name="Google Shape;1761;p63">
            <a:extLst>
              <a:ext uri="{FF2B5EF4-FFF2-40B4-BE49-F238E27FC236}">
                <a16:creationId xmlns:a16="http://schemas.microsoft.com/office/drawing/2014/main" id="{46B86C7B-8DF2-E48B-4547-2586E66F99E2}"/>
              </a:ext>
            </a:extLst>
          </p:cNvPr>
          <p:cNvSpPr/>
          <p:nvPr/>
        </p:nvSpPr>
        <p:spPr>
          <a:xfrm>
            <a:off x="6685592" y="6232297"/>
            <a:ext cx="1174800" cy="261600"/>
          </a:xfrm>
          <a:prstGeom prst="rect">
            <a:avLst/>
          </a:prstGeom>
          <a:noFill/>
          <a:ln>
            <a:noFill/>
          </a:ln>
        </p:spPr>
        <p:txBody>
          <a:bodyPr spcFirstLastPara="1" wrap="square" lIns="91425" tIns="45700" rIns="91425" bIns="45700" anchor="t" anchorCtr="0">
            <a:noAutofit/>
          </a:bodyPr>
          <a:lstStyle/>
          <a:p>
            <a:pPr algn="ctr" defTabSz="914377">
              <a:buSzPts val="1050"/>
              <a:defRPr/>
            </a:pPr>
            <a:r>
              <a:rPr lang="fr-FR" sz="1050">
                <a:solidFill>
                  <a:srgbClr val="0C0C0C"/>
                </a:solidFill>
                <a:latin typeface="+mn-lt"/>
                <a:ea typeface="Montserrat"/>
                <a:cs typeface="Montserrat"/>
                <a:sym typeface="Montserrat"/>
              </a:rPr>
              <a:t>Durée : 24 mois </a:t>
            </a:r>
            <a:endParaRPr sz="1050">
              <a:solidFill>
                <a:srgbClr val="0C0C0C"/>
              </a:solidFill>
              <a:latin typeface="+mn-lt"/>
              <a:ea typeface="Montserrat"/>
              <a:cs typeface="Montserrat"/>
              <a:sym typeface="Montserrat"/>
            </a:endParaRPr>
          </a:p>
        </p:txBody>
      </p:sp>
      <p:cxnSp>
        <p:nvCxnSpPr>
          <p:cNvPr id="23" name="Google Shape;1762;p63">
            <a:extLst>
              <a:ext uri="{FF2B5EF4-FFF2-40B4-BE49-F238E27FC236}">
                <a16:creationId xmlns:a16="http://schemas.microsoft.com/office/drawing/2014/main" id="{F27B9CFA-2872-DF24-86FD-970163AE8ABD}"/>
              </a:ext>
            </a:extLst>
          </p:cNvPr>
          <p:cNvCxnSpPr>
            <a:cxnSpLocks/>
          </p:cNvCxnSpPr>
          <p:nvPr/>
        </p:nvCxnSpPr>
        <p:spPr>
          <a:xfrm>
            <a:off x="8438564" y="6278458"/>
            <a:ext cx="0" cy="148574"/>
          </a:xfrm>
          <a:prstGeom prst="straightConnector1">
            <a:avLst/>
          </a:prstGeom>
          <a:noFill/>
          <a:ln w="9525" cap="flat" cmpd="sng">
            <a:solidFill>
              <a:srgbClr val="3E6EC2"/>
            </a:solidFill>
            <a:prstDash val="solid"/>
            <a:round/>
            <a:headEnd type="none" w="sm" len="sm"/>
            <a:tailEnd type="none" w="sm" len="sm"/>
          </a:ln>
        </p:spPr>
      </p:cxnSp>
      <p:sp>
        <p:nvSpPr>
          <p:cNvPr id="24" name="Google Shape;1763;p63">
            <a:extLst>
              <a:ext uri="{FF2B5EF4-FFF2-40B4-BE49-F238E27FC236}">
                <a16:creationId xmlns:a16="http://schemas.microsoft.com/office/drawing/2014/main" id="{DAB3DA4F-F925-8473-64F3-89197391E460}"/>
              </a:ext>
            </a:extLst>
          </p:cNvPr>
          <p:cNvSpPr txBox="1"/>
          <p:nvPr/>
        </p:nvSpPr>
        <p:spPr>
          <a:xfrm>
            <a:off x="8595392" y="6274259"/>
            <a:ext cx="3192599" cy="148574"/>
          </a:xfrm>
          <a:prstGeom prst="rect">
            <a:avLst/>
          </a:prstGeom>
          <a:noFill/>
          <a:ln>
            <a:noFill/>
          </a:ln>
        </p:spPr>
        <p:txBody>
          <a:bodyPr spcFirstLastPara="1" wrap="square" lIns="91425" tIns="45700" rIns="91425" bIns="45700" anchor="ctr" anchorCtr="0">
            <a:noAutofit/>
          </a:bodyPr>
          <a:lstStyle/>
          <a:p>
            <a:pPr marL="457189" indent="-304792" defTabSz="914377">
              <a:buClr>
                <a:srgbClr val="404040"/>
              </a:buClr>
              <a:buSzPts val="1200"/>
              <a:buFont typeface="Arial"/>
              <a:buChar char="•"/>
              <a:defRPr/>
            </a:pPr>
            <a:r>
              <a:rPr lang="fr-FR" sz="1050">
                <a:solidFill>
                  <a:srgbClr val="0C0C0C"/>
                </a:solidFill>
                <a:latin typeface="+mn-lt"/>
                <a:ea typeface="Montserrat"/>
                <a:cs typeface="Montserrat"/>
                <a:sym typeface="Montserrat"/>
              </a:rPr>
              <a:t>1 Consultant Senior </a:t>
            </a:r>
            <a:endParaRPr sz="1050">
              <a:solidFill>
                <a:srgbClr val="0C0C0C"/>
              </a:solidFill>
              <a:latin typeface="+mn-lt"/>
              <a:ea typeface="Montserrat"/>
              <a:cs typeface="Montserrat"/>
              <a:sym typeface="Montserrat"/>
            </a:endParaRPr>
          </a:p>
        </p:txBody>
      </p:sp>
      <p:grpSp>
        <p:nvGrpSpPr>
          <p:cNvPr id="25" name="Google Shape;1764;p63">
            <a:extLst>
              <a:ext uri="{FF2B5EF4-FFF2-40B4-BE49-F238E27FC236}">
                <a16:creationId xmlns:a16="http://schemas.microsoft.com/office/drawing/2014/main" id="{4CD1C28E-B22A-8E1C-65D8-A454777BB122}"/>
              </a:ext>
            </a:extLst>
          </p:cNvPr>
          <p:cNvGrpSpPr/>
          <p:nvPr/>
        </p:nvGrpSpPr>
        <p:grpSpPr>
          <a:xfrm>
            <a:off x="564529" y="1324014"/>
            <a:ext cx="325224" cy="285972"/>
            <a:chOff x="1929775" y="320925"/>
            <a:chExt cx="423800" cy="372650"/>
          </a:xfrm>
          <a:solidFill>
            <a:srgbClr val="0070C0"/>
          </a:solidFill>
        </p:grpSpPr>
        <p:sp>
          <p:nvSpPr>
            <p:cNvPr id="26" name="Google Shape;1765;p63">
              <a:extLst>
                <a:ext uri="{FF2B5EF4-FFF2-40B4-BE49-F238E27FC236}">
                  <a16:creationId xmlns:a16="http://schemas.microsoft.com/office/drawing/2014/main" id="{A93F96CD-3F32-7444-B05D-C81C2711A973}"/>
                </a:ext>
              </a:extLst>
            </p:cNvPr>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27" name="Google Shape;1766;p63">
              <a:extLst>
                <a:ext uri="{FF2B5EF4-FFF2-40B4-BE49-F238E27FC236}">
                  <a16:creationId xmlns:a16="http://schemas.microsoft.com/office/drawing/2014/main" id="{A14A901D-4C67-7F90-FE12-54440ABD7744}"/>
                </a:ext>
              </a:extLst>
            </p:cNvPr>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28" name="Google Shape;1767;p63">
              <a:extLst>
                <a:ext uri="{FF2B5EF4-FFF2-40B4-BE49-F238E27FC236}">
                  <a16:creationId xmlns:a16="http://schemas.microsoft.com/office/drawing/2014/main" id="{46633CA9-C1D9-C371-B30E-C99CEAF7536F}"/>
                </a:ext>
              </a:extLst>
            </p:cNvPr>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29" name="Google Shape;1768;p63">
              <a:extLst>
                <a:ext uri="{FF2B5EF4-FFF2-40B4-BE49-F238E27FC236}">
                  <a16:creationId xmlns:a16="http://schemas.microsoft.com/office/drawing/2014/main" id="{96ABDEC8-2775-87B3-315C-3A00AB94D894}"/>
                </a:ext>
              </a:extLst>
            </p:cNvPr>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30" name="Google Shape;1769;p63">
              <a:extLst>
                <a:ext uri="{FF2B5EF4-FFF2-40B4-BE49-F238E27FC236}">
                  <a16:creationId xmlns:a16="http://schemas.microsoft.com/office/drawing/2014/main" id="{61F9676D-8D17-2DD0-8F3D-CC1B0F1E6C6E}"/>
                </a:ext>
              </a:extLst>
            </p:cNvPr>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grpSp>
      <p:sp>
        <p:nvSpPr>
          <p:cNvPr id="31" name="Google Shape;1770;p63">
            <a:extLst>
              <a:ext uri="{FF2B5EF4-FFF2-40B4-BE49-F238E27FC236}">
                <a16:creationId xmlns:a16="http://schemas.microsoft.com/office/drawing/2014/main" id="{94016751-C919-7956-DF8E-A0FEF07DAFBC}"/>
              </a:ext>
            </a:extLst>
          </p:cNvPr>
          <p:cNvSpPr txBox="1"/>
          <p:nvPr/>
        </p:nvSpPr>
        <p:spPr>
          <a:xfrm>
            <a:off x="949929" y="3625419"/>
            <a:ext cx="4320000" cy="223800"/>
          </a:xfrm>
          <a:prstGeom prst="rect">
            <a:avLst/>
          </a:prstGeom>
          <a:noFill/>
          <a:ln>
            <a:noFill/>
          </a:ln>
        </p:spPr>
        <p:txBody>
          <a:bodyPr spcFirstLastPara="1" wrap="square" lIns="0" tIns="0" rIns="0" bIns="0" anchor="ctr" anchorCtr="0">
            <a:noAutofit/>
          </a:bodyPr>
          <a:lstStyle/>
          <a:p>
            <a:pPr marL="95244" lvl="3" defTabSz="914377">
              <a:buSzPts val="1400"/>
              <a:defRPr/>
            </a:pPr>
            <a:r>
              <a:rPr lang="fr-FR" b="1">
                <a:solidFill>
                  <a:srgbClr val="0070C0"/>
                </a:solidFill>
                <a:latin typeface="+mj-lt"/>
                <a:ea typeface="Montserrat"/>
                <a:cs typeface="Montserrat"/>
                <a:sym typeface="Montserrat"/>
              </a:rPr>
              <a:t>Méthodologie et apports Talan Consulting</a:t>
            </a:r>
          </a:p>
        </p:txBody>
      </p:sp>
      <p:cxnSp>
        <p:nvCxnSpPr>
          <p:cNvPr id="32" name="Google Shape;1771;p63">
            <a:extLst>
              <a:ext uri="{FF2B5EF4-FFF2-40B4-BE49-F238E27FC236}">
                <a16:creationId xmlns:a16="http://schemas.microsoft.com/office/drawing/2014/main" id="{7B06EC25-94BB-2425-6533-63DACD1E13FC}"/>
              </a:ext>
            </a:extLst>
          </p:cNvPr>
          <p:cNvCxnSpPr>
            <a:cxnSpLocks/>
          </p:cNvCxnSpPr>
          <p:nvPr/>
        </p:nvCxnSpPr>
        <p:spPr>
          <a:xfrm rot="10800000">
            <a:off x="583215" y="3910721"/>
            <a:ext cx="5453400" cy="0"/>
          </a:xfrm>
          <a:prstGeom prst="straightConnector1">
            <a:avLst/>
          </a:prstGeom>
          <a:noFill/>
          <a:ln w="9525" cap="flat" cmpd="sng">
            <a:solidFill>
              <a:srgbClr val="0070C0"/>
            </a:solidFill>
            <a:prstDash val="solid"/>
            <a:round/>
            <a:headEnd type="none" w="sm" len="sm"/>
            <a:tailEnd type="none" w="sm" len="sm"/>
          </a:ln>
        </p:spPr>
      </p:cxnSp>
      <p:grpSp>
        <p:nvGrpSpPr>
          <p:cNvPr id="33" name="Google Shape;1772;p63">
            <a:extLst>
              <a:ext uri="{FF2B5EF4-FFF2-40B4-BE49-F238E27FC236}">
                <a16:creationId xmlns:a16="http://schemas.microsoft.com/office/drawing/2014/main" id="{4683521B-8A8E-DDA2-33BB-E76A04D3B158}"/>
              </a:ext>
            </a:extLst>
          </p:cNvPr>
          <p:cNvGrpSpPr/>
          <p:nvPr/>
        </p:nvGrpSpPr>
        <p:grpSpPr>
          <a:xfrm>
            <a:off x="605327" y="3591151"/>
            <a:ext cx="261640" cy="264428"/>
            <a:chOff x="4630125" y="278900"/>
            <a:chExt cx="400675" cy="456675"/>
          </a:xfrm>
          <a:solidFill>
            <a:srgbClr val="0070C0"/>
          </a:solidFill>
        </p:grpSpPr>
        <p:sp>
          <p:nvSpPr>
            <p:cNvPr id="34" name="Google Shape;1773;p63">
              <a:extLst>
                <a:ext uri="{FF2B5EF4-FFF2-40B4-BE49-F238E27FC236}">
                  <a16:creationId xmlns:a16="http://schemas.microsoft.com/office/drawing/2014/main" id="{9142F983-B176-0E29-052A-C4D060384EFF}"/>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35" name="Google Shape;1774;p63">
              <a:extLst>
                <a:ext uri="{FF2B5EF4-FFF2-40B4-BE49-F238E27FC236}">
                  <a16:creationId xmlns:a16="http://schemas.microsoft.com/office/drawing/2014/main" id="{AFCAAB0D-C0BD-D897-AA9B-12DD9FB62DE7}"/>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36" name="Google Shape;1775;p63">
              <a:extLst>
                <a:ext uri="{FF2B5EF4-FFF2-40B4-BE49-F238E27FC236}">
                  <a16:creationId xmlns:a16="http://schemas.microsoft.com/office/drawing/2014/main" id="{DE825AC4-85E5-0B7D-C3EA-35811DFFEE1D}"/>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sp>
          <p:nvSpPr>
            <p:cNvPr id="37" name="Google Shape;1776;p63">
              <a:extLst>
                <a:ext uri="{FF2B5EF4-FFF2-40B4-BE49-F238E27FC236}">
                  <a16:creationId xmlns:a16="http://schemas.microsoft.com/office/drawing/2014/main" id="{750178EE-07A4-0C04-DA9B-4D2F4D6AC2E7}"/>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defTabSz="914377">
                <a:buSzPts val="1273"/>
                <a:defRPr/>
              </a:pPr>
              <a:endParaRPr sz="1273">
                <a:solidFill>
                  <a:srgbClr val="20408E"/>
                </a:solidFill>
                <a:latin typeface="Montserrat"/>
                <a:ea typeface="Montserrat"/>
                <a:cs typeface="Montserrat"/>
                <a:sym typeface="Montserrat"/>
              </a:endParaRPr>
            </a:p>
          </p:txBody>
        </p:sp>
      </p:grpSp>
      <p:sp>
        <p:nvSpPr>
          <p:cNvPr id="38" name="Google Shape;1777;p63">
            <a:extLst>
              <a:ext uri="{FF2B5EF4-FFF2-40B4-BE49-F238E27FC236}">
                <a16:creationId xmlns:a16="http://schemas.microsoft.com/office/drawing/2014/main" id="{49E0D5A1-5016-C36B-02B6-181C676D3277}"/>
              </a:ext>
            </a:extLst>
          </p:cNvPr>
          <p:cNvSpPr txBox="1"/>
          <p:nvPr/>
        </p:nvSpPr>
        <p:spPr>
          <a:xfrm>
            <a:off x="6768025" y="3625419"/>
            <a:ext cx="3821400" cy="208800"/>
          </a:xfrm>
          <a:prstGeom prst="rect">
            <a:avLst/>
          </a:prstGeom>
          <a:noFill/>
          <a:ln>
            <a:noFill/>
          </a:ln>
        </p:spPr>
        <p:txBody>
          <a:bodyPr spcFirstLastPara="1" wrap="square" lIns="0" tIns="0" rIns="0" bIns="0" anchor="ctr" anchorCtr="0">
            <a:noAutofit/>
          </a:bodyPr>
          <a:lstStyle/>
          <a:p>
            <a:pPr marL="95244" lvl="3" defTabSz="914377">
              <a:buSzPts val="1400"/>
              <a:defRPr/>
            </a:pPr>
            <a:r>
              <a:rPr lang="fr-FR" b="1">
                <a:solidFill>
                  <a:srgbClr val="0070C0"/>
                </a:solidFill>
                <a:latin typeface="+mj-lt"/>
                <a:ea typeface="Montserrat"/>
                <a:cs typeface="Montserrat"/>
                <a:sym typeface="Montserrat"/>
              </a:rPr>
              <a:t>Gains clients et résultats</a:t>
            </a:r>
          </a:p>
        </p:txBody>
      </p:sp>
      <p:grpSp>
        <p:nvGrpSpPr>
          <p:cNvPr id="39" name="Google Shape;1778;p63">
            <a:extLst>
              <a:ext uri="{FF2B5EF4-FFF2-40B4-BE49-F238E27FC236}">
                <a16:creationId xmlns:a16="http://schemas.microsoft.com/office/drawing/2014/main" id="{BD20E389-CF0B-597C-0069-A1DD6BFDE8E2}"/>
              </a:ext>
            </a:extLst>
          </p:cNvPr>
          <p:cNvGrpSpPr/>
          <p:nvPr/>
        </p:nvGrpSpPr>
        <p:grpSpPr>
          <a:xfrm>
            <a:off x="6462010" y="3591139"/>
            <a:ext cx="297635" cy="264427"/>
            <a:chOff x="5292575" y="3681900"/>
            <a:chExt cx="420150" cy="373275"/>
          </a:xfrm>
          <a:solidFill>
            <a:srgbClr val="0070C0"/>
          </a:solidFill>
        </p:grpSpPr>
        <p:sp>
          <p:nvSpPr>
            <p:cNvPr id="40" name="Google Shape;1779;p63">
              <a:extLst>
                <a:ext uri="{FF2B5EF4-FFF2-40B4-BE49-F238E27FC236}">
                  <a16:creationId xmlns:a16="http://schemas.microsoft.com/office/drawing/2014/main" id="{43542253-0685-9997-2C66-7F39613083C2}"/>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1" name="Google Shape;1780;p63">
              <a:extLst>
                <a:ext uri="{FF2B5EF4-FFF2-40B4-BE49-F238E27FC236}">
                  <a16:creationId xmlns:a16="http://schemas.microsoft.com/office/drawing/2014/main" id="{7B1780DD-CDEE-4687-31BF-7274D81D9EC8}"/>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2" name="Google Shape;1781;p63">
              <a:extLst>
                <a:ext uri="{FF2B5EF4-FFF2-40B4-BE49-F238E27FC236}">
                  <a16:creationId xmlns:a16="http://schemas.microsoft.com/office/drawing/2014/main" id="{90DE57E3-FCD9-AB3C-99DC-73C81111BAED}"/>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3" name="Google Shape;1782;p63">
              <a:extLst>
                <a:ext uri="{FF2B5EF4-FFF2-40B4-BE49-F238E27FC236}">
                  <a16:creationId xmlns:a16="http://schemas.microsoft.com/office/drawing/2014/main" id="{3BA6AC30-D6FB-5FC9-0FCD-863A7F25CCFA}"/>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4" name="Google Shape;1783;p63">
              <a:extLst>
                <a:ext uri="{FF2B5EF4-FFF2-40B4-BE49-F238E27FC236}">
                  <a16:creationId xmlns:a16="http://schemas.microsoft.com/office/drawing/2014/main" id="{2F42AF21-6CA9-A519-B0B0-458E98CEEFAD}"/>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5" name="Google Shape;1784;p63">
              <a:extLst>
                <a:ext uri="{FF2B5EF4-FFF2-40B4-BE49-F238E27FC236}">
                  <a16:creationId xmlns:a16="http://schemas.microsoft.com/office/drawing/2014/main" id="{143DF9FC-DECD-4B0F-5F26-4E60576B0507}"/>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sp>
          <p:nvSpPr>
            <p:cNvPr id="46" name="Google Shape;1785;p63">
              <a:extLst>
                <a:ext uri="{FF2B5EF4-FFF2-40B4-BE49-F238E27FC236}">
                  <a16:creationId xmlns:a16="http://schemas.microsoft.com/office/drawing/2014/main" id="{88CE2F9E-3E09-282B-A0E8-665B9BB9C9CE}"/>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defTabSz="914377">
                <a:buSzPts val="1175"/>
                <a:defRPr/>
              </a:pPr>
              <a:endParaRPr sz="1175">
                <a:solidFill>
                  <a:srgbClr val="20408E"/>
                </a:solidFill>
                <a:latin typeface="Montserrat"/>
                <a:ea typeface="Montserrat"/>
                <a:cs typeface="Montserrat"/>
                <a:sym typeface="Montserrat"/>
              </a:endParaRPr>
            </a:p>
          </p:txBody>
        </p:sp>
      </p:grpSp>
      <p:sp>
        <p:nvSpPr>
          <p:cNvPr id="47" name="Google Shape;1787;p63">
            <a:extLst>
              <a:ext uri="{FF2B5EF4-FFF2-40B4-BE49-F238E27FC236}">
                <a16:creationId xmlns:a16="http://schemas.microsoft.com/office/drawing/2014/main" id="{3700DBB5-FB62-5556-F42E-AB7A27E6FF24}"/>
              </a:ext>
            </a:extLst>
          </p:cNvPr>
          <p:cNvSpPr txBox="1"/>
          <p:nvPr/>
        </p:nvSpPr>
        <p:spPr>
          <a:xfrm>
            <a:off x="507322" y="1635244"/>
            <a:ext cx="5581801" cy="1953130"/>
          </a:xfrm>
          <a:prstGeom prst="rect">
            <a:avLst/>
          </a:prstGeom>
          <a:noFill/>
          <a:ln>
            <a:noFill/>
          </a:ln>
        </p:spPr>
        <p:txBody>
          <a:bodyPr spcFirstLastPara="1" wrap="square" lIns="72000" tIns="72000" rIns="72000" bIns="72000" anchor="t" anchorCtr="0">
            <a:noAutofit/>
          </a:bodyPr>
          <a:lstStyle/>
          <a:p>
            <a:pPr algn="just">
              <a:defRPr/>
            </a:pPr>
            <a:r>
              <a:rPr lang="fr-FR" sz="900">
                <a:solidFill>
                  <a:srgbClr val="404040"/>
                </a:solidFill>
                <a:latin typeface="+mn-lt"/>
              </a:rPr>
              <a:t>La refonte des portails commerciaux BPCE vise à offrir aux prospects et clients des sites simples, adaptés à leur profil, permettant de découvrir facilement et en autonomie les offres et services des marques</a:t>
            </a:r>
            <a:r>
              <a:rPr lang="fr-FR" sz="900">
                <a:solidFill>
                  <a:srgbClr val="404040"/>
                </a:solidFill>
              </a:rPr>
              <a:t>.</a:t>
            </a:r>
          </a:p>
          <a:p>
            <a:pPr algn="just">
              <a:defRPr/>
            </a:pPr>
            <a:endParaRPr lang="fr-FR" sz="900" b="1">
              <a:solidFill>
                <a:srgbClr val="404040"/>
              </a:solidFill>
            </a:endParaRPr>
          </a:p>
          <a:p>
            <a:pPr algn="just">
              <a:defRPr/>
            </a:pPr>
            <a:r>
              <a:rPr lang="fr-FR" sz="900" b="1">
                <a:solidFill>
                  <a:srgbClr val="404040"/>
                </a:solidFill>
              </a:rPr>
              <a:t>Ce</a:t>
            </a:r>
            <a:r>
              <a:rPr lang="fr-FR" sz="900" b="1">
                <a:solidFill>
                  <a:srgbClr val="404040"/>
                </a:solidFill>
                <a:latin typeface="+mn-lt"/>
              </a:rPr>
              <a:t> </a:t>
            </a:r>
            <a:r>
              <a:rPr lang="fr-FR" sz="900" b="1">
                <a:solidFill>
                  <a:srgbClr val="404040"/>
                </a:solidFill>
              </a:rPr>
              <a:t>programme très transformant pour les équipes marketing, communication et distribution de chacune des marques du groupe vise, via l’innovation technologique à maximiser le </a:t>
            </a:r>
            <a:r>
              <a:rPr lang="fr-FR" sz="900" b="1" err="1">
                <a:solidFill>
                  <a:srgbClr val="404040"/>
                </a:solidFill>
              </a:rPr>
              <a:t>Selfcare</a:t>
            </a:r>
            <a:r>
              <a:rPr lang="fr-FR" sz="900" b="1">
                <a:solidFill>
                  <a:srgbClr val="404040"/>
                </a:solidFill>
              </a:rPr>
              <a:t> client, </a:t>
            </a:r>
            <a:r>
              <a:rPr lang="fr-FR" sz="900" b="1">
                <a:solidFill>
                  <a:srgbClr val="404040"/>
                </a:solidFill>
                <a:latin typeface="+mn-lt"/>
              </a:rPr>
              <a:t>développer le trafic, engager les utilisateurs et déclencher la conversion .</a:t>
            </a:r>
            <a:endParaRPr lang="fr-FR" sz="900" b="1">
              <a:solidFill>
                <a:srgbClr val="404040"/>
              </a:solidFill>
              <a:latin typeface="+mn-lt"/>
              <a:cs typeface="Calibri"/>
            </a:endParaRPr>
          </a:p>
          <a:p>
            <a:pPr algn="just">
              <a:defRPr/>
            </a:pPr>
            <a:endParaRPr lang="fr-FR" sz="900">
              <a:solidFill>
                <a:srgbClr val="404040"/>
              </a:solidFill>
            </a:endParaRPr>
          </a:p>
          <a:p>
            <a:pPr algn="just">
              <a:buClrTx/>
              <a:defRPr/>
            </a:pPr>
            <a:r>
              <a:rPr lang="fr-FR" sz="900">
                <a:solidFill>
                  <a:srgbClr val="404040"/>
                </a:solidFill>
                <a:latin typeface="+mn-lt"/>
              </a:rPr>
              <a:t>Ce projet intègre donc, outre la refonte des contenus et parcours des portails commerciaux de chacune des marques, trois nouveaux outils majeurs :</a:t>
            </a:r>
            <a:endParaRPr lang="fr-FR" sz="900">
              <a:solidFill>
                <a:srgbClr val="404040"/>
              </a:solidFill>
              <a:latin typeface="+mn-lt"/>
              <a:cs typeface="Calibri"/>
            </a:endParaRPr>
          </a:p>
          <a:p>
            <a:pPr marL="171450" indent="-171450" algn="just">
              <a:buClrTx/>
              <a:buFont typeface="Arial" panose="020B0604020202020204" pitchFamily="34" charset="0"/>
              <a:buChar char="•"/>
              <a:defRPr/>
            </a:pPr>
            <a:r>
              <a:rPr lang="fr-FR" sz="900">
                <a:solidFill>
                  <a:srgbClr val="404040"/>
                </a:solidFill>
                <a:latin typeface="+mn-lt"/>
              </a:rPr>
              <a:t>Un </a:t>
            </a:r>
            <a:r>
              <a:rPr lang="fr-FR" sz="900" b="1">
                <a:solidFill>
                  <a:srgbClr val="404040"/>
                </a:solidFill>
                <a:latin typeface="+mn-lt"/>
              </a:rPr>
              <a:t>nouveau CMS </a:t>
            </a:r>
            <a:r>
              <a:rPr lang="fr-FR" sz="900">
                <a:solidFill>
                  <a:srgbClr val="404040"/>
                </a:solidFill>
                <a:latin typeface="+mn-lt"/>
              </a:rPr>
              <a:t>visant à faciliter l’administration des Portails et redéfinir le rôle du webmaster</a:t>
            </a:r>
            <a:endParaRPr lang="fr-FR" sz="900">
              <a:solidFill>
                <a:srgbClr val="404040"/>
              </a:solidFill>
              <a:latin typeface="+mn-lt"/>
              <a:cs typeface="Calibri"/>
            </a:endParaRPr>
          </a:p>
          <a:p>
            <a:pPr marL="171450" indent="-171450" algn="just">
              <a:buFont typeface="Arial" panose="020B0604020202020204" pitchFamily="34" charset="0"/>
              <a:buChar char="•"/>
              <a:defRPr/>
            </a:pPr>
            <a:r>
              <a:rPr lang="fr-FR" sz="900">
                <a:solidFill>
                  <a:srgbClr val="404040"/>
                </a:solidFill>
                <a:latin typeface="+mn-lt"/>
              </a:rPr>
              <a:t>Un </a:t>
            </a:r>
            <a:r>
              <a:rPr lang="fr-FR" sz="900" b="1">
                <a:solidFill>
                  <a:srgbClr val="404040"/>
                </a:solidFill>
                <a:latin typeface="+mn-lt"/>
              </a:rPr>
              <a:t>nouveau moteur d’autopromotion </a:t>
            </a:r>
            <a:r>
              <a:rPr lang="fr-FR" sz="900">
                <a:solidFill>
                  <a:srgbClr val="404040"/>
                </a:solidFill>
              </a:rPr>
              <a:t>intelligent </a:t>
            </a:r>
            <a:r>
              <a:rPr lang="fr-FR" sz="900">
                <a:solidFill>
                  <a:srgbClr val="404040"/>
                </a:solidFill>
                <a:latin typeface="+mn-lt"/>
              </a:rPr>
              <a:t> visant à alimenter tous les espaces digitaux (connectés et non connectés) de bannières personnalisées basées sur de la segmentation CRM</a:t>
            </a:r>
            <a:endParaRPr lang="fr-FR" sz="900">
              <a:solidFill>
                <a:srgbClr val="404040"/>
              </a:solidFill>
              <a:latin typeface="+mn-lt"/>
              <a:cs typeface="Calibri"/>
            </a:endParaRPr>
          </a:p>
          <a:p>
            <a:pPr marL="171450" indent="-171450" algn="just">
              <a:buFont typeface="Arial" panose="020B0604020202020204" pitchFamily="34" charset="0"/>
              <a:buChar char="•"/>
              <a:defRPr/>
            </a:pPr>
            <a:r>
              <a:rPr lang="fr-FR" sz="900">
                <a:solidFill>
                  <a:srgbClr val="404040"/>
                </a:solidFill>
                <a:latin typeface="+mn-lt"/>
              </a:rPr>
              <a:t>Un </a:t>
            </a:r>
            <a:r>
              <a:rPr lang="fr-FR" sz="900" b="1">
                <a:solidFill>
                  <a:srgbClr val="404040"/>
                </a:solidFill>
                <a:latin typeface="+mn-lt"/>
              </a:rPr>
              <a:t>nouveau moteur de FAQ </a:t>
            </a:r>
            <a:r>
              <a:rPr lang="fr-FR" sz="900">
                <a:solidFill>
                  <a:srgbClr val="404040"/>
                </a:solidFill>
                <a:latin typeface="+mn-lt"/>
              </a:rPr>
              <a:t>sémantique visant à développer le </a:t>
            </a:r>
            <a:r>
              <a:rPr lang="fr-FR" sz="900" err="1">
                <a:solidFill>
                  <a:srgbClr val="404040"/>
                </a:solidFill>
                <a:latin typeface="+mn-lt"/>
              </a:rPr>
              <a:t>Selfcare</a:t>
            </a:r>
            <a:r>
              <a:rPr lang="fr-FR" sz="900">
                <a:solidFill>
                  <a:srgbClr val="404040"/>
                </a:solidFill>
                <a:latin typeface="+mn-lt"/>
              </a:rPr>
              <a:t> client</a:t>
            </a:r>
            <a:endParaRPr lang="fr-FR" sz="900">
              <a:solidFill>
                <a:srgbClr val="404040"/>
              </a:solidFill>
              <a:latin typeface="+mn-lt"/>
              <a:cs typeface="Calibri"/>
            </a:endParaRPr>
          </a:p>
        </p:txBody>
      </p:sp>
      <p:sp>
        <p:nvSpPr>
          <p:cNvPr id="48" name="Google Shape;1788;p63">
            <a:extLst>
              <a:ext uri="{FF2B5EF4-FFF2-40B4-BE49-F238E27FC236}">
                <a16:creationId xmlns:a16="http://schemas.microsoft.com/office/drawing/2014/main" id="{C66532A0-ED21-7549-6558-79044FFD1450}"/>
              </a:ext>
            </a:extLst>
          </p:cNvPr>
          <p:cNvSpPr txBox="1"/>
          <p:nvPr/>
        </p:nvSpPr>
        <p:spPr>
          <a:xfrm>
            <a:off x="6254750" y="1740859"/>
            <a:ext cx="5581801" cy="1725455"/>
          </a:xfrm>
          <a:prstGeom prst="rect">
            <a:avLst/>
          </a:prstGeom>
          <a:noFill/>
          <a:ln>
            <a:noFill/>
          </a:ln>
        </p:spPr>
        <p:txBody>
          <a:bodyPr spcFirstLastPara="1" wrap="square" lIns="72000" tIns="72000" rIns="72000" bIns="72000" anchor="t" anchorCtr="0">
            <a:noAutofit/>
          </a:bodyPr>
          <a:lstStyle/>
          <a:p>
            <a:pPr marL="171450" indent="-171450" algn="just">
              <a:buClr>
                <a:srgbClr val="000000"/>
              </a:buClr>
              <a:buSzPts val="1000"/>
              <a:buFont typeface="Arial" panose="020B0604020202020204" pitchFamily="34" charset="0"/>
              <a:buChar char="•"/>
              <a:defRPr/>
            </a:pPr>
            <a:r>
              <a:rPr lang="fr-FR" sz="900" kern="0">
                <a:solidFill>
                  <a:srgbClr val="404040"/>
                </a:solidFill>
              </a:rPr>
              <a:t>Mesurer consciemment le </a:t>
            </a:r>
            <a:r>
              <a:rPr lang="fr-FR" sz="900" b="1" kern="0">
                <a:solidFill>
                  <a:srgbClr val="404040"/>
                </a:solidFill>
              </a:rPr>
              <a:t>niveau d’impact d’un programme d’innovation outils sur les équipes métiers</a:t>
            </a:r>
            <a:r>
              <a:rPr lang="fr-FR" sz="900" kern="0">
                <a:solidFill>
                  <a:srgbClr val="404040"/>
                </a:solidFill>
              </a:rPr>
              <a:t> des établissements Banques Populaires et Caisses d’Epargne</a:t>
            </a:r>
          </a:p>
          <a:p>
            <a:pPr marL="171450" indent="-171450" algn="just">
              <a:buClr>
                <a:srgbClr val="000000"/>
              </a:buClr>
              <a:buSzPts val="1000"/>
              <a:buFont typeface="Arial" panose="020B0604020202020204" pitchFamily="34" charset="0"/>
              <a:buChar char="•"/>
              <a:defRPr/>
            </a:pPr>
            <a:r>
              <a:rPr lang="fr-FR" sz="900" kern="0">
                <a:solidFill>
                  <a:srgbClr val="404040"/>
                </a:solidFill>
              </a:rPr>
              <a:t>Proposer des </a:t>
            </a:r>
            <a:r>
              <a:rPr lang="fr-FR" sz="900" b="1" kern="0">
                <a:solidFill>
                  <a:srgbClr val="404040"/>
                </a:solidFill>
              </a:rPr>
              <a:t>préconisations d’organisation en établissements des services communication et marketing</a:t>
            </a:r>
            <a:r>
              <a:rPr lang="fr-FR" sz="900" kern="0">
                <a:solidFill>
                  <a:srgbClr val="404040"/>
                </a:solidFill>
              </a:rPr>
              <a:t> pour exploiter au maximum le potentiel des nouvelles solutions</a:t>
            </a:r>
          </a:p>
          <a:p>
            <a:pPr marL="171450" indent="-171450" algn="just">
              <a:buClr>
                <a:srgbClr val="000000"/>
              </a:buClr>
              <a:buSzPts val="1000"/>
              <a:buFont typeface="Arial" panose="020B0604020202020204" pitchFamily="34" charset="0"/>
              <a:buChar char="•"/>
              <a:defRPr/>
            </a:pPr>
            <a:r>
              <a:rPr lang="fr-FR" sz="900" b="1" kern="0">
                <a:solidFill>
                  <a:srgbClr val="404040"/>
                </a:solidFill>
              </a:rPr>
              <a:t>Être le relais d’information entre l’équipe projet</a:t>
            </a:r>
            <a:r>
              <a:rPr lang="fr-FR" sz="900" kern="0">
                <a:solidFill>
                  <a:srgbClr val="404040"/>
                </a:solidFill>
              </a:rPr>
              <a:t> (Product Managers, Product </a:t>
            </a:r>
            <a:r>
              <a:rPr lang="fr-FR" sz="900" kern="0" err="1">
                <a:solidFill>
                  <a:srgbClr val="404040"/>
                </a:solidFill>
              </a:rPr>
              <a:t>Owners</a:t>
            </a:r>
            <a:r>
              <a:rPr lang="fr-FR" sz="900" kern="0">
                <a:solidFill>
                  <a:srgbClr val="404040"/>
                </a:solidFill>
              </a:rPr>
              <a:t>, IT), </a:t>
            </a:r>
            <a:r>
              <a:rPr lang="fr-FR" sz="900" b="1" kern="0">
                <a:solidFill>
                  <a:srgbClr val="404040"/>
                </a:solidFill>
              </a:rPr>
              <a:t>les équipes métiers BPCE</a:t>
            </a:r>
            <a:r>
              <a:rPr lang="fr-FR" sz="900" kern="0">
                <a:solidFill>
                  <a:srgbClr val="404040"/>
                </a:solidFill>
              </a:rPr>
              <a:t> (Directions Communication, Marketing et CRM) et </a:t>
            </a:r>
            <a:r>
              <a:rPr lang="fr-FR" sz="900" b="1" kern="0">
                <a:solidFill>
                  <a:srgbClr val="404040"/>
                </a:solidFill>
              </a:rPr>
              <a:t>les équipes en Banques Populaires et Caisses d’Epargne</a:t>
            </a:r>
            <a:endParaRPr lang="fr-FR" sz="900" b="1" kern="0">
              <a:solidFill>
                <a:srgbClr val="404040"/>
              </a:solidFill>
              <a:cs typeface="Calibri"/>
            </a:endParaRPr>
          </a:p>
          <a:p>
            <a:pPr marL="171450" indent="-171450" algn="just">
              <a:buClr>
                <a:srgbClr val="000000"/>
              </a:buClr>
              <a:buSzPts val="1000"/>
              <a:buFont typeface="Arial" panose="020B0604020202020204" pitchFamily="34" charset="0"/>
              <a:buChar char="•"/>
              <a:defRPr/>
            </a:pPr>
            <a:r>
              <a:rPr lang="fr-FR" sz="900" kern="0">
                <a:solidFill>
                  <a:srgbClr val="404040"/>
                </a:solidFill>
              </a:rPr>
              <a:t>Faire de nos chefs de projet en BP et CE les </a:t>
            </a:r>
            <a:r>
              <a:rPr lang="fr-FR" sz="900" b="1" kern="0">
                <a:solidFill>
                  <a:srgbClr val="404040"/>
                </a:solidFill>
              </a:rPr>
              <a:t>acteurs et ambassadeurs du projet</a:t>
            </a:r>
            <a:r>
              <a:rPr lang="fr-FR" sz="900" kern="0">
                <a:solidFill>
                  <a:srgbClr val="404040"/>
                </a:solidFill>
              </a:rPr>
              <a:t> dans leur établissement</a:t>
            </a:r>
          </a:p>
          <a:p>
            <a:pPr marL="171450" indent="-171450" algn="just">
              <a:buClr>
                <a:srgbClr val="000000"/>
              </a:buClr>
              <a:buSzPts val="1000"/>
              <a:buFont typeface="Arial" panose="020B0604020202020204" pitchFamily="34" charset="0"/>
              <a:buChar char="•"/>
              <a:defRPr/>
            </a:pPr>
            <a:r>
              <a:rPr lang="fr-FR" sz="900" kern="0">
                <a:solidFill>
                  <a:srgbClr val="404040"/>
                </a:solidFill>
              </a:rPr>
              <a:t>Permettre aux établissements Banques Populaires et Caisses d’Epargne de </a:t>
            </a:r>
            <a:r>
              <a:rPr lang="fr-FR" sz="900" b="1" kern="0">
                <a:solidFill>
                  <a:srgbClr val="404040"/>
                </a:solidFill>
              </a:rPr>
              <a:t>prendre pleinement en main les nouvelles technologies </a:t>
            </a:r>
            <a:r>
              <a:rPr lang="fr-FR" sz="900" kern="0">
                <a:solidFill>
                  <a:srgbClr val="404040"/>
                </a:solidFill>
              </a:rPr>
              <a:t>en leur fournissant la formation, les outils de pilotage et l’assistance nécessaire</a:t>
            </a:r>
            <a:endParaRPr lang="fr-FR" sz="900" kern="0">
              <a:solidFill>
                <a:srgbClr val="404040"/>
              </a:solidFill>
              <a:cs typeface="Calibri"/>
            </a:endParaRPr>
          </a:p>
        </p:txBody>
      </p:sp>
      <p:cxnSp>
        <p:nvCxnSpPr>
          <p:cNvPr id="49" name="Google Shape;1789;p63">
            <a:extLst>
              <a:ext uri="{FF2B5EF4-FFF2-40B4-BE49-F238E27FC236}">
                <a16:creationId xmlns:a16="http://schemas.microsoft.com/office/drawing/2014/main" id="{43E1B26E-376B-3F1F-D139-23F17F33F8DC}"/>
              </a:ext>
            </a:extLst>
          </p:cNvPr>
          <p:cNvCxnSpPr>
            <a:cxnSpLocks/>
          </p:cNvCxnSpPr>
          <p:nvPr/>
        </p:nvCxnSpPr>
        <p:spPr>
          <a:xfrm flipH="1">
            <a:off x="6254750" y="3910721"/>
            <a:ext cx="5581801" cy="0"/>
          </a:xfrm>
          <a:prstGeom prst="straightConnector1">
            <a:avLst/>
          </a:prstGeom>
          <a:noFill/>
          <a:ln w="9525" cap="flat" cmpd="sng">
            <a:solidFill>
              <a:srgbClr val="0070C0"/>
            </a:solidFill>
            <a:prstDash val="solid"/>
            <a:round/>
            <a:headEnd type="none" w="sm" len="sm"/>
            <a:tailEnd type="none" w="sm" len="sm"/>
          </a:ln>
        </p:spPr>
      </p:cxnSp>
      <p:sp>
        <p:nvSpPr>
          <p:cNvPr id="50" name="Google Shape;1759;p63">
            <a:extLst>
              <a:ext uri="{FF2B5EF4-FFF2-40B4-BE49-F238E27FC236}">
                <a16:creationId xmlns:a16="http://schemas.microsoft.com/office/drawing/2014/main" id="{ADDA9B98-B7CB-B9C9-63D3-8A7148BDDF8F}"/>
              </a:ext>
            </a:extLst>
          </p:cNvPr>
          <p:cNvSpPr txBox="1"/>
          <p:nvPr/>
        </p:nvSpPr>
        <p:spPr>
          <a:xfrm>
            <a:off x="6254750" y="3962319"/>
            <a:ext cx="5581801" cy="2181423"/>
          </a:xfrm>
          <a:prstGeom prst="rect">
            <a:avLst/>
          </a:prstGeom>
          <a:solidFill>
            <a:srgbClr val="062488"/>
          </a:solidFill>
          <a:ln>
            <a:noFill/>
          </a:ln>
        </p:spPr>
        <p:txBody>
          <a:bodyPr spcFirstLastPara="1" wrap="square" lIns="66451" tIns="66451" rIns="68400" bIns="66451" anchor="t" anchorCtr="0">
            <a:noAutofit/>
          </a:bodyPr>
          <a:lstStyle/>
          <a:p>
            <a:pPr marL="170815" indent="-170815" algn="just">
              <a:buClr>
                <a:srgbClr val="FFFFFF"/>
              </a:buClr>
              <a:buSzPts val="1050"/>
              <a:buFont typeface="Arial"/>
              <a:buChar char="•"/>
              <a:defRPr/>
            </a:pPr>
            <a:r>
              <a:rPr lang="fr-FR" sz="900">
                <a:solidFill>
                  <a:srgbClr val="FFFFFF"/>
                </a:solidFill>
                <a:latin typeface="+mn-lt"/>
              </a:rPr>
              <a:t>Une </a:t>
            </a:r>
            <a:r>
              <a:rPr lang="fr-FR" sz="900" b="1">
                <a:solidFill>
                  <a:srgbClr val="FFFFFF"/>
                </a:solidFill>
                <a:latin typeface="+mn-lt"/>
              </a:rPr>
              <a:t>communauté de 52 chefs de projet</a:t>
            </a:r>
            <a:r>
              <a:rPr lang="fr-FR" sz="900">
                <a:solidFill>
                  <a:srgbClr val="FFFFFF"/>
                </a:solidFill>
                <a:latin typeface="+mn-lt"/>
              </a:rPr>
              <a:t> vit aujourd’hui pour permettre l’exploitation du programme dans l’ensemble des établissements Banques Populaires et Caisses d’Epargne</a:t>
            </a:r>
          </a:p>
          <a:p>
            <a:pPr marL="170815" indent="-170815" algn="just">
              <a:buClr>
                <a:srgbClr val="FFFFFF"/>
              </a:buClr>
              <a:buSzPts val="1050"/>
              <a:buFont typeface="Arial"/>
              <a:buChar char="•"/>
              <a:defRPr/>
            </a:pPr>
            <a:endParaRPr lang="fr-FR" sz="900">
              <a:solidFill>
                <a:srgbClr val="FFFFFF"/>
              </a:solidFill>
              <a:latin typeface="+mn-lt"/>
              <a:cs typeface="Calibri"/>
            </a:endParaRPr>
          </a:p>
          <a:p>
            <a:pPr marL="170815" indent="-170815" algn="just">
              <a:buClr>
                <a:srgbClr val="FFFFFF"/>
              </a:buClr>
              <a:buSzPts val="1050"/>
              <a:buFont typeface="Arial"/>
              <a:buChar char="•"/>
              <a:defRPr/>
            </a:pPr>
            <a:r>
              <a:rPr lang="fr-FR" sz="900" b="1">
                <a:solidFill>
                  <a:srgbClr val="FFFFFF"/>
                </a:solidFill>
                <a:latin typeface="+mn-lt"/>
              </a:rPr>
              <a:t>Dix modules de formation</a:t>
            </a:r>
            <a:r>
              <a:rPr lang="fr-FR" sz="900">
                <a:solidFill>
                  <a:srgbClr val="FFFFFF"/>
                </a:solidFill>
                <a:latin typeface="+mn-lt"/>
              </a:rPr>
              <a:t>s ont été animés auprès de </a:t>
            </a:r>
            <a:r>
              <a:rPr lang="fr-FR" sz="900" b="1">
                <a:solidFill>
                  <a:srgbClr val="FFFFFF"/>
                </a:solidFill>
                <a:latin typeface="+mn-lt"/>
              </a:rPr>
              <a:t>25 établissements</a:t>
            </a:r>
            <a:r>
              <a:rPr lang="fr-FR" sz="900">
                <a:solidFill>
                  <a:srgbClr val="FFFFFF"/>
                </a:solidFill>
                <a:latin typeface="+mn-lt"/>
              </a:rPr>
              <a:t> pour permettre aux établissements de prendre en main les nouveaux outils, et 1</a:t>
            </a:r>
            <a:r>
              <a:rPr lang="fr-FR" sz="900" b="1">
                <a:solidFill>
                  <a:srgbClr val="FFFFFF"/>
                </a:solidFill>
                <a:latin typeface="+mn-lt"/>
              </a:rPr>
              <a:t>20 comités de déploiement ont été organisés</a:t>
            </a:r>
            <a:r>
              <a:rPr lang="fr-FR" sz="900">
                <a:solidFill>
                  <a:srgbClr val="FFFFFF"/>
                </a:solidFill>
                <a:latin typeface="+mn-lt"/>
              </a:rPr>
              <a:t> avec les établissements</a:t>
            </a:r>
          </a:p>
          <a:p>
            <a:pPr marL="170815" indent="-170815" algn="just">
              <a:buClr>
                <a:srgbClr val="FFFFFF"/>
              </a:buClr>
              <a:buSzPts val="1050"/>
              <a:buFont typeface="Arial"/>
              <a:buChar char="•"/>
              <a:defRPr/>
            </a:pPr>
            <a:endParaRPr lang="fr-FR" sz="900">
              <a:solidFill>
                <a:srgbClr val="FFFFFF"/>
              </a:solidFill>
              <a:latin typeface="+mn-lt"/>
              <a:cs typeface="Calibri"/>
            </a:endParaRPr>
          </a:p>
          <a:p>
            <a:pPr marL="170815" indent="-170815" algn="just">
              <a:buClr>
                <a:srgbClr val="FFFFFF"/>
              </a:buClr>
              <a:buSzPts val="1050"/>
              <a:buFont typeface="Arial"/>
              <a:buChar char="•"/>
              <a:defRPr/>
            </a:pPr>
            <a:r>
              <a:rPr lang="fr-FR" sz="900">
                <a:solidFill>
                  <a:srgbClr val="FFFFFF"/>
                </a:solidFill>
                <a:latin typeface="+mn-lt"/>
              </a:rPr>
              <a:t>Tous les outils ont été déployés et appropriés et les collaborateurs jugent à </a:t>
            </a:r>
            <a:r>
              <a:rPr lang="fr-FR" sz="900" b="1">
                <a:solidFill>
                  <a:srgbClr val="FFFFFF"/>
                </a:solidFill>
                <a:latin typeface="+mn-lt"/>
              </a:rPr>
              <a:t>9,2/10 la qualité de l’accompagnement fourni.</a:t>
            </a:r>
          </a:p>
          <a:p>
            <a:pPr marL="170815" indent="-170815" algn="just">
              <a:buClr>
                <a:srgbClr val="FFFFFF"/>
              </a:buClr>
              <a:buSzPts val="1050"/>
              <a:buFont typeface="Arial"/>
              <a:buChar char="•"/>
              <a:defRPr/>
            </a:pPr>
            <a:endParaRPr lang="fr-FR" sz="900" b="1">
              <a:solidFill>
                <a:srgbClr val="FFFFFF"/>
              </a:solidFill>
              <a:latin typeface="+mn-lt"/>
              <a:cs typeface="Calibri"/>
            </a:endParaRPr>
          </a:p>
          <a:p>
            <a:pPr marL="170815" indent="-170815" algn="just">
              <a:buClr>
                <a:srgbClr val="FFFFFF"/>
              </a:buClr>
              <a:buSzPts val="1050"/>
              <a:buFont typeface="Arial"/>
              <a:buChar char="•"/>
              <a:defRPr/>
            </a:pPr>
            <a:r>
              <a:rPr lang="fr-FR" sz="900">
                <a:solidFill>
                  <a:srgbClr val="FFFFFF"/>
                </a:solidFill>
                <a:latin typeface="+mn-lt"/>
              </a:rPr>
              <a:t>Les impacts sur le trafic et la souscription sont forts et très concluants</a:t>
            </a:r>
          </a:p>
          <a:p>
            <a:pPr marL="170815" indent="-170815" algn="just">
              <a:buClr>
                <a:srgbClr val="FFFFFF"/>
              </a:buClr>
              <a:buSzPts val="1050"/>
              <a:buFont typeface="Arial"/>
              <a:buChar char="•"/>
              <a:defRPr/>
            </a:pPr>
            <a:endParaRPr lang="fr-FR" sz="900">
              <a:solidFill>
                <a:srgbClr val="FFFFFF"/>
              </a:solidFill>
              <a:latin typeface="+mn-lt"/>
              <a:cs typeface="Calibri"/>
            </a:endParaRPr>
          </a:p>
          <a:p>
            <a:pPr marL="170815" indent="-170815" algn="just">
              <a:buClr>
                <a:srgbClr val="FFFFFF"/>
              </a:buClr>
              <a:buSzPts val="1050"/>
              <a:buFont typeface="Arial"/>
              <a:buChar char="•"/>
              <a:defRPr/>
            </a:pPr>
            <a:r>
              <a:rPr lang="fr-FR" sz="900" b="1" u="sng">
                <a:solidFill>
                  <a:srgbClr val="FFFFFF"/>
                </a:solidFill>
                <a:latin typeface="+mn-lt"/>
              </a:rPr>
              <a:t>40 millions de clients et prospects sont impactés</a:t>
            </a:r>
            <a:r>
              <a:rPr lang="fr-FR" sz="900">
                <a:solidFill>
                  <a:srgbClr val="FFFFFF"/>
                </a:solidFill>
                <a:latin typeface="+mn-lt"/>
              </a:rPr>
              <a:t> par le programme en tant qu’utilisateur des espaces digitaux BPCE et bénéficient de </a:t>
            </a:r>
            <a:r>
              <a:rPr lang="fr-FR" sz="900" b="1">
                <a:solidFill>
                  <a:srgbClr val="FFFFFF"/>
                </a:solidFill>
                <a:latin typeface="+mn-lt"/>
              </a:rPr>
              <a:t>nouveaux parcours clients orientés souscription</a:t>
            </a:r>
            <a:endParaRPr lang="fr-FR" sz="900" b="1">
              <a:solidFill>
                <a:srgbClr val="FFFFFF"/>
              </a:solidFill>
              <a:latin typeface="+mn-lt"/>
              <a:cs typeface="Calibri"/>
            </a:endParaRPr>
          </a:p>
        </p:txBody>
      </p:sp>
      <p:sp>
        <p:nvSpPr>
          <p:cNvPr id="51" name="Google Shape;1747;p63">
            <a:extLst>
              <a:ext uri="{FF2B5EF4-FFF2-40B4-BE49-F238E27FC236}">
                <a16:creationId xmlns:a16="http://schemas.microsoft.com/office/drawing/2014/main" id="{5ABF17E6-1753-B6A2-789A-D14236E936E8}"/>
              </a:ext>
            </a:extLst>
          </p:cNvPr>
          <p:cNvSpPr/>
          <p:nvPr/>
        </p:nvSpPr>
        <p:spPr>
          <a:xfrm>
            <a:off x="596831" y="3962319"/>
            <a:ext cx="5513179" cy="2531408"/>
          </a:xfrm>
          <a:prstGeom prst="rect">
            <a:avLst/>
          </a:prstGeom>
          <a:noFill/>
          <a:ln>
            <a:noFill/>
          </a:ln>
        </p:spPr>
        <p:txBody>
          <a:bodyPr spcFirstLastPara="1" wrap="square" lIns="72000" tIns="72000" rIns="72000" bIns="72000" anchor="t" anchorCtr="0">
            <a:noAutofit/>
          </a:bodyPr>
          <a:lstStyle/>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0" i="0" u="none" strike="noStrike" kern="0" cap="none" spc="0" normalizeH="0" baseline="0">
                <a:ln>
                  <a:noFill/>
                </a:ln>
                <a:solidFill>
                  <a:srgbClr val="404040"/>
                </a:solidFill>
                <a:effectLst/>
                <a:uLnTx/>
                <a:uFillTx/>
                <a:latin typeface="+mn-lt"/>
                <a:ea typeface="Montserrat"/>
                <a:cs typeface="Montserrat"/>
                <a:sym typeface="Montserrat"/>
              </a:rPr>
              <a:t>Définition de la </a:t>
            </a:r>
            <a:r>
              <a:rPr kumimoji="0" lang="fr-FR" sz="900" b="1" i="0" u="none" strike="noStrike" kern="0" cap="none" spc="0" normalizeH="0" baseline="0">
                <a:ln>
                  <a:noFill/>
                </a:ln>
                <a:solidFill>
                  <a:srgbClr val="404040"/>
                </a:solidFill>
                <a:effectLst/>
                <a:uLnTx/>
                <a:uFillTx/>
                <a:latin typeface="+mn-lt"/>
                <a:ea typeface="Montserrat"/>
                <a:cs typeface="Montserrat"/>
                <a:sym typeface="Montserrat"/>
              </a:rPr>
              <a:t>stratégie d’</a:t>
            </a:r>
            <a:r>
              <a:rPr kumimoji="0" lang="fr-FR" sz="900" b="1" i="0" u="none" strike="noStrike" kern="0" cap="none" spc="0" normalizeH="0" baseline="0" err="1">
                <a:ln>
                  <a:noFill/>
                </a:ln>
                <a:solidFill>
                  <a:srgbClr val="404040"/>
                </a:solidFill>
                <a:effectLst/>
                <a:uLnTx/>
                <a:uFillTx/>
                <a:latin typeface="+mn-lt"/>
                <a:ea typeface="Montserrat"/>
                <a:cs typeface="Montserrat"/>
                <a:sym typeface="Montserrat"/>
              </a:rPr>
              <a:t>onboarding</a:t>
            </a:r>
            <a:r>
              <a:rPr kumimoji="0" lang="fr-FR" sz="900" b="1" i="0" u="none" strike="noStrike" kern="0" cap="none" spc="0" normalizeH="0" baseline="0">
                <a:ln>
                  <a:noFill/>
                </a:ln>
                <a:solidFill>
                  <a:srgbClr val="404040"/>
                </a:solidFill>
                <a:effectLst/>
                <a:uLnTx/>
                <a:uFillTx/>
                <a:latin typeface="+mn-lt"/>
                <a:ea typeface="Montserrat"/>
                <a:cs typeface="Montserrat"/>
                <a:sym typeface="Montserrat"/>
              </a:rPr>
              <a:t> des établissements</a:t>
            </a:r>
            <a:r>
              <a:rPr kumimoji="0" lang="fr-FR" sz="900" b="1" i="0" u="none" strike="noStrike" kern="0" cap="none" spc="0" normalizeH="0">
                <a:ln>
                  <a:noFill/>
                </a:ln>
                <a:solidFill>
                  <a:srgbClr val="404040"/>
                </a:solidFill>
                <a:effectLst/>
                <a:uLnTx/>
                <a:uFillTx/>
                <a:latin typeface="+mn-lt"/>
                <a:ea typeface="Montserrat"/>
                <a:cs typeface="Montserrat"/>
                <a:sym typeface="Montserrat"/>
              </a:rPr>
              <a:t> </a:t>
            </a:r>
            <a:r>
              <a:rPr kumimoji="0" lang="fr-FR" sz="900" b="0" i="0" u="none" strike="noStrike" kern="0" cap="none" spc="0" normalizeH="0">
                <a:ln>
                  <a:noFill/>
                </a:ln>
                <a:solidFill>
                  <a:srgbClr val="404040"/>
                </a:solidFill>
                <a:effectLst/>
                <a:uLnTx/>
                <a:uFillTx/>
                <a:latin typeface="+mn-lt"/>
                <a:ea typeface="Montserrat"/>
                <a:cs typeface="Montserrat"/>
                <a:sym typeface="Montserrat"/>
              </a:rPr>
              <a:t>Banques Populaires et Caisses d’Epargne autour des chefs de projets</a:t>
            </a:r>
          </a:p>
          <a:p>
            <a:pPr marL="171450" indent="-171450" algn="just">
              <a:buClr>
                <a:srgbClr val="000000"/>
              </a:buClr>
              <a:buSzPts val="1000"/>
              <a:buFont typeface="Arial" panose="020B0604020202020204" pitchFamily="34" charset="0"/>
              <a:buChar char="•"/>
              <a:defRPr/>
            </a:pPr>
            <a:r>
              <a:rPr lang="fr-FR" sz="900" b="1">
                <a:solidFill>
                  <a:srgbClr val="404040"/>
                </a:solidFill>
                <a:latin typeface="+mn-lt"/>
                <a:ea typeface="Montserrat"/>
                <a:cs typeface="Montserrat"/>
                <a:sym typeface="Montserrat"/>
              </a:rPr>
              <a:t>Analyse d’impact </a:t>
            </a:r>
            <a:r>
              <a:rPr lang="fr-FR" sz="900">
                <a:solidFill>
                  <a:srgbClr val="404040"/>
                </a:solidFill>
                <a:latin typeface="+mn-lt"/>
                <a:ea typeface="Montserrat"/>
                <a:cs typeface="Montserrat"/>
                <a:sym typeface="Montserrat"/>
              </a:rPr>
              <a:t>organisationnel, métier, et culturel autour du déploiement de ces trois nouveaux outils </a:t>
            </a:r>
            <a:r>
              <a:rPr lang="fr-FR" sz="900">
                <a:solidFill>
                  <a:srgbClr val="404040"/>
                </a:solidFill>
                <a:ea typeface="Montserrat"/>
                <a:cs typeface="Montserrat"/>
                <a:sym typeface="Montserrat"/>
              </a:rPr>
              <a:t>technologiques majeurs</a:t>
            </a:r>
            <a:endParaRPr kumimoji="0" lang="fr-FR" sz="900" b="0" i="0" u="none" strike="noStrike" kern="0" cap="none" spc="0" normalizeH="0">
              <a:ln>
                <a:noFill/>
              </a:ln>
              <a:solidFill>
                <a:srgbClr val="404040"/>
              </a:solidFill>
              <a:effectLst/>
              <a:uLnTx/>
              <a:uFillTx/>
              <a:latin typeface="+mn-lt"/>
              <a:ea typeface="Montserrat"/>
              <a:cs typeface="Montserrat"/>
              <a:sym typeface="Montserrat"/>
            </a:endParaRP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b="1" baseline="0">
                <a:solidFill>
                  <a:srgbClr val="404040"/>
                </a:solidFill>
                <a:latin typeface="+mn-lt"/>
                <a:ea typeface="Montserrat"/>
                <a:cs typeface="Montserrat"/>
                <a:sym typeface="Montserrat"/>
              </a:rPr>
              <a:t>Organisation du</a:t>
            </a:r>
            <a:r>
              <a:rPr lang="fr-FR" sz="900" b="1">
                <a:solidFill>
                  <a:srgbClr val="404040"/>
                </a:solidFill>
                <a:latin typeface="+mn-lt"/>
                <a:ea typeface="Montserrat"/>
                <a:cs typeface="Montserrat"/>
                <a:sym typeface="Montserrat"/>
              </a:rPr>
              <a:t> kick off national </a:t>
            </a:r>
            <a:r>
              <a:rPr lang="fr-FR" sz="900">
                <a:solidFill>
                  <a:srgbClr val="404040"/>
                </a:solidFill>
                <a:latin typeface="+mn-lt"/>
                <a:ea typeface="Montserrat"/>
                <a:cs typeface="Montserrat"/>
                <a:sym typeface="Montserrat"/>
              </a:rPr>
              <a:t>de lancement du programme et </a:t>
            </a:r>
            <a:r>
              <a:rPr lang="fr-FR" sz="900" b="1">
                <a:solidFill>
                  <a:srgbClr val="404040"/>
                </a:solidFill>
                <a:latin typeface="+mn-lt"/>
                <a:ea typeface="Montserrat"/>
                <a:cs typeface="Montserrat"/>
                <a:sym typeface="Montserrat"/>
              </a:rPr>
              <a:t>Organisation de kick </a:t>
            </a:r>
            <a:r>
              <a:rPr lang="fr-FR" sz="900" b="1" err="1">
                <a:solidFill>
                  <a:srgbClr val="404040"/>
                </a:solidFill>
                <a:latin typeface="+mn-lt"/>
                <a:ea typeface="Montserrat"/>
                <a:cs typeface="Montserrat"/>
                <a:sym typeface="Montserrat"/>
              </a:rPr>
              <a:t>offs</a:t>
            </a:r>
            <a:r>
              <a:rPr lang="fr-FR" sz="900" b="1">
                <a:solidFill>
                  <a:srgbClr val="404040"/>
                </a:solidFill>
                <a:latin typeface="+mn-lt"/>
                <a:ea typeface="Montserrat"/>
                <a:cs typeface="Montserrat"/>
                <a:sym typeface="Montserrat"/>
              </a:rPr>
              <a:t> spécifiques </a:t>
            </a:r>
            <a:r>
              <a:rPr lang="fr-FR" sz="900">
                <a:solidFill>
                  <a:srgbClr val="404040"/>
                </a:solidFill>
                <a:latin typeface="+mn-lt"/>
                <a:ea typeface="Montserrat"/>
                <a:cs typeface="Montserrat"/>
                <a:sym typeface="Montserrat"/>
              </a:rPr>
              <a:t>en région pour </a:t>
            </a:r>
            <a:r>
              <a:rPr lang="fr-FR" sz="900" err="1">
                <a:solidFill>
                  <a:srgbClr val="404040"/>
                </a:solidFill>
                <a:latin typeface="+mn-lt"/>
                <a:ea typeface="Montserrat"/>
                <a:cs typeface="Montserrat"/>
                <a:sym typeface="Montserrat"/>
              </a:rPr>
              <a:t>onboarder</a:t>
            </a:r>
            <a:r>
              <a:rPr lang="fr-FR" sz="900">
                <a:solidFill>
                  <a:srgbClr val="404040"/>
                </a:solidFill>
                <a:latin typeface="+mn-lt"/>
                <a:ea typeface="Montserrat"/>
                <a:cs typeface="Montserrat"/>
                <a:sym typeface="Montserrat"/>
              </a:rPr>
              <a:t> les </a:t>
            </a:r>
            <a:r>
              <a:rPr lang="fr-FR" sz="900" b="1">
                <a:solidFill>
                  <a:srgbClr val="404040"/>
                </a:solidFill>
                <a:latin typeface="+mn-lt"/>
                <a:ea typeface="Montserrat"/>
                <a:cs typeface="Montserrat"/>
                <a:sym typeface="Montserrat"/>
              </a:rPr>
              <a:t>7 directions métier impactés sur le terrain</a:t>
            </a:r>
            <a:endParaRPr kumimoji="0" lang="fr-FR" sz="900" b="1" i="0" u="none" strike="noStrike" kern="0" cap="none" spc="0" normalizeH="0" baseline="0">
              <a:ln>
                <a:noFill/>
              </a:ln>
              <a:solidFill>
                <a:srgbClr val="404040"/>
              </a:solidFill>
              <a:effectLst/>
              <a:uLnTx/>
              <a:uFillTx/>
              <a:latin typeface="+mn-lt"/>
              <a:ea typeface="Montserrat"/>
              <a:cs typeface="Montserrat"/>
              <a:sym typeface="Montserrat"/>
            </a:endParaRP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baseline="0" noProof="0">
                <a:ln>
                  <a:noFill/>
                </a:ln>
                <a:solidFill>
                  <a:srgbClr val="404040"/>
                </a:solidFill>
                <a:effectLst/>
                <a:uLnTx/>
                <a:uFillTx/>
                <a:latin typeface="+mn-lt"/>
                <a:ea typeface="Montserrat"/>
                <a:cs typeface="Montserrat"/>
                <a:sym typeface="Montserrat"/>
              </a:rPr>
              <a:t>Définition de la stratégie de conduite du changement </a:t>
            </a:r>
            <a:r>
              <a:rPr kumimoji="0" lang="fr-FR" sz="900" b="0" i="0" u="none" strike="noStrike" kern="0" cap="none" spc="0" normalizeH="0" baseline="0" noProof="0">
                <a:ln>
                  <a:noFill/>
                </a:ln>
                <a:solidFill>
                  <a:srgbClr val="404040"/>
                </a:solidFill>
                <a:effectLst/>
                <a:uLnTx/>
                <a:uFillTx/>
                <a:latin typeface="+mn-lt"/>
                <a:ea typeface="Montserrat"/>
                <a:cs typeface="Montserrat"/>
                <a:sym typeface="Montserrat"/>
              </a:rPr>
              <a:t>autour de 6 axes majeurs : formation,</a:t>
            </a:r>
            <a:r>
              <a:rPr lang="fr-FR" sz="900">
                <a:solidFill>
                  <a:srgbClr val="404040"/>
                </a:solidFill>
                <a:latin typeface="+mn-lt"/>
                <a:ea typeface="Montserrat"/>
                <a:cs typeface="Montserrat"/>
                <a:sym typeface="Montserrat"/>
              </a:rPr>
              <a:t> animation de communautés, communication interne, communication externe, assistance, acculturation au digital client</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b="1">
                <a:solidFill>
                  <a:srgbClr val="404040"/>
                </a:solidFill>
                <a:latin typeface="+mn-lt"/>
                <a:ea typeface="Montserrat"/>
                <a:cs typeface="Montserrat"/>
                <a:sym typeface="Montserrat"/>
              </a:rPr>
              <a:t>Définition de la stratégie d’ouverture </a:t>
            </a:r>
            <a:r>
              <a:rPr lang="fr-FR" sz="900">
                <a:solidFill>
                  <a:srgbClr val="404040"/>
                </a:solidFill>
                <a:latin typeface="+mn-lt"/>
                <a:ea typeface="Montserrat"/>
                <a:cs typeface="Montserrat"/>
                <a:sym typeface="Montserrat"/>
              </a:rPr>
              <a:t>du nouveau portail aux clients en collaboration avec l’IT et les métiers</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b="1">
                <a:solidFill>
                  <a:srgbClr val="404040"/>
                </a:solidFill>
                <a:latin typeface="+mn-lt"/>
                <a:ea typeface="Montserrat"/>
                <a:cs typeface="Montserrat"/>
                <a:sym typeface="Montserrat"/>
              </a:rPr>
              <a:t>Création de livrables de communication et de formation </a:t>
            </a:r>
            <a:r>
              <a:rPr lang="fr-FR" sz="900">
                <a:solidFill>
                  <a:srgbClr val="404040"/>
                </a:solidFill>
                <a:latin typeface="+mn-lt"/>
                <a:ea typeface="Montserrat"/>
                <a:cs typeface="Montserrat"/>
                <a:sym typeface="Montserrat"/>
              </a:rPr>
              <a:t>innovants et d’outils de pilotage</a:t>
            </a: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kumimoji="0" lang="fr-FR" sz="900" b="1" i="0" u="none" strike="noStrike" kern="0" cap="none" spc="0" normalizeH="0" noProof="0">
                <a:ln>
                  <a:noFill/>
                </a:ln>
                <a:solidFill>
                  <a:srgbClr val="404040"/>
                </a:solidFill>
                <a:effectLst/>
                <a:uLnTx/>
                <a:uFillTx/>
                <a:latin typeface="+mn-lt"/>
                <a:ea typeface="Montserrat"/>
                <a:cs typeface="Montserrat"/>
                <a:sym typeface="Montserrat"/>
              </a:rPr>
              <a:t>Animation des formations </a:t>
            </a:r>
            <a:r>
              <a:rPr kumimoji="0" lang="fr-FR" sz="900" b="0" i="0" u="none" strike="noStrike" kern="0" cap="none" spc="0" normalizeH="0" noProof="0">
                <a:ln>
                  <a:noFill/>
                </a:ln>
                <a:solidFill>
                  <a:srgbClr val="404040"/>
                </a:solidFill>
                <a:effectLst/>
                <a:uLnTx/>
                <a:uFillTx/>
                <a:latin typeface="+mn-lt"/>
                <a:ea typeface="Montserrat"/>
                <a:cs typeface="Montserrat"/>
                <a:sym typeface="Montserrat"/>
              </a:rPr>
              <a:t>en coordination avec les Product </a:t>
            </a:r>
            <a:r>
              <a:rPr kumimoji="0" lang="fr-FR" sz="900" b="0" i="0" u="none" strike="noStrike" kern="0" cap="none" spc="0" normalizeH="0" noProof="0" err="1">
                <a:ln>
                  <a:noFill/>
                </a:ln>
                <a:solidFill>
                  <a:srgbClr val="404040"/>
                </a:solidFill>
                <a:effectLst/>
                <a:uLnTx/>
                <a:uFillTx/>
                <a:latin typeface="+mn-lt"/>
                <a:ea typeface="Montserrat"/>
                <a:cs typeface="Montserrat"/>
                <a:sym typeface="Montserrat"/>
              </a:rPr>
              <a:t>Owner</a:t>
            </a:r>
            <a:r>
              <a:rPr kumimoji="0" lang="fr-FR" sz="900" b="0" i="0" u="none" strike="noStrike" kern="0" cap="none" spc="0" normalizeH="0" noProof="0">
                <a:ln>
                  <a:noFill/>
                </a:ln>
                <a:solidFill>
                  <a:srgbClr val="404040"/>
                </a:solidFill>
                <a:effectLst/>
                <a:uLnTx/>
                <a:uFillTx/>
                <a:latin typeface="+mn-lt"/>
                <a:ea typeface="Montserrat"/>
                <a:cs typeface="Montserrat"/>
                <a:sym typeface="Montserrat"/>
              </a:rPr>
              <a:t> </a:t>
            </a:r>
          </a:p>
          <a:p>
            <a:pPr marL="171450" indent="-171450" algn="just">
              <a:buClr>
                <a:srgbClr val="000000"/>
              </a:buClr>
              <a:buSzPts val="1000"/>
              <a:buFont typeface="Arial" panose="020B0604020202020204" pitchFamily="34" charset="0"/>
              <a:buChar char="•"/>
              <a:defRPr/>
            </a:pPr>
            <a:r>
              <a:rPr lang="fr-FR" sz="900" b="1">
                <a:solidFill>
                  <a:srgbClr val="404040"/>
                </a:solidFill>
                <a:latin typeface="+mn-lt"/>
                <a:ea typeface="Montserrat"/>
                <a:cs typeface="Montserrat"/>
                <a:sym typeface="Montserrat"/>
              </a:rPr>
              <a:t>Animations hebdomadaires des « comités de déploiement banques » </a:t>
            </a:r>
            <a:r>
              <a:rPr lang="fr-FR" sz="900">
                <a:solidFill>
                  <a:srgbClr val="404040"/>
                </a:solidFill>
                <a:latin typeface="+mn-lt"/>
                <a:ea typeface="Montserrat"/>
                <a:cs typeface="Montserrat"/>
                <a:sym typeface="Montserrat"/>
              </a:rPr>
              <a:t>et des différents ateliers de migration pour chacun des outils cibles</a:t>
            </a:r>
            <a:r>
              <a:rPr lang="fr-FR" sz="900">
                <a:solidFill>
                  <a:srgbClr val="404040"/>
                </a:solidFill>
                <a:ea typeface="Montserrat"/>
                <a:cs typeface="Montserrat"/>
                <a:sym typeface="Montserrat"/>
              </a:rPr>
              <a:t> </a:t>
            </a:r>
            <a:endParaRPr kumimoji="0" lang="fr-FR" sz="900" b="0" i="0" u="none" strike="noStrike" kern="0" cap="none" spc="0" normalizeH="0" noProof="0">
              <a:ln>
                <a:noFill/>
              </a:ln>
              <a:solidFill>
                <a:srgbClr val="404040"/>
              </a:solidFill>
              <a:effectLst/>
              <a:uLnTx/>
              <a:uFillTx/>
              <a:latin typeface="+mn-lt"/>
              <a:ea typeface="Montserrat"/>
              <a:cs typeface="Montserrat"/>
              <a:sym typeface="Montserrat"/>
            </a:endParaRP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a:solidFill>
                  <a:srgbClr val="404040"/>
                </a:solidFill>
                <a:latin typeface="+mn-lt"/>
                <a:ea typeface="Montserrat"/>
                <a:cs typeface="Montserrat"/>
                <a:sym typeface="Montserrat"/>
              </a:rPr>
              <a:t>Présentation hebdomadaire en </a:t>
            </a:r>
            <a:r>
              <a:rPr lang="fr-FR" sz="900" b="1">
                <a:solidFill>
                  <a:srgbClr val="404040"/>
                </a:solidFill>
                <a:latin typeface="+mn-lt"/>
                <a:ea typeface="Montserrat"/>
                <a:cs typeface="Montserrat"/>
                <a:sym typeface="Montserrat"/>
              </a:rPr>
              <a:t>comité de déploiement 89C3 auprès de la direction générale</a:t>
            </a:r>
            <a:endParaRPr kumimoji="0" lang="fr-FR" sz="900" b="1" i="0" u="none" strike="noStrike" kern="0" cap="none" spc="0" normalizeH="0" noProof="0">
              <a:ln>
                <a:noFill/>
              </a:ln>
              <a:solidFill>
                <a:srgbClr val="404040"/>
              </a:solidFill>
              <a:effectLst/>
              <a:uLnTx/>
              <a:uFillTx/>
              <a:latin typeface="+mn-lt"/>
              <a:ea typeface="Montserrat"/>
              <a:cs typeface="Montserrat"/>
              <a:sym typeface="Montserrat"/>
            </a:endParaRPr>
          </a:p>
          <a:p>
            <a:pPr marL="171450" marR="0" lvl="0" indent="-171450" algn="just"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fr-FR" sz="900" baseline="0">
                <a:solidFill>
                  <a:srgbClr val="404040"/>
                </a:solidFill>
                <a:latin typeface="+mn-lt"/>
                <a:ea typeface="Montserrat"/>
                <a:cs typeface="Montserrat"/>
                <a:sym typeface="Montserrat"/>
              </a:rPr>
              <a:t>Participation active</a:t>
            </a:r>
            <a:r>
              <a:rPr lang="fr-FR" sz="900">
                <a:solidFill>
                  <a:srgbClr val="404040"/>
                </a:solidFill>
                <a:latin typeface="+mn-lt"/>
                <a:ea typeface="Montserrat"/>
                <a:cs typeface="Montserrat"/>
                <a:sym typeface="Montserrat"/>
              </a:rPr>
              <a:t> à la </a:t>
            </a:r>
            <a:r>
              <a:rPr lang="fr-FR" sz="900" b="1">
                <a:solidFill>
                  <a:srgbClr val="404040"/>
                </a:solidFill>
                <a:latin typeface="+mn-lt"/>
                <a:ea typeface="Montserrat"/>
                <a:cs typeface="Montserrat"/>
                <a:sym typeface="Montserrat"/>
              </a:rPr>
              <a:t>construction des process d’industrialisation des déploiements </a:t>
            </a:r>
            <a:r>
              <a:rPr lang="fr-FR" sz="900">
                <a:solidFill>
                  <a:srgbClr val="404040"/>
                </a:solidFill>
                <a:latin typeface="+mn-lt"/>
                <a:ea typeface="Montserrat"/>
                <a:cs typeface="Montserrat"/>
                <a:sym typeface="Montserrat"/>
              </a:rPr>
              <a:t>au sein de l’équipe </a:t>
            </a:r>
            <a:r>
              <a:rPr lang="fr-FR" sz="900" err="1">
                <a:solidFill>
                  <a:srgbClr val="404040"/>
                </a:solidFill>
                <a:latin typeface="+mn-lt"/>
                <a:ea typeface="Montserrat"/>
                <a:cs typeface="Montserrat"/>
                <a:sym typeface="Montserrat"/>
              </a:rPr>
              <a:t>Deploy</a:t>
            </a:r>
            <a:r>
              <a:rPr lang="fr-FR" sz="900">
                <a:solidFill>
                  <a:srgbClr val="404040"/>
                </a:solidFill>
                <a:latin typeface="+mn-lt"/>
                <a:ea typeface="Montserrat"/>
                <a:cs typeface="Montserrat"/>
                <a:sym typeface="Montserrat"/>
              </a:rPr>
              <a:t> </a:t>
            </a:r>
            <a:r>
              <a:rPr lang="fr-FR" sz="900">
                <a:solidFill>
                  <a:srgbClr val="404040"/>
                </a:solidFill>
                <a:ea typeface="Montserrat"/>
                <a:cs typeface="Montserrat"/>
                <a:sym typeface="Montserrat"/>
              </a:rPr>
              <a:t>de la direction innovation, digitale et data.</a:t>
            </a:r>
            <a:endParaRPr kumimoji="0" lang="fr-FR" sz="900" b="0" i="0" u="none" strike="noStrike" kern="0" cap="none" spc="0" normalizeH="0" baseline="0" noProof="0">
              <a:ln>
                <a:noFill/>
              </a:ln>
              <a:solidFill>
                <a:srgbClr val="404040"/>
              </a:solidFill>
              <a:effectLst/>
              <a:uLnTx/>
              <a:uFillTx/>
              <a:latin typeface="+mn-lt"/>
              <a:ea typeface="Montserrat"/>
              <a:cs typeface="Montserrat"/>
              <a:sym typeface="Montserrat"/>
            </a:endParaRPr>
          </a:p>
        </p:txBody>
      </p:sp>
    </p:spTree>
    <p:extLst>
      <p:ext uri="{BB962C8B-B14F-4D97-AF65-F5344CB8AC3E}">
        <p14:creationId xmlns:p14="http://schemas.microsoft.com/office/powerpoint/2010/main" val="2390022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3" name="Google Shape;1713;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fr-FR">
                <a:solidFill>
                  <a:srgbClr val="062488"/>
                </a:solidFill>
              </a:rPr>
              <a:t>GRDF</a:t>
            </a:r>
            <a:br>
              <a:rPr lang="fr-FR">
                <a:solidFill>
                  <a:srgbClr val="062488"/>
                </a:solidFill>
              </a:rPr>
            </a:br>
            <a:r>
              <a:rPr lang="fr-FR" sz="1600" b="0">
                <a:solidFill>
                  <a:srgbClr val="062488"/>
                </a:solidFill>
              </a:rPr>
              <a:t>Conduite du changement I-change</a:t>
            </a:r>
            <a:endParaRPr lang="fr-FR" b="0" cap="all">
              <a:solidFill>
                <a:srgbClr val="062488"/>
              </a:solidFill>
            </a:endParaRPr>
          </a:p>
        </p:txBody>
      </p:sp>
      <p:sp>
        <p:nvSpPr>
          <p:cNvPr id="1714" name="Google Shape;1714;p23"/>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Contexte</a:t>
            </a:r>
            <a:endParaRPr kumimoji="0" lang="fr-FR" b="0" i="0" u="none" strike="noStrike" kern="0" cap="none" spc="0" normalizeH="0" baseline="0" noProof="0">
              <a:ln>
                <a:noFill/>
              </a:ln>
              <a:solidFill>
                <a:srgbClr val="000000"/>
              </a:solidFill>
              <a:effectLst/>
              <a:uLnTx/>
              <a:uFillTx/>
              <a:latin typeface="+mj-lt"/>
              <a:ea typeface="Arial"/>
              <a:cs typeface="Arial"/>
              <a:sym typeface="Arial"/>
            </a:endParaRPr>
          </a:p>
        </p:txBody>
      </p:sp>
      <p:sp>
        <p:nvSpPr>
          <p:cNvPr id="1715" name="Google Shape;1715;p23"/>
          <p:cNvSpPr/>
          <p:nvPr/>
        </p:nvSpPr>
        <p:spPr>
          <a:xfrm>
            <a:off x="452313" y="3829516"/>
            <a:ext cx="5643687" cy="2552817"/>
          </a:xfrm>
          <a:prstGeom prst="rect">
            <a:avLst/>
          </a:prstGeom>
          <a:noFill/>
          <a:ln>
            <a:noFill/>
          </a:ln>
        </p:spPr>
        <p:txBody>
          <a:bodyPr spcFirstLastPara="1" wrap="square" lIns="72000" tIns="72000" rIns="72000" bIns="72000" anchor="t" anchorCtr="0">
            <a:noAutofit/>
          </a:bodyPr>
          <a:lstStyle/>
          <a:p>
            <a:pPr marR="0" lvl="0" algn="just" defTabSz="914400" rtl="0" eaLnBrk="1" fontAlgn="auto" latinLnBrk="0" hangingPunct="1">
              <a:lnSpc>
                <a:spcPct val="100000"/>
              </a:lnSpc>
              <a:spcBef>
                <a:spcPts val="210"/>
              </a:spcBef>
              <a:spcAft>
                <a:spcPts val="0"/>
              </a:spcAft>
              <a:buClr>
                <a:srgbClr val="000000"/>
              </a:buClr>
              <a:buSzPts val="1050"/>
              <a:tabLst/>
              <a:defRPr/>
            </a:pPr>
            <a:endParaRPr lang="fr-FR" sz="1050" b="0" kern="0">
              <a:solidFill>
                <a:srgbClr val="000000">
                  <a:lumMod val="75000"/>
                  <a:lumOff val="25000"/>
                </a:srgbClr>
              </a:solidFill>
              <a:latin typeface="+mj-lt"/>
              <a:cs typeface="Arial"/>
              <a:sym typeface="Montserrat"/>
            </a:endParaRP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Pilotage et exécution des activités de conduite du changement, dans le cadre des projets et des évolutions</a:t>
            </a: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Aide à la mise en place d’instances de management visuel</a:t>
            </a: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Organisation d’actions de sensibilisation et de montée en compétence auprès du pôle PTE</a:t>
            </a: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Réception et qualification des demandes des Chefs de projet et Gestionnaires d’application</a:t>
            </a: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Garant du plan de charge</a:t>
            </a:r>
          </a:p>
          <a:p>
            <a:pPr marL="171450" indent="-171450" algn="just">
              <a:spcBef>
                <a:spcPts val="210"/>
              </a:spcBef>
              <a:buClr>
                <a:srgbClr val="000000"/>
              </a:buClr>
              <a:buSzPts val="1050"/>
              <a:buFont typeface="Arial" panose="020B0604020202020204" pitchFamily="34" charset="0"/>
              <a:buChar char="•"/>
              <a:defRPr/>
            </a:pPr>
            <a:r>
              <a:rPr lang="fr-FR" sz="1050" kern="0">
                <a:solidFill>
                  <a:srgbClr val="000000">
                    <a:lumMod val="75000"/>
                    <a:lumOff val="25000"/>
                  </a:srgbClr>
                </a:solidFill>
                <a:latin typeface="+mj-lt"/>
                <a:cs typeface="Arial"/>
                <a:sym typeface="Montserrat"/>
              </a:rPr>
              <a:t>Production de </a:t>
            </a:r>
            <a:r>
              <a:rPr lang="fr-FR" sz="1050" kern="0" err="1">
                <a:solidFill>
                  <a:srgbClr val="000000">
                    <a:lumMod val="75000"/>
                    <a:lumOff val="25000"/>
                  </a:srgbClr>
                </a:solidFill>
                <a:latin typeface="+mj-lt"/>
                <a:cs typeface="Arial"/>
                <a:sym typeface="Montserrat"/>
              </a:rPr>
              <a:t>reporting</a:t>
            </a:r>
            <a:r>
              <a:rPr lang="fr-FR" sz="1050" kern="0">
                <a:solidFill>
                  <a:srgbClr val="000000">
                    <a:lumMod val="75000"/>
                    <a:lumOff val="25000"/>
                  </a:srgbClr>
                </a:solidFill>
                <a:latin typeface="+mj-lt"/>
                <a:cs typeface="Arial"/>
                <a:sym typeface="Montserrat"/>
              </a:rPr>
              <a:t> quotidien pour informer les chefs de pôles sur l’avancée des actions </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p:txBody>
      </p:sp>
      <p:sp>
        <p:nvSpPr>
          <p:cNvPr id="1716" name="Google Shape;1716;p23"/>
          <p:cNvSpPr txBox="1"/>
          <p:nvPr/>
        </p:nvSpPr>
        <p:spPr>
          <a:xfrm>
            <a:off x="452313" y="1631107"/>
            <a:ext cx="5643687" cy="1605189"/>
          </a:xfrm>
          <a:prstGeom prst="rect">
            <a:avLst/>
          </a:prstGeom>
          <a:noFill/>
          <a:ln>
            <a:noFill/>
          </a:ln>
        </p:spPr>
        <p:txBody>
          <a:bodyPr spcFirstLastPara="1" wrap="square" lIns="72000" tIns="72000" rIns="72000" bIns="72000" anchor="t" anchorCtr="0">
            <a:noAutofit/>
          </a:bodyPr>
          <a:lstStyle/>
          <a:p>
            <a:pPr algn="just">
              <a:spcBef>
                <a:spcPts val="210"/>
              </a:spcBef>
              <a:buClr>
                <a:srgbClr val="000000"/>
              </a:buClr>
              <a:buSzPts val="1050"/>
              <a:defRPr/>
            </a:pPr>
            <a:r>
              <a:rPr lang="fr-FR" sz="1050" kern="0">
                <a:solidFill>
                  <a:srgbClr val="000000">
                    <a:lumMod val="75000"/>
                    <a:lumOff val="25000"/>
                  </a:srgbClr>
                </a:solidFill>
                <a:latin typeface="+mj-lt"/>
                <a:cs typeface="Arial"/>
                <a:sym typeface="Montserrat"/>
              </a:rPr>
              <a:t>Afin de répondre à ses enjeux , le Domaine SI Réseau a initié en 2016 la création d’une cellule dédiée à l’accompagnement des équipes projets et des utilisateurs : la cellule </a:t>
            </a:r>
            <a:r>
              <a:rPr lang="fr-FR" sz="1050" kern="0" err="1">
                <a:solidFill>
                  <a:srgbClr val="000000">
                    <a:lumMod val="75000"/>
                    <a:lumOff val="25000"/>
                  </a:srgbClr>
                </a:solidFill>
                <a:latin typeface="+mj-lt"/>
                <a:cs typeface="Arial"/>
                <a:sym typeface="Montserrat"/>
              </a:rPr>
              <a:t>iChange</a:t>
            </a:r>
            <a:r>
              <a:rPr lang="fr-FR" sz="1050" kern="0">
                <a:solidFill>
                  <a:srgbClr val="000000">
                    <a:lumMod val="75000"/>
                    <a:lumOff val="25000"/>
                  </a:srgbClr>
                </a:solidFill>
                <a:latin typeface="+mj-lt"/>
                <a:cs typeface="Arial"/>
                <a:sym typeface="Montserrat"/>
              </a:rPr>
              <a:t>. </a:t>
            </a:r>
          </a:p>
          <a:p>
            <a:pPr lvl="0" algn="just">
              <a:buClr>
                <a:srgbClr val="000000"/>
              </a:buClr>
              <a:buSzPts val="1050"/>
            </a:pPr>
            <a:r>
              <a:rPr lang="fr-FR" sz="1050" kern="0">
                <a:solidFill>
                  <a:srgbClr val="000000">
                    <a:lumMod val="75000"/>
                    <a:lumOff val="25000"/>
                  </a:srgbClr>
                </a:solidFill>
                <a:latin typeface="+mj-lt"/>
                <a:cs typeface="Arial"/>
                <a:sym typeface="Montserrat"/>
              </a:rPr>
              <a:t>La cellule </a:t>
            </a:r>
            <a:r>
              <a:rPr lang="fr-FR" sz="1050" kern="0" err="1">
                <a:solidFill>
                  <a:srgbClr val="000000">
                    <a:lumMod val="75000"/>
                    <a:lumOff val="25000"/>
                  </a:srgbClr>
                </a:solidFill>
                <a:latin typeface="+mj-lt"/>
                <a:cs typeface="Arial"/>
                <a:sym typeface="Montserrat"/>
              </a:rPr>
              <a:t>iChange</a:t>
            </a:r>
            <a:r>
              <a:rPr lang="fr-FR" sz="1050" kern="0">
                <a:solidFill>
                  <a:srgbClr val="000000">
                    <a:lumMod val="75000"/>
                    <a:lumOff val="25000"/>
                  </a:srgbClr>
                </a:solidFill>
                <a:latin typeface="+mj-lt"/>
                <a:cs typeface="Arial"/>
                <a:sym typeface="Montserrat"/>
              </a:rPr>
              <a:t> est une équipe transverse d’accompagnement au changement et d’innovation au sein du Pôle Travaux &amp; Economie au sein du Domaine SI Réseau. La cellule a été intégrée dans un pôle du domaine SI Réseau dans une logique de proximité avec les Gestionnaires d’applications, les Chefs de projet, et les utilisateurs. Elle peut cependant travailler pour l’ensemble du domaine, auprès des applications et projets qui le souhaitent. </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p:txBody>
      </p:sp>
      <p:cxnSp>
        <p:nvCxnSpPr>
          <p:cNvPr id="1718" name="Google Shape;1718;p23"/>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719" name="Google Shape;1719;p23"/>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Objectifs</a:t>
            </a:r>
            <a:endParaRPr kumimoji="0" lang="fr-FR" b="0" i="0" u="none" strike="noStrike" kern="0" cap="none" spc="0" normalizeH="0" baseline="0" noProof="0">
              <a:ln>
                <a:noFill/>
              </a:ln>
              <a:solidFill>
                <a:srgbClr val="000000"/>
              </a:solidFill>
              <a:effectLst/>
              <a:uLnTx/>
              <a:uFillTx/>
              <a:latin typeface="+mj-lt"/>
              <a:ea typeface="Arial"/>
              <a:cs typeface="Arial"/>
              <a:sym typeface="Arial"/>
            </a:endParaRPr>
          </a:p>
        </p:txBody>
      </p:sp>
      <p:sp>
        <p:nvSpPr>
          <p:cNvPr id="1720" name="Google Shape;1720;p23"/>
          <p:cNvSpPr txBox="1"/>
          <p:nvPr/>
        </p:nvSpPr>
        <p:spPr>
          <a:xfrm>
            <a:off x="6345957" y="1631108"/>
            <a:ext cx="5472000" cy="1747491"/>
          </a:xfrm>
          <a:prstGeom prst="rect">
            <a:avLst/>
          </a:prstGeom>
          <a:noFill/>
          <a:ln>
            <a:noFill/>
          </a:ln>
        </p:spPr>
        <p:txBody>
          <a:bodyPr spcFirstLastPara="1" wrap="square" lIns="72000" tIns="72000" rIns="72000" bIns="72000" anchor="t" anchorCtr="0">
            <a:noAutofit/>
          </a:bodyPr>
          <a:lstStyle/>
          <a:p>
            <a:pPr marR="0" lvl="0" algn="just" defTabSz="914400" rtl="0" eaLnBrk="1" fontAlgn="auto" latinLnBrk="0" hangingPunct="1">
              <a:lnSpc>
                <a:spcPct val="100000"/>
              </a:lnSpc>
              <a:spcBef>
                <a:spcPts val="210"/>
              </a:spcBef>
              <a:spcAft>
                <a:spcPts val="0"/>
              </a:spcAft>
              <a:buClr>
                <a:srgbClr val="000000"/>
              </a:buClr>
              <a:buSzPts val="1050"/>
              <a:tabLst/>
              <a:defRPr/>
            </a:pPr>
            <a:r>
              <a:rPr lang="fr-FR" sz="1050" kern="0" err="1">
                <a:solidFill>
                  <a:srgbClr val="000000">
                    <a:lumMod val="75000"/>
                    <a:lumOff val="25000"/>
                  </a:srgbClr>
                </a:solidFill>
                <a:latin typeface="+mj-lt"/>
                <a:cs typeface="Arial"/>
                <a:sym typeface="Montserrat"/>
              </a:rPr>
              <a:t>iChange</a:t>
            </a:r>
            <a:r>
              <a:rPr lang="fr-FR" sz="1050" kern="0">
                <a:solidFill>
                  <a:srgbClr val="000000">
                    <a:lumMod val="75000"/>
                    <a:lumOff val="25000"/>
                  </a:srgbClr>
                </a:solidFill>
                <a:latin typeface="+mj-lt"/>
                <a:cs typeface="Arial"/>
                <a:sym typeface="Montserrat"/>
              </a:rPr>
              <a:t> a pour objectifs de :</a:t>
            </a:r>
          </a:p>
          <a:p>
            <a:pPr marL="171450" marR="0" lvl="0" indent="-171450" algn="just" rtl="0">
              <a:lnSpc>
                <a:spcPct val="100000"/>
              </a:lnSpc>
              <a:spcBef>
                <a:spcPts val="0"/>
              </a:spcBef>
              <a:spcAft>
                <a:spcPts val="0"/>
              </a:spcAft>
              <a:buClr>
                <a:srgbClr val="000000"/>
              </a:buClr>
              <a:buSzPts val="1050"/>
              <a:buFont typeface="Arial"/>
              <a:buChar char="•"/>
            </a:pPr>
            <a:r>
              <a:rPr lang="fr-FR" sz="1050" kern="0">
                <a:solidFill>
                  <a:srgbClr val="000000">
                    <a:lumMod val="75000"/>
                    <a:lumOff val="25000"/>
                  </a:srgbClr>
                </a:solidFill>
                <a:latin typeface="+mj-lt"/>
                <a:cs typeface="Arial"/>
                <a:sym typeface="Montserrat"/>
              </a:rPr>
              <a:t>Améliorer la prise en compte de l’humain et des besoins terrain dans les SI</a:t>
            </a:r>
          </a:p>
          <a:p>
            <a:pPr marL="171450" marR="0" lvl="0" indent="-171450" algn="just" rtl="0">
              <a:lnSpc>
                <a:spcPct val="100000"/>
              </a:lnSpc>
              <a:spcBef>
                <a:spcPts val="0"/>
              </a:spcBef>
              <a:spcAft>
                <a:spcPts val="0"/>
              </a:spcAft>
              <a:buClr>
                <a:srgbClr val="000000"/>
              </a:buClr>
              <a:buSzPts val="1050"/>
              <a:buFont typeface="Arial"/>
              <a:buChar char="•"/>
            </a:pPr>
            <a:r>
              <a:rPr lang="fr-FR" sz="1050" kern="0">
                <a:solidFill>
                  <a:srgbClr val="000000">
                    <a:lumMod val="75000"/>
                    <a:lumOff val="25000"/>
                  </a:srgbClr>
                </a:solidFill>
                <a:latin typeface="+mj-lt"/>
                <a:cs typeface="Arial"/>
                <a:sym typeface="Montserrat"/>
              </a:rPr>
              <a:t>Susciter l’adhésion aux changements</a:t>
            </a:r>
          </a:p>
          <a:p>
            <a:pPr marL="171450" marR="0" lvl="0" indent="-171450" algn="just" rtl="0">
              <a:lnSpc>
                <a:spcPct val="100000"/>
              </a:lnSpc>
              <a:spcBef>
                <a:spcPts val="0"/>
              </a:spcBef>
              <a:spcAft>
                <a:spcPts val="0"/>
              </a:spcAft>
              <a:buClr>
                <a:srgbClr val="000000"/>
              </a:buClr>
              <a:buSzPts val="1050"/>
              <a:buFont typeface="Arial"/>
              <a:buChar char="•"/>
            </a:pPr>
            <a:r>
              <a:rPr lang="fr-FR" sz="1050" kern="0">
                <a:solidFill>
                  <a:srgbClr val="000000">
                    <a:lumMod val="75000"/>
                    <a:lumOff val="25000"/>
                  </a:srgbClr>
                </a:solidFill>
                <a:latin typeface="+mj-lt"/>
                <a:cs typeface="Arial"/>
                <a:sym typeface="Montserrat"/>
              </a:rPr>
              <a:t>Assurer la bonne réception et la bonne utilisation des nouveaux outils</a:t>
            </a:r>
          </a:p>
          <a:p>
            <a:pPr marL="171450" marR="0" lvl="0" indent="-171450" algn="just" rtl="0">
              <a:lnSpc>
                <a:spcPct val="100000"/>
              </a:lnSpc>
              <a:spcBef>
                <a:spcPts val="0"/>
              </a:spcBef>
              <a:spcAft>
                <a:spcPts val="0"/>
              </a:spcAft>
              <a:buClr>
                <a:srgbClr val="000000"/>
              </a:buClr>
              <a:buSzPts val="1050"/>
              <a:buFont typeface="Arial"/>
              <a:buChar char="•"/>
            </a:pPr>
            <a:r>
              <a:rPr lang="fr-FR" sz="1050" kern="0">
                <a:solidFill>
                  <a:srgbClr val="000000">
                    <a:lumMod val="75000"/>
                    <a:lumOff val="25000"/>
                  </a:srgbClr>
                </a:solidFill>
                <a:latin typeface="+mj-lt"/>
                <a:cs typeface="Arial"/>
                <a:sym typeface="Montserrat"/>
              </a:rPr>
              <a:t>Aider les régions lors des changements continuels et concomitants</a:t>
            </a:r>
          </a:p>
          <a:p>
            <a:pPr marR="0" lvl="0" algn="just" defTabSz="914400" rtl="0" eaLnBrk="1" fontAlgn="auto" latinLnBrk="0" hangingPunct="1">
              <a:lnSpc>
                <a:spcPct val="100000"/>
              </a:lnSpc>
              <a:spcBef>
                <a:spcPts val="210"/>
              </a:spcBef>
              <a:spcAft>
                <a:spcPts val="0"/>
              </a:spcAft>
              <a:buClr>
                <a:srgbClr val="000000"/>
              </a:buClr>
              <a:buSzPts val="1050"/>
              <a:tabLst/>
              <a:defRPr/>
            </a:pPr>
            <a:endParaRPr kumimoji="0" lang="fr-FR" sz="1050" b="0" i="0" u="none" strike="noStrike" kern="0" cap="none" spc="0" normalizeH="0" baseline="0" noProof="0">
              <a:ln>
                <a:noFill/>
              </a:ln>
              <a:solidFill>
                <a:srgbClr val="000000">
                  <a:lumMod val="75000"/>
                  <a:lumOff val="25000"/>
                </a:srgbClr>
              </a:solidFill>
              <a:effectLst/>
              <a:uLnTx/>
              <a:uFillTx/>
              <a:latin typeface="+mj-lt"/>
              <a:ea typeface="Montserrat"/>
              <a:cs typeface="Arial"/>
              <a:sym typeface="Arial"/>
            </a:endParaRPr>
          </a:p>
        </p:txBody>
      </p:sp>
      <p:grpSp>
        <p:nvGrpSpPr>
          <p:cNvPr id="1722" name="Google Shape;1722;p23"/>
          <p:cNvGrpSpPr/>
          <p:nvPr/>
        </p:nvGrpSpPr>
        <p:grpSpPr>
          <a:xfrm>
            <a:off x="6345957" y="1212442"/>
            <a:ext cx="328025" cy="343932"/>
            <a:chOff x="5961125" y="1623900"/>
            <a:chExt cx="427450" cy="448175"/>
          </a:xfrm>
        </p:grpSpPr>
        <p:sp>
          <p:nvSpPr>
            <p:cNvPr id="1723" name="Google Shape;1723;p2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4" name="Google Shape;1724;p2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5" name="Google Shape;1725;p2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6" name="Google Shape;1726;p2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7" name="Google Shape;1727;p2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8" name="Google Shape;1728;p2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29" name="Google Shape;1729;p2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grpSp>
      <p:sp>
        <p:nvSpPr>
          <p:cNvPr id="1730" name="Google Shape;1730;p23"/>
          <p:cNvSpPr txBox="1"/>
          <p:nvPr/>
        </p:nvSpPr>
        <p:spPr>
          <a:xfrm>
            <a:off x="6297611" y="4008566"/>
            <a:ext cx="5480050" cy="944470"/>
          </a:xfrm>
          <a:prstGeom prst="rect">
            <a:avLst/>
          </a:prstGeom>
          <a:solidFill>
            <a:srgbClr val="062488"/>
          </a:solidFill>
          <a:ln>
            <a:noFill/>
          </a:ln>
        </p:spPr>
        <p:txBody>
          <a:bodyPr spcFirstLastPara="1" wrap="square" lIns="66450" tIns="66450" rIns="68400" bIns="66450" anchor="t" anchorCtr="0">
            <a:noAutofit/>
          </a:bodyPr>
          <a:lstStyle/>
          <a:p>
            <a:pPr marL="333375" marR="0" lvl="0" indent="-171450" algn="l" rtl="0">
              <a:spcBef>
                <a:spcPts val="600"/>
              </a:spcBef>
              <a:spcAft>
                <a:spcPts val="0"/>
              </a:spcAft>
              <a:buClr>
                <a:srgbClr val="FFFFFF"/>
              </a:buClr>
              <a:buSzPts val="1050"/>
              <a:buFont typeface="Arial" panose="020B0604020202020204" pitchFamily="34" charset="0"/>
              <a:buChar char="•"/>
            </a:pPr>
            <a:r>
              <a:rPr lang="fr-FR" sz="1050" i="0" u="none" strike="noStrike" cap="none">
                <a:solidFill>
                  <a:srgbClr val="FFFFFF"/>
                </a:solidFill>
                <a:latin typeface="+mj-lt"/>
                <a:ea typeface="Montserrat"/>
                <a:cs typeface="Montserrat"/>
                <a:sym typeface="Montserrat"/>
              </a:rPr>
              <a:t>Proposer un espace d’écoute aux utilisateurs en régions</a:t>
            </a:r>
          </a:p>
          <a:p>
            <a:pPr marL="333375" marR="0" lvl="0" indent="-171450" algn="l" rtl="0">
              <a:spcBef>
                <a:spcPts val="600"/>
              </a:spcBef>
              <a:spcAft>
                <a:spcPts val="0"/>
              </a:spcAft>
              <a:buClr>
                <a:srgbClr val="FFFFFF"/>
              </a:buClr>
              <a:buSzPts val="1050"/>
              <a:buFont typeface="Arial" panose="020B0604020202020204" pitchFamily="34" charset="0"/>
              <a:buChar char="•"/>
            </a:pPr>
            <a:r>
              <a:rPr lang="fr-FR" sz="1050" i="0" u="none" strike="noStrike" cap="none">
                <a:solidFill>
                  <a:srgbClr val="FFFFFF"/>
                </a:solidFill>
                <a:latin typeface="+mj-lt"/>
                <a:ea typeface="Montserrat"/>
                <a:cs typeface="Montserrat"/>
                <a:sym typeface="Montserrat"/>
              </a:rPr>
              <a:t>Assurer le ROI des projets SI</a:t>
            </a:r>
          </a:p>
          <a:p>
            <a:pPr marL="333375" marR="0" lvl="0" indent="-171450" algn="l" rtl="0">
              <a:spcBef>
                <a:spcPts val="600"/>
              </a:spcBef>
              <a:spcAft>
                <a:spcPts val="0"/>
              </a:spcAft>
              <a:buClr>
                <a:srgbClr val="FFFFFF"/>
              </a:buClr>
              <a:buSzPts val="1050"/>
              <a:buFont typeface="Arial" panose="020B0604020202020204" pitchFamily="34" charset="0"/>
              <a:buChar char="•"/>
            </a:pPr>
            <a:r>
              <a:rPr lang="fr-FR" sz="1050" i="0" u="none" strike="noStrike" cap="none">
                <a:solidFill>
                  <a:srgbClr val="FFFFFF"/>
                </a:solidFill>
                <a:latin typeface="+mj-lt"/>
                <a:ea typeface="Montserrat"/>
                <a:cs typeface="Montserrat"/>
                <a:sym typeface="Montserrat"/>
              </a:rPr>
              <a:t>Garantir la satisfaction des utilisateurs des outils produits par le SI Réseau</a:t>
            </a:r>
          </a:p>
        </p:txBody>
      </p:sp>
      <p:sp>
        <p:nvSpPr>
          <p:cNvPr id="1731" name="Google Shape;1731;p23"/>
          <p:cNvSpPr/>
          <p:nvPr/>
        </p:nvSpPr>
        <p:spPr>
          <a:xfrm>
            <a:off x="6254749" y="5437919"/>
            <a:ext cx="5565775" cy="1016119"/>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mj-lt"/>
                <a:ea typeface="Montserrat"/>
                <a:cs typeface="Montserrat"/>
                <a:sym typeface="Montserrat"/>
              </a:rPr>
              <a:t>	</a:t>
            </a:r>
            <a:endParaRPr kumimoji="0" lang="fr-FR" sz="1400" b="0" i="0" u="none" strike="noStrike" kern="0" cap="none" spc="0" normalizeH="0" baseline="0" noProof="0">
              <a:ln>
                <a:noFill/>
              </a:ln>
              <a:solidFill>
                <a:srgbClr val="000000"/>
              </a:solidFill>
              <a:effectLst/>
              <a:uLnTx/>
              <a:uFillTx/>
              <a:latin typeface="+mj-lt"/>
              <a:ea typeface="Arial"/>
              <a:cs typeface="Arial"/>
              <a:sym typeface="Arial"/>
            </a:endParaRPr>
          </a:p>
        </p:txBody>
      </p:sp>
      <p:sp>
        <p:nvSpPr>
          <p:cNvPr id="1732" name="Google Shape;1732;p23"/>
          <p:cNvSpPr/>
          <p:nvPr/>
        </p:nvSpPr>
        <p:spPr>
          <a:xfrm>
            <a:off x="6828194" y="5882935"/>
            <a:ext cx="1361152" cy="26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fr-FR" sz="1050" b="0" i="0" u="none" strike="noStrike" cap="none">
                <a:solidFill>
                  <a:srgbClr val="404040"/>
                </a:solidFill>
                <a:latin typeface="+mj-lt"/>
                <a:ea typeface="Montserrat"/>
                <a:cs typeface="Montserrat"/>
                <a:sym typeface="Montserrat"/>
              </a:rPr>
              <a:t>Durée : 24</a:t>
            </a:r>
            <a:r>
              <a:rPr lang="fr-FR" sz="1050">
                <a:solidFill>
                  <a:srgbClr val="404040"/>
                </a:solidFill>
                <a:latin typeface="+mj-lt"/>
                <a:ea typeface="Montserrat"/>
                <a:cs typeface="Montserrat"/>
                <a:sym typeface="Montserrat"/>
              </a:rPr>
              <a:t> mois</a:t>
            </a:r>
            <a:endParaRPr lang="fr-FR" sz="1050" b="0" i="0" u="none" strike="noStrike" cap="none">
              <a:solidFill>
                <a:srgbClr val="000000"/>
              </a:solidFill>
              <a:latin typeface="+mj-lt"/>
              <a:ea typeface="Montserrat"/>
              <a:cs typeface="Montserrat"/>
              <a:sym typeface="Montserrat"/>
            </a:endParaRPr>
          </a:p>
        </p:txBody>
      </p:sp>
      <p:cxnSp>
        <p:nvCxnSpPr>
          <p:cNvPr id="1733" name="Google Shape;1733;p23"/>
          <p:cNvCxnSpPr>
            <a:cxnSpLocks/>
          </p:cNvCxnSpPr>
          <p:nvPr/>
        </p:nvCxnSpPr>
        <p:spPr>
          <a:xfrm>
            <a:off x="8369473" y="5551296"/>
            <a:ext cx="20223" cy="780836"/>
          </a:xfrm>
          <a:prstGeom prst="straightConnector1">
            <a:avLst/>
          </a:prstGeom>
          <a:noFill/>
          <a:ln w="9525" cap="flat" cmpd="sng">
            <a:solidFill>
              <a:srgbClr val="3E6EC2"/>
            </a:solidFill>
            <a:prstDash val="solid"/>
            <a:round/>
            <a:headEnd type="none" w="sm" len="sm"/>
            <a:tailEnd type="none" w="sm" len="sm"/>
          </a:ln>
        </p:spPr>
      </p:cxnSp>
      <p:sp>
        <p:nvSpPr>
          <p:cNvPr id="1734" name="Google Shape;1734;p23"/>
          <p:cNvSpPr txBox="1"/>
          <p:nvPr/>
        </p:nvSpPr>
        <p:spPr>
          <a:xfrm>
            <a:off x="8637634" y="5794500"/>
            <a:ext cx="2952657" cy="438471"/>
          </a:xfrm>
          <a:prstGeom prst="rect">
            <a:avLst/>
          </a:prstGeom>
          <a:noFill/>
          <a:ln>
            <a:noFill/>
          </a:ln>
        </p:spPr>
        <p:txBody>
          <a:bodyPr spcFirstLastPara="1" wrap="square" lIns="91425" tIns="45700" rIns="91425" bIns="45700" anchor="ctr" anchorCtr="0">
            <a:noAutofit/>
          </a:bodyPr>
          <a:lstStyle/>
          <a:p>
            <a:pPr marL="225425" marR="0" lvl="0" indent="-88265"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mj-lt"/>
              <a:ea typeface="Montserrat"/>
              <a:cs typeface="Montserrat"/>
              <a:sym typeface="Arial"/>
            </a:endParaRP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mj-lt"/>
                <a:ea typeface="Montserrat"/>
                <a:cs typeface="Montserrat"/>
                <a:sym typeface="Montserrat"/>
              </a:rPr>
              <a:t>1 </a:t>
            </a:r>
            <a:r>
              <a:rPr lang="fr-FR" sz="1050" kern="0">
                <a:solidFill>
                  <a:srgbClr val="404040"/>
                </a:solidFill>
                <a:latin typeface="+mj-lt"/>
                <a:ea typeface="Montserrat"/>
                <a:cs typeface="Montserrat"/>
                <a:sym typeface="Montserrat"/>
              </a:rPr>
              <a:t>pilote de la conduite du changement</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mj-lt"/>
                <a:ea typeface="Montserrat"/>
                <a:cs typeface="Montserrat"/>
                <a:sym typeface="Arial"/>
              </a:rPr>
              <a:t>1 appui au pilotage</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mj-lt"/>
                <a:ea typeface="Montserrat"/>
                <a:cs typeface="Montserrat"/>
                <a:sym typeface="Arial"/>
              </a:rPr>
              <a:t>3 Consultants confirmés</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lang="fr-FR" sz="1050" kern="0">
                <a:solidFill>
                  <a:srgbClr val="404040"/>
                </a:solidFill>
                <a:latin typeface="+mj-lt"/>
                <a:ea typeface="Montserrat"/>
                <a:cs typeface="Montserrat"/>
                <a:sym typeface="Arial"/>
              </a:rPr>
              <a:t>1 Consultant junior</a:t>
            </a:r>
            <a:endParaRPr kumimoji="0" lang="fr-FR" sz="1050" b="0" i="0" u="none" strike="noStrike" kern="0" cap="none" spc="0" normalizeH="0" baseline="0" noProof="0">
              <a:ln>
                <a:noFill/>
              </a:ln>
              <a:solidFill>
                <a:srgbClr val="404040"/>
              </a:solidFill>
              <a:effectLst/>
              <a:uLnTx/>
              <a:uFillTx/>
              <a:latin typeface="+mj-lt"/>
              <a:ea typeface="Montserrat"/>
              <a:cs typeface="Montserrat"/>
              <a:sym typeface="Arial"/>
            </a:endParaRPr>
          </a:p>
          <a:p>
            <a:pPr marL="70485"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mj-lt"/>
              <a:ea typeface="Montserrat"/>
              <a:cs typeface="Montserrat"/>
              <a:sym typeface="Arial"/>
            </a:endParaRPr>
          </a:p>
        </p:txBody>
      </p:sp>
      <p:grpSp>
        <p:nvGrpSpPr>
          <p:cNvPr id="1739" name="Google Shape;1739;p23"/>
          <p:cNvGrpSpPr/>
          <p:nvPr/>
        </p:nvGrpSpPr>
        <p:grpSpPr>
          <a:xfrm>
            <a:off x="529602" y="1273786"/>
            <a:ext cx="325224" cy="285972"/>
            <a:chOff x="1929775" y="320925"/>
            <a:chExt cx="423800" cy="372650"/>
          </a:xfrm>
        </p:grpSpPr>
        <p:sp>
          <p:nvSpPr>
            <p:cNvPr id="1740" name="Google Shape;1740;p2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41" name="Google Shape;1741;p2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42" name="Google Shape;1742;p2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43" name="Google Shape;1743;p2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44" name="Google Shape;1744;p2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grpSp>
      <p:sp>
        <p:nvSpPr>
          <p:cNvPr id="1745" name="Google Shape;1745;p23"/>
          <p:cNvSpPr txBox="1"/>
          <p:nvPr/>
        </p:nvSpPr>
        <p:spPr>
          <a:xfrm>
            <a:off x="915003" y="3520749"/>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kern="0">
                <a:solidFill>
                  <a:srgbClr val="0070C0"/>
                </a:solidFill>
                <a:latin typeface="+mj-lt"/>
                <a:ea typeface="Montserrat"/>
                <a:cs typeface="Montserrat"/>
                <a:sym typeface="Montserrat"/>
              </a:rPr>
              <a:t>Méthodologie et apports Talan Consulting</a:t>
            </a:r>
            <a:endParaRPr kumimoji="0" lang="fr-FR" b="1" i="0" u="none" strike="noStrike" kern="0" cap="none" spc="0" normalizeH="0" baseline="0" noProof="0">
              <a:ln>
                <a:noFill/>
              </a:ln>
              <a:solidFill>
                <a:srgbClr val="0070C0"/>
              </a:solidFill>
              <a:effectLst/>
              <a:uLnTx/>
              <a:uFillTx/>
              <a:latin typeface="+mj-lt"/>
              <a:ea typeface="Montserrat"/>
              <a:cs typeface="Montserrat"/>
              <a:sym typeface="Montserrat"/>
            </a:endParaRPr>
          </a:p>
        </p:txBody>
      </p:sp>
      <p:cxnSp>
        <p:nvCxnSpPr>
          <p:cNvPr id="1746" name="Google Shape;1746;p23"/>
          <p:cNvCxnSpPr/>
          <p:nvPr/>
        </p:nvCxnSpPr>
        <p:spPr>
          <a:xfrm rot="10800000">
            <a:off x="581703" y="3829516"/>
            <a:ext cx="5453400" cy="0"/>
          </a:xfrm>
          <a:prstGeom prst="straightConnector1">
            <a:avLst/>
          </a:prstGeom>
          <a:noFill/>
          <a:ln w="9525" cap="flat" cmpd="sng">
            <a:solidFill>
              <a:srgbClr val="0070C0"/>
            </a:solidFill>
            <a:prstDash val="solid"/>
            <a:round/>
            <a:headEnd type="none" w="sm" len="sm"/>
            <a:tailEnd type="none" w="sm" len="sm"/>
          </a:ln>
        </p:spPr>
      </p:cxnSp>
      <p:grpSp>
        <p:nvGrpSpPr>
          <p:cNvPr id="1747" name="Google Shape;1747;p23"/>
          <p:cNvGrpSpPr/>
          <p:nvPr/>
        </p:nvGrpSpPr>
        <p:grpSpPr>
          <a:xfrm>
            <a:off x="561916" y="3471035"/>
            <a:ext cx="270136" cy="307889"/>
            <a:chOff x="4630125" y="278900"/>
            <a:chExt cx="400675" cy="456675"/>
          </a:xfrm>
        </p:grpSpPr>
        <p:sp>
          <p:nvSpPr>
            <p:cNvPr id="1748" name="Google Shape;1748;p2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49" name="Google Shape;1749;p2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0" name="Google Shape;1750;p2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1" name="Google Shape;1751;p2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grpSp>
      <p:sp>
        <p:nvSpPr>
          <p:cNvPr id="1752" name="Google Shape;1752;p23"/>
          <p:cNvSpPr txBox="1"/>
          <p:nvPr/>
        </p:nvSpPr>
        <p:spPr>
          <a:xfrm>
            <a:off x="6648322" y="3520884"/>
            <a:ext cx="3821400" cy="208800"/>
          </a:xfrm>
          <a:prstGeom prst="rect">
            <a:avLst/>
          </a:prstGeom>
          <a:noFill/>
          <a:ln>
            <a:noFill/>
          </a:ln>
        </p:spPr>
        <p:txBody>
          <a:bodyPr spcFirstLastPara="1" wrap="square" lIns="0" tIns="0" rIns="0" bIns="0" anchor="ctr" anchorCtr="0">
            <a:noAutofit/>
          </a:bodyPr>
          <a:lstStyle/>
          <a:p>
            <a:pPr marL="87923" lvl="3">
              <a:buClr>
                <a:srgbClr val="000000"/>
              </a:buClr>
              <a:buSzPts val="1292"/>
              <a:defRPr/>
            </a:pPr>
            <a:r>
              <a:rPr kumimoji="0" lang="fr-FR" b="1" i="0" u="none" strike="noStrike" kern="0" cap="none" spc="0" normalizeH="0" baseline="0" noProof="0">
                <a:ln>
                  <a:noFill/>
                </a:ln>
                <a:solidFill>
                  <a:srgbClr val="0070C0"/>
                </a:solidFill>
                <a:effectLst/>
                <a:uLnTx/>
                <a:uFillTx/>
                <a:latin typeface="+mj-lt"/>
                <a:ea typeface="Montserrat"/>
                <a:cs typeface="Montserrat"/>
                <a:sym typeface="Montserrat"/>
              </a:rPr>
              <a:t>Résultats et gains clients</a:t>
            </a:r>
            <a:endParaRPr kumimoji="0" lang="fr-FR" b="0" i="0" u="none" strike="noStrike" kern="0" cap="none" spc="0" normalizeH="0" baseline="0" noProof="0">
              <a:ln>
                <a:noFill/>
              </a:ln>
              <a:solidFill>
                <a:srgbClr val="000000"/>
              </a:solidFill>
              <a:effectLst/>
              <a:uLnTx/>
              <a:uFillTx/>
              <a:latin typeface="+mj-lt"/>
              <a:ea typeface="Arial"/>
              <a:cs typeface="Arial"/>
              <a:sym typeface="Arial"/>
            </a:endParaRPr>
          </a:p>
        </p:txBody>
      </p:sp>
      <p:grpSp>
        <p:nvGrpSpPr>
          <p:cNvPr id="1753" name="Google Shape;1753;p23"/>
          <p:cNvGrpSpPr/>
          <p:nvPr/>
        </p:nvGrpSpPr>
        <p:grpSpPr>
          <a:xfrm>
            <a:off x="6267345" y="3517503"/>
            <a:ext cx="297634" cy="264427"/>
            <a:chOff x="5292575" y="3681900"/>
            <a:chExt cx="420150" cy="373275"/>
          </a:xfrm>
        </p:grpSpPr>
        <p:sp>
          <p:nvSpPr>
            <p:cNvPr id="1754" name="Google Shape;1754;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5" name="Google Shape;1755;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6" name="Google Shape;1756;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7" name="Google Shape;1757;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8" name="Google Shape;1758;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59" name="Google Shape;1759;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sp>
          <p:nvSpPr>
            <p:cNvPr id="1760" name="Google Shape;1760;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j-lt"/>
                <a:ea typeface="Montserrat"/>
                <a:cs typeface="Montserrat"/>
                <a:sym typeface="Montserrat"/>
              </a:endParaRPr>
            </a:p>
          </p:txBody>
        </p:sp>
      </p:grpSp>
      <p:cxnSp>
        <p:nvCxnSpPr>
          <p:cNvPr id="1721" name="Google Shape;1721;p23"/>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9" name="Google Shape;1721;p23">
            <a:extLst>
              <a:ext uri="{FF2B5EF4-FFF2-40B4-BE49-F238E27FC236}">
                <a16:creationId xmlns:a16="http://schemas.microsoft.com/office/drawing/2014/main" id="{69BF77D8-2EDB-4E64-A3C5-EB93AABF5E6A}"/>
              </a:ext>
            </a:extLst>
          </p:cNvPr>
          <p:cNvCxnSpPr>
            <a:cxnSpLocks/>
          </p:cNvCxnSpPr>
          <p:nvPr/>
        </p:nvCxnSpPr>
        <p:spPr>
          <a:xfrm flipH="1">
            <a:off x="6267346" y="3811642"/>
            <a:ext cx="5553179" cy="23251"/>
          </a:xfrm>
          <a:prstGeom prst="straightConnector1">
            <a:avLst/>
          </a:prstGeom>
          <a:noFill/>
          <a:ln w="9525" cap="flat" cmpd="sng">
            <a:solidFill>
              <a:srgbClr val="0070C0"/>
            </a:solidFill>
            <a:prstDash val="solid"/>
            <a:round/>
            <a:headEnd type="none" w="sm" len="sm"/>
            <a:tailEnd type="none" w="sm" len="sm"/>
          </a:ln>
        </p:spPr>
      </p:cxnSp>
      <p:pic>
        <p:nvPicPr>
          <p:cNvPr id="3" name="Image 2">
            <a:extLst>
              <a:ext uri="{FF2B5EF4-FFF2-40B4-BE49-F238E27FC236}">
                <a16:creationId xmlns:a16="http://schemas.microsoft.com/office/drawing/2014/main" id="{468166A9-0D3D-4296-A2F0-175C262C1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98306" y="852602"/>
            <a:ext cx="848166" cy="519136"/>
          </a:xfrm>
          <a:prstGeom prst="rect">
            <a:avLst/>
          </a:prstGeom>
        </p:spPr>
      </p:pic>
    </p:spTree>
    <p:extLst>
      <p:ext uri="{BB962C8B-B14F-4D97-AF65-F5344CB8AC3E}">
        <p14:creationId xmlns:p14="http://schemas.microsoft.com/office/powerpoint/2010/main" val="302609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13;p23">
            <a:extLst>
              <a:ext uri="{FF2B5EF4-FFF2-40B4-BE49-F238E27FC236}">
                <a16:creationId xmlns:a16="http://schemas.microsoft.com/office/drawing/2014/main" id="{44A04748-51E8-6A3F-7BB2-0A5778335FAF}"/>
              </a:ext>
            </a:extLst>
          </p:cNvPr>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fr-FR">
                <a:solidFill>
                  <a:srgbClr val="062488"/>
                </a:solidFill>
              </a:rPr>
              <a:t>MMA</a:t>
            </a:r>
            <a:br>
              <a:rPr lang="fr-FR" sz="1600">
                <a:solidFill>
                  <a:srgbClr val="062488"/>
                </a:solidFill>
              </a:rPr>
            </a:br>
            <a:r>
              <a:rPr lang="fr-FR" sz="1600">
                <a:solidFill>
                  <a:srgbClr val="062488"/>
                </a:solidFill>
              </a:rPr>
              <a:t>Diagnostic de la direction indemnisation </a:t>
            </a:r>
            <a:endParaRPr lang="fr-FR" cap="all">
              <a:solidFill>
                <a:srgbClr val="062488"/>
              </a:solidFill>
            </a:endParaRPr>
          </a:p>
        </p:txBody>
      </p:sp>
      <p:sp>
        <p:nvSpPr>
          <p:cNvPr id="6" name="Google Shape;1714;p23">
            <a:extLst>
              <a:ext uri="{FF2B5EF4-FFF2-40B4-BE49-F238E27FC236}">
                <a16:creationId xmlns:a16="http://schemas.microsoft.com/office/drawing/2014/main" id="{263DE405-1D9A-AF12-5C54-8F9D131D5897}"/>
              </a:ext>
            </a:extLst>
          </p:cNvPr>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Google Shape;1715;p23">
            <a:extLst>
              <a:ext uri="{FF2B5EF4-FFF2-40B4-BE49-F238E27FC236}">
                <a16:creationId xmlns:a16="http://schemas.microsoft.com/office/drawing/2014/main" id="{89B7AD9D-F653-B12C-32D1-D4533DA7703A}"/>
              </a:ext>
            </a:extLst>
          </p:cNvPr>
          <p:cNvSpPr/>
          <p:nvPr/>
        </p:nvSpPr>
        <p:spPr>
          <a:xfrm>
            <a:off x="452313" y="3496581"/>
            <a:ext cx="5643687" cy="3028482"/>
          </a:xfrm>
          <a:prstGeom prst="rect">
            <a:avLst/>
          </a:prstGeom>
          <a:noFill/>
          <a:ln>
            <a:noFill/>
          </a:ln>
        </p:spPr>
        <p:txBody>
          <a:bodyPr spcFirstLastPara="1" wrap="square" lIns="72000" tIns="72000" rIns="72000" bIns="72000" anchor="t" anchorCtr="0">
            <a:noAutofit/>
          </a:bodyPr>
          <a:lstStyle/>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Elaboration d’une démarche de diagnostic qualitatif adaptée au besoin : entretiens top management, entretiens managers, immersions collaborateurs, ateliers focus group</a:t>
            </a:r>
          </a:p>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Construction de kits permettant d’atteindre le niveau de diagnostic attendu : grilles d’entretien par population, mode opératoire immersion, fiches signalétiques, matrices de maturité</a:t>
            </a:r>
          </a:p>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Animation des entretiens, immersions et focus group (environ 60 sessions)</a:t>
            </a:r>
          </a:p>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Production des analyses détaillées sur chacun des dix domaines métier de la direction Indemnisation, et des analyses transverses (culture, performance, organisation)</a:t>
            </a:r>
          </a:p>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Restitution auprès de la population de managers du résultat des diagnostics qualitatifs par domaine</a:t>
            </a:r>
          </a:p>
          <a:p>
            <a:pPr marL="180000" marR="0" lvl="0" indent="-180000" algn="just"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Accompagnement du CODIR dans la définition de sa vision stratégique au regard de l’état de santé actuel</a:t>
            </a:r>
          </a:p>
        </p:txBody>
      </p:sp>
      <p:sp>
        <p:nvSpPr>
          <p:cNvPr id="8" name="Google Shape;1716;p23">
            <a:extLst>
              <a:ext uri="{FF2B5EF4-FFF2-40B4-BE49-F238E27FC236}">
                <a16:creationId xmlns:a16="http://schemas.microsoft.com/office/drawing/2014/main" id="{5A6E5AA6-3C57-4162-3FD3-1D1A4CD75DB7}"/>
              </a:ext>
            </a:extLst>
          </p:cNvPr>
          <p:cNvSpPr txBox="1"/>
          <p:nvPr/>
        </p:nvSpPr>
        <p:spPr>
          <a:xfrm>
            <a:off x="452313" y="1631108"/>
            <a:ext cx="5643687" cy="1780728"/>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Arial"/>
                <a:cs typeface="Arial"/>
                <a:sym typeface="Montserrat"/>
              </a:rPr>
              <a:t>Afin de répondre à des problématiques majeures révélant un besoin de transformation de son métier d’Indemnisation, MMA a lancé le programme IND!GO autour de 3 axes  :</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kumimoji="0" lang="fr-FR" sz="1050" b="0" i="0" u="none" strike="noStrike" kern="0" cap="none" spc="0" normalizeH="0" baseline="0" noProof="0">
                <a:ln>
                  <a:noFill/>
                </a:ln>
                <a:solidFill>
                  <a:srgbClr val="404040"/>
                </a:solidFill>
                <a:effectLst/>
                <a:uLnTx/>
                <a:uFillTx/>
                <a:latin typeface="Arial"/>
                <a:cs typeface="Arial"/>
                <a:sym typeface="Montserrat"/>
              </a:rPr>
              <a:t>La fluidité de l’expérience en incarnant l’évolution du cœur de métier Indemnisation</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kumimoji="0" lang="fr-FR" sz="1050" b="0" i="0" u="none" strike="noStrike" kern="0" cap="none" spc="0" normalizeH="0" baseline="0" noProof="0">
                <a:ln>
                  <a:noFill/>
                </a:ln>
                <a:solidFill>
                  <a:srgbClr val="404040"/>
                </a:solidFill>
                <a:effectLst/>
                <a:uLnTx/>
                <a:uFillTx/>
                <a:latin typeface="Arial"/>
                <a:cs typeface="Arial"/>
                <a:sym typeface="Montserrat"/>
              </a:rPr>
              <a:t>L’agilité opérationnelle et relationnelle via la pleine intégration dans l’écosystème Covéa</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kumimoji="0" lang="fr-FR" sz="1050" b="0" i="0" u="none" strike="noStrike" kern="0" cap="none" spc="0" normalizeH="0" baseline="0" noProof="0">
                <a:ln>
                  <a:noFill/>
                </a:ln>
                <a:solidFill>
                  <a:srgbClr val="404040"/>
                </a:solidFill>
                <a:effectLst/>
                <a:uLnTx/>
                <a:uFillTx/>
                <a:latin typeface="Arial"/>
                <a:cs typeface="Arial"/>
                <a:sym typeface="Montserrat"/>
              </a:rPr>
              <a:t>Le conseil client à valeur différenciante aussi bien interne qu’externe</a:t>
            </a: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Arial"/>
                <a:cs typeface="Arial"/>
                <a:sym typeface="Montserrat"/>
              </a:rPr>
              <a:t>Ainsi, MMA a sollicité Talan Consulting afin de réaliser un diagnostic transverse de toute la direction, structurée autour de 10 domaines métiers.</a:t>
            </a: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Arial"/>
              <a:cs typeface="Arial"/>
              <a:sym typeface="Montserrat"/>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Arial"/>
              <a:cs typeface="Arial"/>
              <a:sym typeface="Arial"/>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Arial"/>
              <a:cs typeface="Arial"/>
              <a:sym typeface="Montserrat"/>
            </a:endParaRPr>
          </a:p>
        </p:txBody>
      </p:sp>
      <p:cxnSp>
        <p:nvCxnSpPr>
          <p:cNvPr id="9" name="Google Shape;1718;p23">
            <a:extLst>
              <a:ext uri="{FF2B5EF4-FFF2-40B4-BE49-F238E27FC236}">
                <a16:creationId xmlns:a16="http://schemas.microsoft.com/office/drawing/2014/main" id="{502B2E59-8342-1E7F-1B60-7750EB9AA4BB}"/>
              </a:ext>
            </a:extLst>
          </p:cNvPr>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10" name="Google Shape;1719;p23">
            <a:extLst>
              <a:ext uri="{FF2B5EF4-FFF2-40B4-BE49-F238E27FC236}">
                <a16:creationId xmlns:a16="http://schemas.microsoft.com/office/drawing/2014/main" id="{C4A19908-078C-5475-A3F2-5B0F5FFB08A5}"/>
              </a:ext>
            </a:extLst>
          </p:cNvPr>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Objectifs</a:t>
            </a:r>
            <a:endParaRPr kumimoji="0" sz="1400" b="0" i="0" u="none" strike="noStrike" kern="0" cap="none" spc="0" normalizeH="0" baseline="0" noProof="0">
              <a:ln>
                <a:noFill/>
              </a:ln>
              <a:solidFill>
                <a:srgbClr val="0070C0"/>
              </a:solidFill>
              <a:effectLst/>
              <a:uLnTx/>
              <a:uFillTx/>
              <a:latin typeface="Arial"/>
              <a:ea typeface="Arial"/>
              <a:cs typeface="Arial"/>
              <a:sym typeface="Arial"/>
            </a:endParaRPr>
          </a:p>
        </p:txBody>
      </p:sp>
      <p:sp>
        <p:nvSpPr>
          <p:cNvPr id="11" name="Google Shape;1720;p23">
            <a:extLst>
              <a:ext uri="{FF2B5EF4-FFF2-40B4-BE49-F238E27FC236}">
                <a16:creationId xmlns:a16="http://schemas.microsoft.com/office/drawing/2014/main" id="{B572D99D-B0DD-AEA4-CCCE-2C5B43C307D1}"/>
              </a:ext>
            </a:extLst>
          </p:cNvPr>
          <p:cNvSpPr txBox="1"/>
          <p:nvPr/>
        </p:nvSpPr>
        <p:spPr>
          <a:xfrm>
            <a:off x="6254750" y="1631108"/>
            <a:ext cx="5563207" cy="1497077"/>
          </a:xfrm>
          <a:prstGeom prst="rect">
            <a:avLst/>
          </a:prstGeom>
          <a:noFill/>
          <a:ln>
            <a:noFill/>
          </a:ln>
        </p:spPr>
        <p:txBody>
          <a:bodyPr spcFirstLastPara="1" wrap="square" lIns="72000" tIns="72000" rIns="72000" bIns="72000" anchor="t" anchorCtr="0">
            <a:noAutofit/>
          </a:bodyPr>
          <a:lstStyle/>
          <a:p>
            <a:pPr marL="180000" indent="-180000">
              <a:spcBef>
                <a:spcPts val="600"/>
              </a:spcBef>
              <a:buClrTx/>
              <a:buSzPts val="1050"/>
              <a:buFont typeface="Arial"/>
              <a:buChar char="•"/>
              <a:defRPr/>
            </a:pPr>
            <a:r>
              <a:rPr lang="fr-FR" sz="1050" kern="0">
                <a:solidFill>
                  <a:srgbClr val="000000">
                    <a:lumMod val="75000"/>
                    <a:lumOff val="25000"/>
                  </a:srgbClr>
                </a:solidFill>
                <a:latin typeface="Arial"/>
                <a:cs typeface="Arial"/>
                <a:sym typeface="Montserrat"/>
              </a:rPr>
              <a:t>Dresser un état des lieux, une photo à date de la direction Indemnisation de MMA afin d’évaluer la hauteur de marche à monter pour atteindre la vision cible fixée pour chacun des métiers, </a:t>
            </a:r>
          </a:p>
          <a:p>
            <a:pPr marL="180000" indent="-180000">
              <a:spcBef>
                <a:spcPts val="600"/>
              </a:spcBef>
              <a:buClrTx/>
              <a:buSzPts val="1050"/>
              <a:buFont typeface="Arial"/>
              <a:buChar char="•"/>
              <a:defRPr/>
            </a:pPr>
            <a:r>
              <a:rPr lang="fr-FR" sz="1050" kern="0">
                <a:solidFill>
                  <a:srgbClr val="000000">
                    <a:lumMod val="75000"/>
                    <a:lumOff val="25000"/>
                  </a:srgbClr>
                </a:solidFill>
                <a:latin typeface="Arial"/>
                <a:cs typeface="Arial"/>
                <a:sym typeface="Montserrat"/>
              </a:rPr>
              <a:t>Réaliser des analyses au travers du prisme des 3 inflexions prioritaires que sont le modèle opérationnel, la performance et l’expérience collaborateur (y compris managers)</a:t>
            </a:r>
          </a:p>
          <a:p>
            <a:pPr marL="180000" marR="0" lvl="0" indent="-180000" algn="l" defTabSz="914400" rtl="0" eaLnBrk="1" fontAlgn="auto" latinLnBrk="0" hangingPunct="1">
              <a:lnSpc>
                <a:spcPct val="100000"/>
              </a:lnSpc>
              <a:spcBef>
                <a:spcPts val="600"/>
              </a:spcBef>
              <a:spcAft>
                <a:spcPts val="0"/>
              </a:spcAft>
              <a:buClrTx/>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Arial"/>
                <a:cs typeface="Arial"/>
                <a:sym typeface="Montserrat"/>
              </a:rPr>
              <a:t>Confirmer ou infirmer les hypothèses de transformation existantes</a:t>
            </a:r>
          </a:p>
          <a:p>
            <a:pPr marL="180000" marR="0" lvl="0" indent="-180000" algn="l" defTabSz="914400" rtl="0" eaLnBrk="1" fontAlgn="auto" latinLnBrk="0" hangingPunct="1">
              <a:lnSpc>
                <a:spcPct val="100000"/>
              </a:lnSpc>
              <a:spcBef>
                <a:spcPts val="0"/>
              </a:spcBef>
              <a:spcAft>
                <a:spcPts val="0"/>
              </a:spcAft>
              <a:buClr>
                <a:srgbClr val="0070C0"/>
              </a:buClr>
              <a:buSzPts val="1050"/>
              <a:buFont typeface="Arial"/>
              <a:buChar char="•"/>
              <a:tabLst/>
              <a:defRPr/>
            </a:pPr>
            <a:endParaRPr kumimoji="0" lang="fr-FR" sz="1050" b="0" i="0" u="none" strike="noStrike" kern="0" cap="none" spc="0" normalizeH="0" baseline="0" noProof="0">
              <a:ln>
                <a:noFill/>
              </a:ln>
              <a:solidFill>
                <a:srgbClr val="000000">
                  <a:lumMod val="75000"/>
                  <a:lumOff val="25000"/>
                </a:srgbClr>
              </a:solidFill>
              <a:effectLst/>
              <a:uLnTx/>
              <a:uFillTx/>
              <a:latin typeface="Arial"/>
              <a:ea typeface="Montserrat"/>
              <a:cs typeface="Arial"/>
              <a:sym typeface="Arial"/>
            </a:endParaRPr>
          </a:p>
        </p:txBody>
      </p:sp>
      <p:grpSp>
        <p:nvGrpSpPr>
          <p:cNvPr id="12" name="Google Shape;1722;p23">
            <a:extLst>
              <a:ext uri="{FF2B5EF4-FFF2-40B4-BE49-F238E27FC236}">
                <a16:creationId xmlns:a16="http://schemas.microsoft.com/office/drawing/2014/main" id="{A39FC9B5-B40E-8C41-B514-3094577293A5}"/>
              </a:ext>
            </a:extLst>
          </p:cNvPr>
          <p:cNvGrpSpPr/>
          <p:nvPr/>
        </p:nvGrpSpPr>
        <p:grpSpPr>
          <a:xfrm>
            <a:off x="6345957" y="1212434"/>
            <a:ext cx="328025" cy="343930"/>
            <a:chOff x="5961125" y="1623900"/>
            <a:chExt cx="427450" cy="448175"/>
          </a:xfrm>
          <a:solidFill>
            <a:srgbClr val="0070C0"/>
          </a:solidFill>
        </p:grpSpPr>
        <p:sp>
          <p:nvSpPr>
            <p:cNvPr id="13" name="Google Shape;1723;p23">
              <a:extLst>
                <a:ext uri="{FF2B5EF4-FFF2-40B4-BE49-F238E27FC236}">
                  <a16:creationId xmlns:a16="http://schemas.microsoft.com/office/drawing/2014/main" id="{5A31B7CC-5DC8-B66E-6553-008E11694D76}"/>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4" name="Google Shape;1724;p23">
              <a:extLst>
                <a:ext uri="{FF2B5EF4-FFF2-40B4-BE49-F238E27FC236}">
                  <a16:creationId xmlns:a16="http://schemas.microsoft.com/office/drawing/2014/main" id="{DF5786D1-21D2-C62C-25EC-586C68A551B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5" name="Google Shape;1725;p23">
              <a:extLst>
                <a:ext uri="{FF2B5EF4-FFF2-40B4-BE49-F238E27FC236}">
                  <a16:creationId xmlns:a16="http://schemas.microsoft.com/office/drawing/2014/main" id="{CCF69A25-C3E7-D9CA-A1B4-F73B4B993752}"/>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6" name="Google Shape;1726;p23">
              <a:extLst>
                <a:ext uri="{FF2B5EF4-FFF2-40B4-BE49-F238E27FC236}">
                  <a16:creationId xmlns:a16="http://schemas.microsoft.com/office/drawing/2014/main" id="{DBDAE18C-34F0-51FE-BED3-C42119AC2E44}"/>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7" name="Google Shape;1727;p23">
              <a:extLst>
                <a:ext uri="{FF2B5EF4-FFF2-40B4-BE49-F238E27FC236}">
                  <a16:creationId xmlns:a16="http://schemas.microsoft.com/office/drawing/2014/main" id="{5DA06F04-CEB1-3E7C-E0AA-673D13B26CBE}"/>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8" name="Google Shape;1728;p23">
              <a:extLst>
                <a:ext uri="{FF2B5EF4-FFF2-40B4-BE49-F238E27FC236}">
                  <a16:creationId xmlns:a16="http://schemas.microsoft.com/office/drawing/2014/main" id="{EFEF445B-A8C5-60CD-F8EA-D178893F0350}"/>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9" name="Google Shape;1729;p23">
              <a:extLst>
                <a:ext uri="{FF2B5EF4-FFF2-40B4-BE49-F238E27FC236}">
                  <a16:creationId xmlns:a16="http://schemas.microsoft.com/office/drawing/2014/main" id="{6E0B11AC-5A05-A812-DDE3-F64FBB8397C7}"/>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sp>
        <p:nvSpPr>
          <p:cNvPr id="20" name="Google Shape;1730;p23">
            <a:extLst>
              <a:ext uri="{FF2B5EF4-FFF2-40B4-BE49-F238E27FC236}">
                <a16:creationId xmlns:a16="http://schemas.microsoft.com/office/drawing/2014/main" id="{D66F9011-3D35-439B-552F-6A65F278D0ED}"/>
              </a:ext>
            </a:extLst>
          </p:cNvPr>
          <p:cNvSpPr txBox="1"/>
          <p:nvPr/>
        </p:nvSpPr>
        <p:spPr>
          <a:xfrm>
            <a:off x="6254750" y="3695489"/>
            <a:ext cx="5565775" cy="1344508"/>
          </a:xfrm>
          <a:prstGeom prst="rect">
            <a:avLst/>
          </a:prstGeom>
          <a:solidFill>
            <a:srgbClr val="062488"/>
          </a:solidFill>
          <a:ln>
            <a:noFill/>
          </a:ln>
        </p:spPr>
        <p:txBody>
          <a:bodyPr spcFirstLastPara="1" wrap="square" lIns="66450" tIns="66450" rIns="68400" bIns="66450" anchor="t" anchorCtr="0">
            <a:noAutofit/>
          </a:bodyPr>
          <a:lstStyle/>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Le diagnostic réalisé a permis à MMA d’obtenir un état des lieux complet et transverse de sa direction Indemnisation. Cette photo à date a également servi à identifier différents constats et irritants propres à certains domaines.</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Dans l’ensemble, les éléments restitués par Talan Consulting ont permis à la Direction Indemnisation d’avoir un socle détaillé pour lancer les travaux sur les tactiques de déploiement de la transformation métier par domaines</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Une préconisation sur la feuille de route des actions à mener post-diagnostic a été délivrée par les consultants de Talan Consulting à l’équipe projet MMA.</a:t>
            </a:r>
          </a:p>
        </p:txBody>
      </p:sp>
      <p:sp>
        <p:nvSpPr>
          <p:cNvPr id="21" name="Google Shape;1731;p23">
            <a:extLst>
              <a:ext uri="{FF2B5EF4-FFF2-40B4-BE49-F238E27FC236}">
                <a16:creationId xmlns:a16="http://schemas.microsoft.com/office/drawing/2014/main" id="{FD95340F-B395-DB36-410F-84365FEA5BCF}"/>
              </a:ext>
            </a:extLst>
          </p:cNvPr>
          <p:cNvSpPr/>
          <p:nvPr/>
        </p:nvSpPr>
        <p:spPr>
          <a:xfrm>
            <a:off x="6254750" y="5246499"/>
            <a:ext cx="5565775" cy="917235"/>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Arial"/>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 name="Google Shape;1732;p23">
            <a:extLst>
              <a:ext uri="{FF2B5EF4-FFF2-40B4-BE49-F238E27FC236}">
                <a16:creationId xmlns:a16="http://schemas.microsoft.com/office/drawing/2014/main" id="{B89B395F-2926-D3E3-4E1C-7F085372C694}"/>
              </a:ext>
            </a:extLst>
          </p:cNvPr>
          <p:cNvSpPr/>
          <p:nvPr/>
        </p:nvSpPr>
        <p:spPr>
          <a:xfrm>
            <a:off x="6668919" y="5574597"/>
            <a:ext cx="1337967"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Durée : 3 mois</a:t>
            </a:r>
            <a:endParaRPr kumimoji="0" lang="fr-FR" sz="1050"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cxnSp>
        <p:nvCxnSpPr>
          <p:cNvPr id="23" name="Google Shape;1733;p23">
            <a:extLst>
              <a:ext uri="{FF2B5EF4-FFF2-40B4-BE49-F238E27FC236}">
                <a16:creationId xmlns:a16="http://schemas.microsoft.com/office/drawing/2014/main" id="{3D7E65AD-C0C9-5921-B47A-5CF3AA09D35A}"/>
              </a:ext>
            </a:extLst>
          </p:cNvPr>
          <p:cNvCxnSpPr>
            <a:cxnSpLocks/>
          </p:cNvCxnSpPr>
          <p:nvPr/>
        </p:nvCxnSpPr>
        <p:spPr>
          <a:xfrm>
            <a:off x="8458137" y="5419001"/>
            <a:ext cx="0" cy="519465"/>
          </a:xfrm>
          <a:prstGeom prst="straightConnector1">
            <a:avLst/>
          </a:prstGeom>
          <a:noFill/>
          <a:ln w="9525" cap="flat" cmpd="sng">
            <a:solidFill>
              <a:srgbClr val="3E6EC2"/>
            </a:solidFill>
            <a:prstDash val="solid"/>
            <a:round/>
            <a:headEnd type="none" w="sm" len="sm"/>
            <a:tailEnd type="none" w="sm" len="sm"/>
          </a:ln>
        </p:spPr>
      </p:cxnSp>
      <p:sp>
        <p:nvSpPr>
          <p:cNvPr id="24" name="Google Shape;1734;p23">
            <a:extLst>
              <a:ext uri="{FF2B5EF4-FFF2-40B4-BE49-F238E27FC236}">
                <a16:creationId xmlns:a16="http://schemas.microsoft.com/office/drawing/2014/main" id="{9BC7015A-9E9D-54F4-DA46-0EF18D8EFC67}"/>
              </a:ext>
            </a:extLst>
          </p:cNvPr>
          <p:cNvSpPr txBox="1"/>
          <p:nvPr/>
        </p:nvSpPr>
        <p:spPr>
          <a:xfrm>
            <a:off x="8478360" y="5475888"/>
            <a:ext cx="2902364" cy="438471"/>
          </a:xfrm>
          <a:prstGeom prst="rect">
            <a:avLst/>
          </a:prstGeom>
          <a:noFill/>
          <a:ln>
            <a:noFill/>
          </a:ln>
        </p:spPr>
        <p:txBody>
          <a:bodyPr spcFirstLastPara="1" wrap="square" lIns="91425" tIns="45700" rIns="91425" bIns="45700" anchor="ctr" anchorCtr="0">
            <a:noAutofit/>
          </a:bodyPr>
          <a:lstStyle/>
          <a:p>
            <a:pPr marL="225425" marR="0" lvl="0" indent="-88265"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Arial"/>
              <a:ea typeface="Montserrat"/>
              <a:cs typeface="Montserrat"/>
              <a:sym typeface="Arial"/>
            </a:endParaRP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1 Partner</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1 Directrice</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2 Manager Senior</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2 Consultante Senior</a:t>
            </a: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Arial"/>
                <a:ea typeface="Montserrat"/>
                <a:cs typeface="Montserrat"/>
                <a:sym typeface="Montserrat"/>
              </a:rPr>
              <a:t>1 Consultant Junior</a:t>
            </a:r>
            <a:endParaRPr kumimoji="0" lang="fr-FR" sz="1050" b="0" i="0" u="none" strike="noStrike" kern="0" cap="none" spc="0" normalizeH="0" baseline="0" noProof="0">
              <a:ln>
                <a:noFill/>
              </a:ln>
              <a:solidFill>
                <a:srgbClr val="404040"/>
              </a:solidFill>
              <a:effectLst/>
              <a:uLnTx/>
              <a:uFillTx/>
              <a:latin typeface="Arial"/>
              <a:ea typeface="Montserrat"/>
              <a:cs typeface="Montserrat"/>
              <a:sym typeface="Arial"/>
            </a:endParaRPr>
          </a:p>
          <a:p>
            <a:pPr marL="70485"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404040"/>
              </a:solidFill>
              <a:effectLst/>
              <a:uLnTx/>
              <a:uFillTx/>
              <a:latin typeface="Arial"/>
              <a:ea typeface="Montserrat"/>
              <a:cs typeface="Montserrat"/>
              <a:sym typeface="Arial"/>
            </a:endParaRPr>
          </a:p>
        </p:txBody>
      </p:sp>
      <p:grpSp>
        <p:nvGrpSpPr>
          <p:cNvPr id="25" name="Google Shape;1739;p23">
            <a:extLst>
              <a:ext uri="{FF2B5EF4-FFF2-40B4-BE49-F238E27FC236}">
                <a16:creationId xmlns:a16="http://schemas.microsoft.com/office/drawing/2014/main" id="{409C1C35-E14A-55D2-1E27-C401EC0A0BA9}"/>
              </a:ext>
            </a:extLst>
          </p:cNvPr>
          <p:cNvGrpSpPr/>
          <p:nvPr/>
        </p:nvGrpSpPr>
        <p:grpSpPr>
          <a:xfrm>
            <a:off x="529602" y="1273786"/>
            <a:ext cx="325224" cy="285972"/>
            <a:chOff x="1929775" y="320925"/>
            <a:chExt cx="423800" cy="372650"/>
          </a:xfrm>
          <a:solidFill>
            <a:srgbClr val="0070C0"/>
          </a:solidFill>
        </p:grpSpPr>
        <p:sp>
          <p:nvSpPr>
            <p:cNvPr id="26" name="Google Shape;1740;p23">
              <a:extLst>
                <a:ext uri="{FF2B5EF4-FFF2-40B4-BE49-F238E27FC236}">
                  <a16:creationId xmlns:a16="http://schemas.microsoft.com/office/drawing/2014/main" id="{CF6C9EC9-4B41-5CA7-6BD3-6B2F6836AD1C}"/>
                </a:ext>
              </a:extLst>
            </p:cNvPr>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7" name="Google Shape;1741;p23">
              <a:extLst>
                <a:ext uri="{FF2B5EF4-FFF2-40B4-BE49-F238E27FC236}">
                  <a16:creationId xmlns:a16="http://schemas.microsoft.com/office/drawing/2014/main" id="{C1F24ACB-80CF-AB8E-CE2F-4FF07F094893}"/>
                </a:ext>
              </a:extLst>
            </p:cNvPr>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8" name="Google Shape;1742;p23">
              <a:extLst>
                <a:ext uri="{FF2B5EF4-FFF2-40B4-BE49-F238E27FC236}">
                  <a16:creationId xmlns:a16="http://schemas.microsoft.com/office/drawing/2014/main" id="{AC183C6D-EAAE-ADD2-005C-6507B23C2653}"/>
                </a:ext>
              </a:extLst>
            </p:cNvPr>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9" name="Google Shape;1743;p23">
              <a:extLst>
                <a:ext uri="{FF2B5EF4-FFF2-40B4-BE49-F238E27FC236}">
                  <a16:creationId xmlns:a16="http://schemas.microsoft.com/office/drawing/2014/main" id="{441AD702-F7DC-CE50-48E5-EC4852C67C37}"/>
                </a:ext>
              </a:extLst>
            </p:cNvPr>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0" name="Google Shape;1744;p23">
              <a:extLst>
                <a:ext uri="{FF2B5EF4-FFF2-40B4-BE49-F238E27FC236}">
                  <a16:creationId xmlns:a16="http://schemas.microsoft.com/office/drawing/2014/main" id="{5D4D6592-8781-EFF3-7417-265A7BED82B3}"/>
                </a:ext>
              </a:extLst>
            </p:cNvPr>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sp>
        <p:nvSpPr>
          <p:cNvPr id="31" name="Google Shape;1745;p23">
            <a:extLst>
              <a:ext uri="{FF2B5EF4-FFF2-40B4-BE49-F238E27FC236}">
                <a16:creationId xmlns:a16="http://schemas.microsoft.com/office/drawing/2014/main" id="{57EFA309-CFCE-78DD-F83E-80A6B2D00675}"/>
              </a:ext>
            </a:extLst>
          </p:cNvPr>
          <p:cNvSpPr txBox="1"/>
          <p:nvPr/>
        </p:nvSpPr>
        <p:spPr>
          <a:xfrm>
            <a:off x="915003" y="3187814"/>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Méthodologie et apports Talan Consulting</a:t>
            </a:r>
          </a:p>
        </p:txBody>
      </p:sp>
      <p:cxnSp>
        <p:nvCxnSpPr>
          <p:cNvPr id="32" name="Google Shape;1746;p23">
            <a:extLst>
              <a:ext uri="{FF2B5EF4-FFF2-40B4-BE49-F238E27FC236}">
                <a16:creationId xmlns:a16="http://schemas.microsoft.com/office/drawing/2014/main" id="{57762791-9EE6-9D2E-D354-EABA0E705215}"/>
              </a:ext>
            </a:extLst>
          </p:cNvPr>
          <p:cNvCxnSpPr/>
          <p:nvPr/>
        </p:nvCxnSpPr>
        <p:spPr>
          <a:xfrm rot="10800000">
            <a:off x="581703" y="3496581"/>
            <a:ext cx="5453400" cy="0"/>
          </a:xfrm>
          <a:prstGeom prst="straightConnector1">
            <a:avLst/>
          </a:prstGeom>
          <a:noFill/>
          <a:ln w="9525" cap="flat" cmpd="sng">
            <a:solidFill>
              <a:srgbClr val="0070C0"/>
            </a:solidFill>
            <a:prstDash val="solid"/>
            <a:round/>
            <a:headEnd type="none" w="sm" len="sm"/>
            <a:tailEnd type="none" w="sm" len="sm"/>
          </a:ln>
        </p:spPr>
      </p:cxnSp>
      <p:grpSp>
        <p:nvGrpSpPr>
          <p:cNvPr id="33" name="Google Shape;1747;p23">
            <a:extLst>
              <a:ext uri="{FF2B5EF4-FFF2-40B4-BE49-F238E27FC236}">
                <a16:creationId xmlns:a16="http://schemas.microsoft.com/office/drawing/2014/main" id="{B7915D49-6059-450E-39E8-F3AAFC56B230}"/>
              </a:ext>
            </a:extLst>
          </p:cNvPr>
          <p:cNvGrpSpPr/>
          <p:nvPr/>
        </p:nvGrpSpPr>
        <p:grpSpPr>
          <a:xfrm>
            <a:off x="561916" y="3138102"/>
            <a:ext cx="270136" cy="307889"/>
            <a:chOff x="4630125" y="278900"/>
            <a:chExt cx="400675" cy="456675"/>
          </a:xfrm>
          <a:solidFill>
            <a:srgbClr val="0070C0"/>
          </a:solidFill>
        </p:grpSpPr>
        <p:sp>
          <p:nvSpPr>
            <p:cNvPr id="34" name="Google Shape;1748;p23">
              <a:extLst>
                <a:ext uri="{FF2B5EF4-FFF2-40B4-BE49-F238E27FC236}">
                  <a16:creationId xmlns:a16="http://schemas.microsoft.com/office/drawing/2014/main" id="{6C3E6483-510A-817E-C1B3-CB6096FC9BD0}"/>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35" name="Google Shape;1749;p23">
              <a:extLst>
                <a:ext uri="{FF2B5EF4-FFF2-40B4-BE49-F238E27FC236}">
                  <a16:creationId xmlns:a16="http://schemas.microsoft.com/office/drawing/2014/main" id="{79E09D51-970F-6D69-2DB1-42FC51BB36F9}"/>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36" name="Google Shape;1750;p23">
              <a:extLst>
                <a:ext uri="{FF2B5EF4-FFF2-40B4-BE49-F238E27FC236}">
                  <a16:creationId xmlns:a16="http://schemas.microsoft.com/office/drawing/2014/main" id="{657065FD-8713-FF45-55BD-1B87313643A5}"/>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37" name="Google Shape;1751;p23">
              <a:extLst>
                <a:ext uri="{FF2B5EF4-FFF2-40B4-BE49-F238E27FC236}">
                  <a16:creationId xmlns:a16="http://schemas.microsoft.com/office/drawing/2014/main" id="{E02328BA-8E04-69E5-E74D-12940C9A52D7}"/>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grpSp>
      <p:sp>
        <p:nvSpPr>
          <p:cNvPr id="38" name="Google Shape;1752;p23">
            <a:extLst>
              <a:ext uri="{FF2B5EF4-FFF2-40B4-BE49-F238E27FC236}">
                <a16:creationId xmlns:a16="http://schemas.microsoft.com/office/drawing/2014/main" id="{955B1A51-09C4-C739-AB1C-53044BCD53F6}"/>
              </a:ext>
            </a:extLst>
          </p:cNvPr>
          <p:cNvSpPr txBox="1"/>
          <p:nvPr/>
        </p:nvSpPr>
        <p:spPr>
          <a:xfrm>
            <a:off x="6715524" y="3323391"/>
            <a:ext cx="3821400" cy="208800"/>
          </a:xfrm>
          <a:prstGeom prst="rect">
            <a:avLst/>
          </a:prstGeom>
          <a:noFill/>
          <a:ln>
            <a:noFill/>
          </a:ln>
        </p:spPr>
        <p:txBody>
          <a:bodyPr spcFirstLastPara="1" wrap="square" lIns="0" tIns="0" rIns="0" bIns="0" anchor="ctr" anchorCtr="0">
            <a:noAutofit/>
          </a:bodyPr>
          <a:lstStyle/>
          <a:p>
            <a:pPr marL="87923" marR="0" lvl="3" indent="0" algn="l" defTabSz="914400" rtl="0" eaLnBrk="1" fontAlgn="auto" latinLnBrk="0" hangingPunct="1">
              <a:lnSpc>
                <a:spcPct val="100000"/>
              </a:lnSpc>
              <a:spcBef>
                <a:spcPts val="0"/>
              </a:spcBef>
              <a:spcAft>
                <a:spcPts val="0"/>
              </a:spcAft>
              <a:buClr>
                <a:srgbClr val="000000"/>
              </a:buClr>
              <a:buSzPts val="1292"/>
              <a:buFont typeface="Arial"/>
              <a:buNone/>
              <a:tabLst/>
              <a:defRPr/>
            </a:pPr>
            <a:r>
              <a:rPr kumimoji="0" lang="fr-FR" sz="1292" b="1" i="0" u="none" strike="noStrike" kern="0" cap="none" spc="0" normalizeH="0" baseline="0" noProof="0">
                <a:ln>
                  <a:noFill/>
                </a:ln>
                <a:solidFill>
                  <a:srgbClr val="0070C0"/>
                </a:solidFill>
                <a:effectLst/>
                <a:uLnTx/>
                <a:uFillTx/>
                <a:latin typeface="Arial"/>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9" name="Google Shape;1753;p23">
            <a:extLst>
              <a:ext uri="{FF2B5EF4-FFF2-40B4-BE49-F238E27FC236}">
                <a16:creationId xmlns:a16="http://schemas.microsoft.com/office/drawing/2014/main" id="{CC67B6D3-AD01-BFEA-A067-493440DC7CA3}"/>
              </a:ext>
            </a:extLst>
          </p:cNvPr>
          <p:cNvGrpSpPr/>
          <p:nvPr/>
        </p:nvGrpSpPr>
        <p:grpSpPr>
          <a:xfrm>
            <a:off x="6345957" y="3318576"/>
            <a:ext cx="297634" cy="264427"/>
            <a:chOff x="5292575" y="3681900"/>
            <a:chExt cx="420150" cy="373275"/>
          </a:xfrm>
          <a:solidFill>
            <a:srgbClr val="0070C0"/>
          </a:solidFill>
        </p:grpSpPr>
        <p:sp>
          <p:nvSpPr>
            <p:cNvPr id="40" name="Google Shape;1754;p23">
              <a:extLst>
                <a:ext uri="{FF2B5EF4-FFF2-40B4-BE49-F238E27FC236}">
                  <a16:creationId xmlns:a16="http://schemas.microsoft.com/office/drawing/2014/main" id="{DD2BFDB2-0773-499F-DBB9-EE4CFCE6E44C}"/>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1" name="Google Shape;1755;p23">
              <a:extLst>
                <a:ext uri="{FF2B5EF4-FFF2-40B4-BE49-F238E27FC236}">
                  <a16:creationId xmlns:a16="http://schemas.microsoft.com/office/drawing/2014/main" id="{3B9A720A-DAEA-BDD9-CB67-F7E3894376AB}"/>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2" name="Google Shape;1756;p23">
              <a:extLst>
                <a:ext uri="{FF2B5EF4-FFF2-40B4-BE49-F238E27FC236}">
                  <a16:creationId xmlns:a16="http://schemas.microsoft.com/office/drawing/2014/main" id="{DDE18449-0D67-349E-924B-F1AD3448B84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3" name="Google Shape;1757;p23">
              <a:extLst>
                <a:ext uri="{FF2B5EF4-FFF2-40B4-BE49-F238E27FC236}">
                  <a16:creationId xmlns:a16="http://schemas.microsoft.com/office/drawing/2014/main" id="{130ACABB-6D48-6C84-AAA8-9BDDF73811D3}"/>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4" name="Google Shape;1758;p23">
              <a:extLst>
                <a:ext uri="{FF2B5EF4-FFF2-40B4-BE49-F238E27FC236}">
                  <a16:creationId xmlns:a16="http://schemas.microsoft.com/office/drawing/2014/main" id="{1F9EAAB5-3FC5-6860-1806-3ACD9CC0FC35}"/>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5" name="Google Shape;1759;p23">
              <a:extLst>
                <a:ext uri="{FF2B5EF4-FFF2-40B4-BE49-F238E27FC236}">
                  <a16:creationId xmlns:a16="http://schemas.microsoft.com/office/drawing/2014/main" id="{BAF7523D-D19B-784B-173F-B8E336B6ECD0}"/>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6" name="Google Shape;1760;p23">
              <a:extLst>
                <a:ext uri="{FF2B5EF4-FFF2-40B4-BE49-F238E27FC236}">
                  <a16:creationId xmlns:a16="http://schemas.microsoft.com/office/drawing/2014/main" id="{8CD098AC-ABBD-4AC2-1313-8C5B441AD181}"/>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cxnSp>
        <p:nvCxnSpPr>
          <p:cNvPr id="47" name="Google Shape;1721;p23">
            <a:extLst>
              <a:ext uri="{FF2B5EF4-FFF2-40B4-BE49-F238E27FC236}">
                <a16:creationId xmlns:a16="http://schemas.microsoft.com/office/drawing/2014/main" id="{E52161AF-0947-760C-7B96-5FDB96C1D405}"/>
              </a:ext>
            </a:extLst>
          </p:cNvPr>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48" name="Google Shape;1721;p23">
            <a:extLst>
              <a:ext uri="{FF2B5EF4-FFF2-40B4-BE49-F238E27FC236}">
                <a16:creationId xmlns:a16="http://schemas.microsoft.com/office/drawing/2014/main" id="{71C38F72-811A-DCBE-96FC-F7AF393E2AB2}"/>
              </a:ext>
            </a:extLst>
          </p:cNvPr>
          <p:cNvCxnSpPr>
            <a:cxnSpLocks/>
          </p:cNvCxnSpPr>
          <p:nvPr/>
        </p:nvCxnSpPr>
        <p:spPr>
          <a:xfrm rot="10800000">
            <a:off x="6345957" y="3635964"/>
            <a:ext cx="5453399" cy="0"/>
          </a:xfrm>
          <a:prstGeom prst="straightConnector1">
            <a:avLst/>
          </a:prstGeom>
          <a:noFill/>
          <a:ln w="9525" cap="flat" cmpd="sng">
            <a:solidFill>
              <a:srgbClr val="0070C0"/>
            </a:solidFill>
            <a:prstDash val="solid"/>
            <a:round/>
            <a:headEnd type="none" w="sm" len="sm"/>
            <a:tailEnd type="none" w="sm" len="sm"/>
          </a:ln>
        </p:spPr>
      </p:cxnSp>
      <p:pic>
        <p:nvPicPr>
          <p:cNvPr id="3" name="Picture 2" descr="Assurance habitation MMA : notre avis (analyse du contrat)">
            <a:extLst>
              <a:ext uri="{FF2B5EF4-FFF2-40B4-BE49-F238E27FC236}">
                <a16:creationId xmlns:a16="http://schemas.microsoft.com/office/drawing/2014/main" id="{4F68AE46-BE3A-3338-9C96-9F93AC9375A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00143" y="742813"/>
            <a:ext cx="1332032" cy="88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97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13;p23">
            <a:extLst>
              <a:ext uri="{FF2B5EF4-FFF2-40B4-BE49-F238E27FC236}">
                <a16:creationId xmlns:a16="http://schemas.microsoft.com/office/drawing/2014/main" id="{860352FA-242E-3986-B610-F0ADCB8C28B0}"/>
              </a:ext>
            </a:extLst>
          </p:cNvPr>
          <p:cNvSpPr txBox="1">
            <a:spLocks/>
          </p:cNvSpPr>
          <p:nvPr/>
        </p:nvSpPr>
        <p:spPr>
          <a:xfrm>
            <a:off x="421948" y="388290"/>
            <a:ext cx="9505759" cy="9955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2000" cap="all">
                <a:solidFill>
                  <a:srgbClr val="062488"/>
                </a:solidFill>
              </a:rPr>
              <a:t>Conduite du changement dans le cadre du déploiement d’un nouveau SI</a:t>
            </a:r>
          </a:p>
        </p:txBody>
      </p:sp>
      <p:sp>
        <p:nvSpPr>
          <p:cNvPr id="49" name="Google Shape;1714;p23">
            <a:extLst>
              <a:ext uri="{FF2B5EF4-FFF2-40B4-BE49-F238E27FC236}">
                <a16:creationId xmlns:a16="http://schemas.microsoft.com/office/drawing/2014/main" id="{4F922115-B9E1-54A9-AA80-0360B05EBF0B}"/>
              </a:ext>
            </a:extLst>
          </p:cNvPr>
          <p:cNvSpPr txBox="1"/>
          <p:nvPr/>
        </p:nvSpPr>
        <p:spPr>
          <a:xfrm>
            <a:off x="887601" y="1305764"/>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1715;p23">
            <a:extLst>
              <a:ext uri="{FF2B5EF4-FFF2-40B4-BE49-F238E27FC236}">
                <a16:creationId xmlns:a16="http://schemas.microsoft.com/office/drawing/2014/main" id="{D1D41504-3531-A242-EB4C-AD16AFBF9A58}"/>
              </a:ext>
            </a:extLst>
          </p:cNvPr>
          <p:cNvSpPr/>
          <p:nvPr/>
        </p:nvSpPr>
        <p:spPr>
          <a:xfrm>
            <a:off x="452313" y="3860338"/>
            <a:ext cx="5643687" cy="2552817"/>
          </a:xfrm>
          <a:prstGeom prst="rect">
            <a:avLst/>
          </a:prstGeom>
          <a:noFill/>
          <a:ln>
            <a:noFill/>
          </a:ln>
        </p:spPr>
        <p:txBody>
          <a:bodyPr spcFirstLastPara="1" wrap="square" lIns="72000" tIns="72000" rIns="72000" bIns="72000" anchor="t" anchorCtr="0">
            <a:noAutofit/>
          </a:bodyPr>
          <a:lstStyle/>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Diagnostic des pratiques et fonctionnement actuels en termes de gestes métiers sur les outils actuels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Animation des ateliers en intelligence collective: </a:t>
            </a:r>
            <a:r>
              <a:rPr kumimoji="0" lang="fr-FR" sz="1050" b="0" i="0" u="none" strike="noStrike" kern="0" cap="none" spc="0" normalizeH="0" baseline="0" noProof="0" err="1">
                <a:ln>
                  <a:noFill/>
                </a:ln>
                <a:solidFill>
                  <a:srgbClr val="000000">
                    <a:lumMod val="75000"/>
                    <a:lumOff val="25000"/>
                  </a:srgbClr>
                </a:solidFill>
                <a:effectLst/>
                <a:uLnTx/>
                <a:uFillTx/>
                <a:latin typeface="+mj-lt"/>
                <a:cs typeface="Arial"/>
                <a:sym typeface="Montserrat"/>
              </a:rPr>
              <a:t>co-construire</a:t>
            </a: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 le plan d’accompagnement au déploiement avec les acteurs clés</a:t>
            </a: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Participation aux formation et sessions de déploiement dans les magasins intégrés au groupe (22 magasins)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Construction et animation d’un réseau de relais du projet dans les magasins Weldom franchisés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Construction et mise en place du plan de formation tenant compte des spécificités franchisés (e-learning, formation relais)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Construction et mise en place du plan de communication tenant compte des spécificités franchisés (accès limités au mail ou RSE etc.)</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endParaRPr kumimoji="0" lang="fr-FR" sz="100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p:txBody>
      </p:sp>
      <p:sp>
        <p:nvSpPr>
          <p:cNvPr id="51" name="Google Shape;1716;p23">
            <a:extLst>
              <a:ext uri="{FF2B5EF4-FFF2-40B4-BE49-F238E27FC236}">
                <a16:creationId xmlns:a16="http://schemas.microsoft.com/office/drawing/2014/main" id="{F9BA1043-A8A3-8EE7-2A42-85BD64CCB199}"/>
              </a:ext>
            </a:extLst>
          </p:cNvPr>
          <p:cNvSpPr txBox="1"/>
          <p:nvPr/>
        </p:nvSpPr>
        <p:spPr>
          <a:xfrm>
            <a:off x="452313" y="1569464"/>
            <a:ext cx="5643687" cy="1409100"/>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Pour plus d’attractivité, d’efficacité et de performance dans leur système d’information, le réseau Weldom a décidé de rénover son système d’information de gestion .La solution </a:t>
            </a:r>
            <a:r>
              <a:rPr kumimoji="0" lang="fr-FR" sz="1050" b="0" i="0" u="none" strike="noStrike" kern="0" cap="none" spc="0" normalizeH="0" baseline="0" noProof="0" err="1">
                <a:ln>
                  <a:noFill/>
                </a:ln>
                <a:solidFill>
                  <a:srgbClr val="000000">
                    <a:lumMod val="75000"/>
                    <a:lumOff val="25000"/>
                  </a:srgbClr>
                </a:solidFill>
                <a:effectLst/>
                <a:uLnTx/>
                <a:uFillTx/>
                <a:latin typeface="+mj-lt"/>
                <a:cs typeface="Arial"/>
                <a:sym typeface="Montserrat"/>
              </a:rPr>
              <a:t>Proximag</a:t>
            </a: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 est une solution de gestion magasin qui a pour but de mettre en place quatre briques applicatives. Compte tenu de l’étendue du déploiement du projet </a:t>
            </a:r>
            <a:r>
              <a:rPr kumimoji="0" lang="fr-FR" sz="1050" b="0" i="0" u="none" strike="noStrike" kern="0" cap="none" spc="0" normalizeH="0" baseline="0" noProof="0" err="1">
                <a:ln>
                  <a:noFill/>
                </a:ln>
                <a:solidFill>
                  <a:srgbClr val="000000">
                    <a:lumMod val="75000"/>
                    <a:lumOff val="25000"/>
                  </a:srgbClr>
                </a:solidFill>
                <a:effectLst/>
                <a:uLnTx/>
                <a:uFillTx/>
                <a:latin typeface="+mj-lt"/>
                <a:cs typeface="Arial"/>
                <a:sym typeface="Montserrat"/>
              </a:rPr>
              <a:t>Proximag</a:t>
            </a: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 les attentes sont fortes en termes de formation et de communication. WELDOM souhaite donc se faire accompagner pour favoriser l’adhésion aux nouveaux outils et nouvelles habitudes de travail par l’ensemble des collaborateurs du groupe.</a:t>
            </a: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Construction et mise en place d’un plan de formation, de communication et d’animation dans le cadre du déploiement d’un nouveau système de gestion pour plus de 200 magasins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p:txBody>
      </p:sp>
      <p:cxnSp>
        <p:nvCxnSpPr>
          <p:cNvPr id="52" name="Google Shape;1718;p23">
            <a:extLst>
              <a:ext uri="{FF2B5EF4-FFF2-40B4-BE49-F238E27FC236}">
                <a16:creationId xmlns:a16="http://schemas.microsoft.com/office/drawing/2014/main" id="{BDCA3BFF-8E9B-F497-C52A-EB1D0AA013D0}"/>
              </a:ext>
            </a:extLst>
          </p:cNvPr>
          <p:cNvCxnSpPr/>
          <p:nvPr/>
        </p:nvCxnSpPr>
        <p:spPr>
          <a:xfrm rot="10800000">
            <a:off x="451301" y="1610564"/>
            <a:ext cx="5581800" cy="0"/>
          </a:xfrm>
          <a:prstGeom prst="straightConnector1">
            <a:avLst/>
          </a:prstGeom>
          <a:noFill/>
          <a:ln w="9525" cap="flat" cmpd="sng">
            <a:solidFill>
              <a:srgbClr val="0070C0"/>
            </a:solidFill>
            <a:prstDash val="solid"/>
            <a:round/>
            <a:headEnd type="none" w="sm" len="sm"/>
            <a:tailEnd type="none" w="sm" len="sm"/>
          </a:ln>
        </p:spPr>
      </p:cxnSp>
      <p:sp>
        <p:nvSpPr>
          <p:cNvPr id="53" name="Google Shape;1719;p23">
            <a:extLst>
              <a:ext uri="{FF2B5EF4-FFF2-40B4-BE49-F238E27FC236}">
                <a16:creationId xmlns:a16="http://schemas.microsoft.com/office/drawing/2014/main" id="{7960069E-3D1B-F210-5917-B0386B762258}"/>
              </a:ext>
            </a:extLst>
          </p:cNvPr>
          <p:cNvSpPr txBox="1"/>
          <p:nvPr/>
        </p:nvSpPr>
        <p:spPr>
          <a:xfrm>
            <a:off x="6758799" y="1306704"/>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Objectifs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4" name="Google Shape;1720;p23">
            <a:extLst>
              <a:ext uri="{FF2B5EF4-FFF2-40B4-BE49-F238E27FC236}">
                <a16:creationId xmlns:a16="http://schemas.microsoft.com/office/drawing/2014/main" id="{D440AAE8-F17F-7774-2581-4402DF4DA25F}"/>
              </a:ext>
            </a:extLst>
          </p:cNvPr>
          <p:cNvSpPr txBox="1"/>
          <p:nvPr/>
        </p:nvSpPr>
        <p:spPr>
          <a:xfrm>
            <a:off x="6345957" y="1631108"/>
            <a:ext cx="5472000" cy="1127641"/>
          </a:xfrm>
          <a:prstGeom prst="rect">
            <a:avLst/>
          </a:prstGeom>
          <a:noFill/>
          <a:ln>
            <a:noFill/>
          </a:ln>
        </p:spPr>
        <p:txBody>
          <a:bodyPr spcFirstLastPara="1" wrap="square" lIns="72000" tIns="72000" rIns="72000" bIns="72000" anchor="t" anchorCtr="0">
            <a:noAutofit/>
          </a:bodyPr>
          <a:lstStyle/>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err="1">
                <a:ln>
                  <a:noFill/>
                </a:ln>
                <a:solidFill>
                  <a:srgbClr val="000000">
                    <a:lumMod val="75000"/>
                    <a:lumOff val="25000"/>
                  </a:srgbClr>
                </a:solidFill>
                <a:effectLst/>
                <a:uLnTx/>
                <a:uFillTx/>
                <a:latin typeface="+mj-lt"/>
                <a:cs typeface="Arial"/>
                <a:sym typeface="Montserrat"/>
              </a:rPr>
              <a:t>Co-construire</a:t>
            </a: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 le plan de déploiement des deux nouveaux outils dans le cadre du projet de déploiement PROXIMAG (formation, communication, ambassadeurs)</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Faire adhérer les collaborateurs Weldom et les adhérents franchisés au projet de déploiement</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rPr>
              <a:t>Construire et animer une communauté d’ambassadeurs </a:t>
            </a:r>
            <a:r>
              <a:rPr kumimoji="0" lang="fr-FR" sz="1050" b="0" i="0" u="none" strike="noStrike" kern="0" cap="none" spc="0" normalizeH="0" baseline="0" noProof="0" err="1">
                <a:ln>
                  <a:noFill/>
                </a:ln>
                <a:solidFill>
                  <a:srgbClr val="000000">
                    <a:lumMod val="75000"/>
                    <a:lumOff val="25000"/>
                  </a:srgbClr>
                </a:solidFill>
                <a:effectLst/>
                <a:uLnTx/>
                <a:uFillTx/>
                <a:latin typeface="+mj-lt"/>
                <a:cs typeface="Arial"/>
                <a:sym typeface="Montserrat"/>
              </a:rPr>
              <a:t>Proximag</a:t>
            </a:r>
            <a:endParaRPr kumimoji="0" lang="fr-FR" sz="1050" b="0" i="0" u="none" strike="noStrike" kern="0" cap="none" spc="0" normalizeH="0" baseline="0" noProof="0">
              <a:ln>
                <a:noFill/>
              </a:ln>
              <a:solidFill>
                <a:srgbClr val="000000">
                  <a:lumMod val="75000"/>
                  <a:lumOff val="25000"/>
                </a:srgbClr>
              </a:solidFill>
              <a:effectLst/>
              <a:uLnTx/>
              <a:uFillTx/>
              <a:latin typeface="+mj-lt"/>
              <a:cs typeface="Arial"/>
              <a:sym typeface="Montserrat"/>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endParaRPr kumimoji="0" lang="fr-FR" sz="1050" b="0" i="0" u="none" strike="noStrike" kern="0" cap="none" spc="0" normalizeH="0" baseline="0" noProof="0">
              <a:ln>
                <a:noFill/>
              </a:ln>
              <a:solidFill>
                <a:srgbClr val="000000">
                  <a:lumMod val="75000"/>
                  <a:lumOff val="25000"/>
                </a:srgbClr>
              </a:solidFill>
              <a:effectLst/>
              <a:uLnTx/>
              <a:uFillTx/>
              <a:latin typeface="+mj-lt"/>
              <a:ea typeface="Montserrat"/>
              <a:cs typeface="Arial"/>
              <a:sym typeface="Arial"/>
            </a:endParaRPr>
          </a:p>
        </p:txBody>
      </p:sp>
      <p:grpSp>
        <p:nvGrpSpPr>
          <p:cNvPr id="55" name="Google Shape;1722;p23">
            <a:extLst>
              <a:ext uri="{FF2B5EF4-FFF2-40B4-BE49-F238E27FC236}">
                <a16:creationId xmlns:a16="http://schemas.microsoft.com/office/drawing/2014/main" id="{8CB3C7AC-FE88-E357-94FC-375D560E63D0}"/>
              </a:ext>
            </a:extLst>
          </p:cNvPr>
          <p:cNvGrpSpPr/>
          <p:nvPr/>
        </p:nvGrpSpPr>
        <p:grpSpPr>
          <a:xfrm>
            <a:off x="6345957" y="1212431"/>
            <a:ext cx="328025" cy="343929"/>
            <a:chOff x="5961125" y="1623900"/>
            <a:chExt cx="427450" cy="448175"/>
          </a:xfrm>
        </p:grpSpPr>
        <p:sp>
          <p:nvSpPr>
            <p:cNvPr id="56" name="Google Shape;1723;p23">
              <a:extLst>
                <a:ext uri="{FF2B5EF4-FFF2-40B4-BE49-F238E27FC236}">
                  <a16:creationId xmlns:a16="http://schemas.microsoft.com/office/drawing/2014/main" id="{5A25BD15-AD3C-4906-20FD-5AEF6A115C21}"/>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7" name="Google Shape;1724;p23">
              <a:extLst>
                <a:ext uri="{FF2B5EF4-FFF2-40B4-BE49-F238E27FC236}">
                  <a16:creationId xmlns:a16="http://schemas.microsoft.com/office/drawing/2014/main" id="{8E514AEC-43EE-1E24-FCA7-846F8939181B}"/>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8" name="Google Shape;1725;p23">
              <a:extLst>
                <a:ext uri="{FF2B5EF4-FFF2-40B4-BE49-F238E27FC236}">
                  <a16:creationId xmlns:a16="http://schemas.microsoft.com/office/drawing/2014/main" id="{F28BC197-CEF7-2F23-2ABC-846B0E1B2FF4}"/>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9" name="Google Shape;1726;p23">
              <a:extLst>
                <a:ext uri="{FF2B5EF4-FFF2-40B4-BE49-F238E27FC236}">
                  <a16:creationId xmlns:a16="http://schemas.microsoft.com/office/drawing/2014/main" id="{32FE33F7-67FB-0771-768F-0CC868537CA4}"/>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0" name="Google Shape;1727;p23">
              <a:extLst>
                <a:ext uri="{FF2B5EF4-FFF2-40B4-BE49-F238E27FC236}">
                  <a16:creationId xmlns:a16="http://schemas.microsoft.com/office/drawing/2014/main" id="{FA2BCCB6-9219-27D3-983D-44C934C0E611}"/>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1" name="Google Shape;1728;p23">
              <a:extLst>
                <a:ext uri="{FF2B5EF4-FFF2-40B4-BE49-F238E27FC236}">
                  <a16:creationId xmlns:a16="http://schemas.microsoft.com/office/drawing/2014/main" id="{E1557AF3-A03C-E340-5EF9-789C0B198775}"/>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2" name="Google Shape;1729;p23">
              <a:extLst>
                <a:ext uri="{FF2B5EF4-FFF2-40B4-BE49-F238E27FC236}">
                  <a16:creationId xmlns:a16="http://schemas.microsoft.com/office/drawing/2014/main" id="{4A32EC11-C939-1565-23F1-DB356856A023}"/>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63" name="Google Shape;1730;p23">
            <a:extLst>
              <a:ext uri="{FF2B5EF4-FFF2-40B4-BE49-F238E27FC236}">
                <a16:creationId xmlns:a16="http://schemas.microsoft.com/office/drawing/2014/main" id="{7B78FCC7-3E90-8F57-C355-E8F47D8C9C8D}"/>
              </a:ext>
            </a:extLst>
          </p:cNvPr>
          <p:cNvSpPr txBox="1"/>
          <p:nvPr/>
        </p:nvSpPr>
        <p:spPr>
          <a:xfrm>
            <a:off x="6311901" y="3808503"/>
            <a:ext cx="5480050" cy="1344508"/>
          </a:xfrm>
          <a:prstGeom prst="rect">
            <a:avLst/>
          </a:prstGeom>
          <a:solidFill>
            <a:schemeClr val="tx2"/>
          </a:solidFill>
          <a:ln>
            <a:noFill/>
          </a:ln>
        </p:spPr>
        <p:txBody>
          <a:bodyPr spcFirstLastPara="1" wrap="square" lIns="66450" tIns="66450" rIns="68400" bIns="66450" anchor="t" anchorCtr="0">
            <a:noAutofit/>
          </a:bodyPr>
          <a:lstStyle/>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rPr>
              <a:t>Une solution </a:t>
            </a:r>
            <a:r>
              <a:rPr kumimoji="0" lang="fr-FR" sz="1000" b="1" i="0" u="none" strike="noStrike" kern="0" cap="none" spc="0" normalizeH="0" baseline="0" noProof="0" err="1">
                <a:ln>
                  <a:noFill/>
                </a:ln>
                <a:solidFill>
                  <a:srgbClr val="FFFFFF"/>
                </a:solidFill>
                <a:effectLst/>
                <a:uLnTx/>
                <a:uFillTx/>
                <a:latin typeface="+mj-lt"/>
                <a:ea typeface="Montserrat"/>
                <a:cs typeface="Montserrat"/>
                <a:sym typeface="Montserrat"/>
              </a:rPr>
              <a:t>Proximag</a:t>
            </a:r>
            <a:r>
              <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rPr>
              <a:t> choisie par de nombreux adhérents</a:t>
            </a:r>
            <a:endParaRPr kumimoji="0" lang="fr-FR" sz="1200" b="0" i="0" u="none" strike="noStrike" kern="0" cap="none" spc="0" normalizeH="0" baseline="0" noProof="0">
              <a:ln>
                <a:noFill/>
              </a:ln>
              <a:solidFill>
                <a:srgbClr val="000000"/>
              </a:solidFill>
              <a:effectLst/>
              <a:uLnTx/>
              <a:uFillTx/>
              <a:latin typeface="+mj-lt"/>
              <a:ea typeface="Montserrat"/>
              <a:cs typeface="Arial"/>
              <a:sym typeface="Arial"/>
            </a:endParaRP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rPr>
              <a:t>Un plan d’accompagnement efficace ayant permis de réduire la durée de déploiement</a:t>
            </a:r>
            <a:endParaRPr kumimoji="0" lang="fr-FR" sz="1200" b="0" i="0" u="none" strike="noStrike" kern="0" cap="none" spc="0" normalizeH="0" baseline="0" noProof="0">
              <a:ln>
                <a:noFill/>
              </a:ln>
              <a:solidFill>
                <a:srgbClr val="000000"/>
              </a:solidFill>
              <a:effectLst/>
              <a:uLnTx/>
              <a:uFillTx/>
              <a:latin typeface="+mj-lt"/>
              <a:ea typeface="Montserrat"/>
              <a:cs typeface="Arial"/>
              <a:sym typeface="Arial"/>
            </a:endParaRP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rPr>
              <a:t>Les risques ont été limités compte tenu de la réduction du temps de déploiement</a:t>
            </a:r>
            <a:endParaRPr kumimoji="0" lang="fr-FR" sz="1200" b="0" i="0" u="none" strike="noStrike" kern="0" cap="none" spc="0" normalizeH="0" baseline="0" noProof="0">
              <a:ln>
                <a:noFill/>
              </a:ln>
              <a:solidFill>
                <a:srgbClr val="000000"/>
              </a:solidFill>
              <a:effectLst/>
              <a:uLnTx/>
              <a:uFillTx/>
              <a:latin typeface="+mj-lt"/>
              <a:ea typeface="Montserrat"/>
              <a:cs typeface="Arial"/>
              <a:sym typeface="Arial"/>
            </a:endParaRP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rPr>
              <a:t>Des collaborateurs Weldom satisfaits de la formation à l’outil</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endParaRPr kumimoji="0" lang="fr-FR" sz="1000" b="1" i="0" u="none" strike="noStrike" kern="0" cap="none" spc="0" normalizeH="0" baseline="0" noProof="0">
              <a:ln>
                <a:noFill/>
              </a:ln>
              <a:solidFill>
                <a:srgbClr val="FFFFFF"/>
              </a:solidFill>
              <a:effectLst/>
              <a:uLnTx/>
              <a:uFillTx/>
              <a:latin typeface="+mj-lt"/>
              <a:ea typeface="Montserrat"/>
              <a:cs typeface="Montserrat"/>
              <a:sym typeface="Montserrat"/>
            </a:endParaRPr>
          </a:p>
        </p:txBody>
      </p:sp>
      <p:grpSp>
        <p:nvGrpSpPr>
          <p:cNvPr id="64" name="Google Shape;1739;p23">
            <a:extLst>
              <a:ext uri="{FF2B5EF4-FFF2-40B4-BE49-F238E27FC236}">
                <a16:creationId xmlns:a16="http://schemas.microsoft.com/office/drawing/2014/main" id="{EF6253D1-71CC-2F71-A526-DD40818C20DC}"/>
              </a:ext>
            </a:extLst>
          </p:cNvPr>
          <p:cNvGrpSpPr/>
          <p:nvPr/>
        </p:nvGrpSpPr>
        <p:grpSpPr>
          <a:xfrm>
            <a:off x="529602" y="1273786"/>
            <a:ext cx="325224" cy="285972"/>
            <a:chOff x="1929775" y="320925"/>
            <a:chExt cx="423800" cy="372650"/>
          </a:xfrm>
        </p:grpSpPr>
        <p:sp>
          <p:nvSpPr>
            <p:cNvPr id="65" name="Google Shape;1740;p23">
              <a:extLst>
                <a:ext uri="{FF2B5EF4-FFF2-40B4-BE49-F238E27FC236}">
                  <a16:creationId xmlns:a16="http://schemas.microsoft.com/office/drawing/2014/main" id="{34305BF0-D185-AB83-D12C-A258C9309472}"/>
                </a:ext>
              </a:extLst>
            </p:cNvPr>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6" name="Google Shape;1741;p23">
              <a:extLst>
                <a:ext uri="{FF2B5EF4-FFF2-40B4-BE49-F238E27FC236}">
                  <a16:creationId xmlns:a16="http://schemas.microsoft.com/office/drawing/2014/main" id="{259F7028-9ED9-85AE-B589-4C67906B7A86}"/>
                </a:ext>
              </a:extLst>
            </p:cNvPr>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7" name="Google Shape;1742;p23">
              <a:extLst>
                <a:ext uri="{FF2B5EF4-FFF2-40B4-BE49-F238E27FC236}">
                  <a16:creationId xmlns:a16="http://schemas.microsoft.com/office/drawing/2014/main" id="{354C935C-55C8-F6A6-1D2C-1AF4D245F345}"/>
                </a:ext>
              </a:extLst>
            </p:cNvPr>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8" name="Google Shape;1743;p23">
              <a:extLst>
                <a:ext uri="{FF2B5EF4-FFF2-40B4-BE49-F238E27FC236}">
                  <a16:creationId xmlns:a16="http://schemas.microsoft.com/office/drawing/2014/main" id="{12784DE2-AA34-5F0A-4FDB-13D4D5051BDE}"/>
                </a:ext>
              </a:extLst>
            </p:cNvPr>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9" name="Google Shape;1744;p23">
              <a:extLst>
                <a:ext uri="{FF2B5EF4-FFF2-40B4-BE49-F238E27FC236}">
                  <a16:creationId xmlns:a16="http://schemas.microsoft.com/office/drawing/2014/main" id="{8E062FEB-CBFC-96EC-D5C5-87FF6F4A4E11}"/>
                </a:ext>
              </a:extLst>
            </p:cNvPr>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70" name="Google Shape;1745;p23">
            <a:extLst>
              <a:ext uri="{FF2B5EF4-FFF2-40B4-BE49-F238E27FC236}">
                <a16:creationId xmlns:a16="http://schemas.microsoft.com/office/drawing/2014/main" id="{ED25D7CA-8C54-7A2B-57C2-D0EA0E71B7B2}"/>
              </a:ext>
            </a:extLst>
          </p:cNvPr>
          <p:cNvSpPr txBox="1"/>
          <p:nvPr/>
        </p:nvSpPr>
        <p:spPr>
          <a:xfrm>
            <a:off x="915003" y="3561845"/>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Montserrat"/>
                <a:ea typeface="Montserrat"/>
                <a:cs typeface="Montserrat"/>
                <a:sym typeface="Montserrat"/>
              </a:rPr>
              <a:t>Méthodologie et apports Talan Consulting</a:t>
            </a:r>
            <a:endParaRPr kumimoji="0" sz="1400" b="1" i="0" u="none" strike="noStrike" kern="0" cap="none" spc="0" normalizeH="0" baseline="0" noProof="0">
              <a:ln>
                <a:noFill/>
              </a:ln>
              <a:solidFill>
                <a:srgbClr val="0070C0"/>
              </a:solidFill>
              <a:effectLst/>
              <a:uLnTx/>
              <a:uFillTx/>
              <a:latin typeface="Montserrat"/>
              <a:ea typeface="Montserrat"/>
              <a:cs typeface="Montserrat"/>
              <a:sym typeface="Montserrat"/>
            </a:endParaRPr>
          </a:p>
        </p:txBody>
      </p:sp>
      <p:cxnSp>
        <p:nvCxnSpPr>
          <p:cNvPr id="71" name="Google Shape;1746;p23">
            <a:extLst>
              <a:ext uri="{FF2B5EF4-FFF2-40B4-BE49-F238E27FC236}">
                <a16:creationId xmlns:a16="http://schemas.microsoft.com/office/drawing/2014/main" id="{00E91772-F906-7FBA-C9B2-7162B7B45619}"/>
              </a:ext>
            </a:extLst>
          </p:cNvPr>
          <p:cNvCxnSpPr/>
          <p:nvPr/>
        </p:nvCxnSpPr>
        <p:spPr>
          <a:xfrm rot="10800000">
            <a:off x="581703" y="3870612"/>
            <a:ext cx="5453400" cy="0"/>
          </a:xfrm>
          <a:prstGeom prst="straightConnector1">
            <a:avLst/>
          </a:prstGeom>
          <a:noFill/>
          <a:ln w="9525" cap="flat" cmpd="sng">
            <a:solidFill>
              <a:srgbClr val="0070C0"/>
            </a:solidFill>
            <a:prstDash val="solid"/>
            <a:round/>
            <a:headEnd type="none" w="sm" len="sm"/>
            <a:tailEnd type="none" w="sm" len="sm"/>
          </a:ln>
        </p:spPr>
      </p:cxnSp>
      <p:grpSp>
        <p:nvGrpSpPr>
          <p:cNvPr id="72" name="Google Shape;1747;p23">
            <a:extLst>
              <a:ext uri="{FF2B5EF4-FFF2-40B4-BE49-F238E27FC236}">
                <a16:creationId xmlns:a16="http://schemas.microsoft.com/office/drawing/2014/main" id="{0AD1EC31-DFEF-CD79-BCC3-C986CD5521C3}"/>
              </a:ext>
            </a:extLst>
          </p:cNvPr>
          <p:cNvGrpSpPr/>
          <p:nvPr/>
        </p:nvGrpSpPr>
        <p:grpSpPr>
          <a:xfrm>
            <a:off x="561904" y="3512134"/>
            <a:ext cx="270135" cy="307890"/>
            <a:chOff x="4630125" y="278900"/>
            <a:chExt cx="400675" cy="456675"/>
          </a:xfrm>
        </p:grpSpPr>
        <p:sp>
          <p:nvSpPr>
            <p:cNvPr id="73" name="Google Shape;1748;p23">
              <a:extLst>
                <a:ext uri="{FF2B5EF4-FFF2-40B4-BE49-F238E27FC236}">
                  <a16:creationId xmlns:a16="http://schemas.microsoft.com/office/drawing/2014/main" id="{362CDE95-6D94-9F01-90CF-E02C3E90556C}"/>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4" name="Google Shape;1749;p23">
              <a:extLst>
                <a:ext uri="{FF2B5EF4-FFF2-40B4-BE49-F238E27FC236}">
                  <a16:creationId xmlns:a16="http://schemas.microsoft.com/office/drawing/2014/main" id="{2ECB4BFF-DF61-F69E-00E5-6C9128B87860}"/>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5" name="Google Shape;1750;p23">
              <a:extLst>
                <a:ext uri="{FF2B5EF4-FFF2-40B4-BE49-F238E27FC236}">
                  <a16:creationId xmlns:a16="http://schemas.microsoft.com/office/drawing/2014/main" id="{979FDABC-DC43-918F-EBB2-95FF1D58E37F}"/>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6" name="Google Shape;1751;p23">
              <a:extLst>
                <a:ext uri="{FF2B5EF4-FFF2-40B4-BE49-F238E27FC236}">
                  <a16:creationId xmlns:a16="http://schemas.microsoft.com/office/drawing/2014/main" id="{96092CD1-68B0-FD38-361E-F21C7D553F92}"/>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77" name="Google Shape;1752;p23">
            <a:extLst>
              <a:ext uri="{FF2B5EF4-FFF2-40B4-BE49-F238E27FC236}">
                <a16:creationId xmlns:a16="http://schemas.microsoft.com/office/drawing/2014/main" id="{2F947170-9B0E-5D8F-0ADC-BF167FC8D78B}"/>
              </a:ext>
            </a:extLst>
          </p:cNvPr>
          <p:cNvSpPr txBox="1"/>
          <p:nvPr/>
        </p:nvSpPr>
        <p:spPr>
          <a:xfrm>
            <a:off x="6715524" y="3436405"/>
            <a:ext cx="3821400" cy="208800"/>
          </a:xfrm>
          <a:prstGeom prst="rect">
            <a:avLst/>
          </a:prstGeom>
          <a:noFill/>
          <a:ln>
            <a:noFill/>
          </a:ln>
        </p:spPr>
        <p:txBody>
          <a:bodyPr spcFirstLastPara="1" wrap="square" lIns="0" tIns="0" rIns="0" bIns="0" anchor="ctr" anchorCtr="0">
            <a:noAutofit/>
          </a:bodyPr>
          <a:lstStyle/>
          <a:p>
            <a:pPr marL="87923" marR="0" lvl="3" indent="0" algn="l" defTabSz="914400" rtl="0" eaLnBrk="1" fontAlgn="auto" latinLnBrk="0" hangingPunct="1">
              <a:lnSpc>
                <a:spcPct val="100000"/>
              </a:lnSpc>
              <a:spcBef>
                <a:spcPts val="0"/>
              </a:spcBef>
              <a:spcAft>
                <a:spcPts val="0"/>
              </a:spcAft>
              <a:buClr>
                <a:srgbClr val="000000"/>
              </a:buClr>
              <a:buSzPts val="1292"/>
              <a:buFont typeface="Arial"/>
              <a:buNone/>
              <a:tabLst/>
              <a:defRPr/>
            </a:pPr>
            <a:r>
              <a:rPr kumimoji="0" lang="fr-FR" sz="1292" b="1" i="0" u="none" strike="noStrike" kern="0" cap="none" spc="0" normalizeH="0" baseline="0" noProof="0">
                <a:ln>
                  <a:noFill/>
                </a:ln>
                <a:solidFill>
                  <a:srgbClr val="0070C0"/>
                </a:solidFill>
                <a:effectLst/>
                <a:uLnTx/>
                <a:uFillTx/>
                <a:latin typeface="Montserrat"/>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78" name="Google Shape;1753;p23">
            <a:extLst>
              <a:ext uri="{FF2B5EF4-FFF2-40B4-BE49-F238E27FC236}">
                <a16:creationId xmlns:a16="http://schemas.microsoft.com/office/drawing/2014/main" id="{F314F194-BE2B-E8F4-C150-4D3937B6C8A2}"/>
              </a:ext>
            </a:extLst>
          </p:cNvPr>
          <p:cNvGrpSpPr/>
          <p:nvPr/>
        </p:nvGrpSpPr>
        <p:grpSpPr>
          <a:xfrm>
            <a:off x="6345957" y="3431601"/>
            <a:ext cx="297634" cy="264428"/>
            <a:chOff x="5292575" y="3681900"/>
            <a:chExt cx="420150" cy="373275"/>
          </a:xfrm>
        </p:grpSpPr>
        <p:sp>
          <p:nvSpPr>
            <p:cNvPr id="79" name="Google Shape;1754;p23">
              <a:extLst>
                <a:ext uri="{FF2B5EF4-FFF2-40B4-BE49-F238E27FC236}">
                  <a16:creationId xmlns:a16="http://schemas.microsoft.com/office/drawing/2014/main" id="{9FC87A8E-F1F0-A3CE-7A62-4588818E68B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0" name="Google Shape;1755;p23">
              <a:extLst>
                <a:ext uri="{FF2B5EF4-FFF2-40B4-BE49-F238E27FC236}">
                  <a16:creationId xmlns:a16="http://schemas.microsoft.com/office/drawing/2014/main" id="{3A6D36BA-A2F6-2057-EA2C-9EB7887B299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1" name="Google Shape;1756;p23">
              <a:extLst>
                <a:ext uri="{FF2B5EF4-FFF2-40B4-BE49-F238E27FC236}">
                  <a16:creationId xmlns:a16="http://schemas.microsoft.com/office/drawing/2014/main" id="{380581CB-BE4B-2F80-9F09-8AB2AFAE44ED}"/>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2" name="Google Shape;1757;p23">
              <a:extLst>
                <a:ext uri="{FF2B5EF4-FFF2-40B4-BE49-F238E27FC236}">
                  <a16:creationId xmlns:a16="http://schemas.microsoft.com/office/drawing/2014/main" id="{87ACF07E-BA81-A00B-503D-3E1AA3D1032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3" name="Google Shape;1758;p23">
              <a:extLst>
                <a:ext uri="{FF2B5EF4-FFF2-40B4-BE49-F238E27FC236}">
                  <a16:creationId xmlns:a16="http://schemas.microsoft.com/office/drawing/2014/main" id="{6599694E-CB69-F14F-B7F9-58F57F06C57E}"/>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4" name="Google Shape;1759;p23">
              <a:extLst>
                <a:ext uri="{FF2B5EF4-FFF2-40B4-BE49-F238E27FC236}">
                  <a16:creationId xmlns:a16="http://schemas.microsoft.com/office/drawing/2014/main" id="{6DE13AF4-17BA-A7CA-19DE-CD5CBD0C9795}"/>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85" name="Google Shape;1760;p23">
              <a:extLst>
                <a:ext uri="{FF2B5EF4-FFF2-40B4-BE49-F238E27FC236}">
                  <a16:creationId xmlns:a16="http://schemas.microsoft.com/office/drawing/2014/main" id="{9FBA0EF2-6E2A-8327-639D-A433C6313C1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92AF"/>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86" name="Google Shape;1721;p23">
            <a:extLst>
              <a:ext uri="{FF2B5EF4-FFF2-40B4-BE49-F238E27FC236}">
                <a16:creationId xmlns:a16="http://schemas.microsoft.com/office/drawing/2014/main" id="{D8E760D8-7D84-BE12-3DE0-FA540E13B230}"/>
              </a:ext>
            </a:extLst>
          </p:cNvPr>
          <p:cNvCxnSpPr>
            <a:cxnSpLocks/>
          </p:cNvCxnSpPr>
          <p:nvPr/>
        </p:nvCxnSpPr>
        <p:spPr>
          <a:xfrm rot="10800000">
            <a:off x="6345957" y="1611502"/>
            <a:ext cx="5453399" cy="0"/>
          </a:xfrm>
          <a:prstGeom prst="straightConnector1">
            <a:avLst/>
          </a:prstGeom>
          <a:noFill/>
          <a:ln w="9525" cap="flat" cmpd="sng">
            <a:solidFill>
              <a:srgbClr val="0070C0"/>
            </a:solidFill>
            <a:prstDash val="solid"/>
            <a:round/>
            <a:headEnd type="none" w="sm" len="sm"/>
            <a:tailEnd type="none" w="sm" len="sm"/>
          </a:ln>
        </p:spPr>
      </p:cxnSp>
      <p:cxnSp>
        <p:nvCxnSpPr>
          <p:cNvPr id="87" name="Google Shape;1721;p23">
            <a:extLst>
              <a:ext uri="{FF2B5EF4-FFF2-40B4-BE49-F238E27FC236}">
                <a16:creationId xmlns:a16="http://schemas.microsoft.com/office/drawing/2014/main" id="{57131342-62B3-D6A0-D659-30D1A666DCF5}"/>
              </a:ext>
            </a:extLst>
          </p:cNvPr>
          <p:cNvCxnSpPr>
            <a:cxnSpLocks/>
          </p:cNvCxnSpPr>
          <p:nvPr/>
        </p:nvCxnSpPr>
        <p:spPr>
          <a:xfrm rot="10800000">
            <a:off x="6345957" y="3748978"/>
            <a:ext cx="5453399" cy="0"/>
          </a:xfrm>
          <a:prstGeom prst="straightConnector1">
            <a:avLst/>
          </a:prstGeom>
          <a:noFill/>
          <a:ln w="9525" cap="flat" cmpd="sng">
            <a:solidFill>
              <a:srgbClr val="0070C0"/>
            </a:solidFill>
            <a:prstDash val="solid"/>
            <a:round/>
            <a:headEnd type="none" w="sm" len="sm"/>
            <a:tailEnd type="none" w="sm" len="sm"/>
          </a:ln>
        </p:spPr>
      </p:cxnSp>
      <p:pic>
        <p:nvPicPr>
          <p:cNvPr id="88" name="Google Shape;2046;p28" descr="Image associÃ©e">
            <a:extLst>
              <a:ext uri="{FF2B5EF4-FFF2-40B4-BE49-F238E27FC236}">
                <a16:creationId xmlns:a16="http://schemas.microsoft.com/office/drawing/2014/main" id="{B2BC9F19-B51A-C4E1-EDAC-99739097FE30}"/>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89502" y="640879"/>
            <a:ext cx="1675240" cy="450814"/>
          </a:xfrm>
          <a:prstGeom prst="rect">
            <a:avLst/>
          </a:prstGeom>
          <a:noFill/>
          <a:ln>
            <a:noFill/>
          </a:ln>
        </p:spPr>
      </p:pic>
      <p:sp>
        <p:nvSpPr>
          <p:cNvPr id="89" name="Google Shape;2016;p28">
            <a:extLst>
              <a:ext uri="{FF2B5EF4-FFF2-40B4-BE49-F238E27FC236}">
                <a16:creationId xmlns:a16="http://schemas.microsoft.com/office/drawing/2014/main" id="{38BE17B3-C0CF-2A37-1818-25EF16B5A7D2}"/>
              </a:ext>
            </a:extLst>
          </p:cNvPr>
          <p:cNvSpPr/>
          <p:nvPr/>
        </p:nvSpPr>
        <p:spPr>
          <a:xfrm>
            <a:off x="6381225" y="5360917"/>
            <a:ext cx="5475900" cy="884400"/>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mj-lt"/>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mj-lt"/>
              <a:ea typeface="Arial"/>
              <a:cs typeface="Arial"/>
              <a:sym typeface="Arial"/>
            </a:endParaRPr>
          </a:p>
        </p:txBody>
      </p:sp>
      <p:sp>
        <p:nvSpPr>
          <p:cNvPr id="90" name="Google Shape;2017;p28">
            <a:extLst>
              <a:ext uri="{FF2B5EF4-FFF2-40B4-BE49-F238E27FC236}">
                <a16:creationId xmlns:a16="http://schemas.microsoft.com/office/drawing/2014/main" id="{367C88CF-8E73-9263-7665-F44B6403EAD5}"/>
              </a:ext>
            </a:extLst>
          </p:cNvPr>
          <p:cNvSpPr/>
          <p:nvPr/>
        </p:nvSpPr>
        <p:spPr>
          <a:xfrm>
            <a:off x="6668920" y="5634809"/>
            <a:ext cx="117480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rPr>
              <a:t>Durée : 9 mois</a:t>
            </a:r>
            <a:endParaRPr kumimoji="0" sz="105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91" name="Google Shape;2018;p28">
            <a:extLst>
              <a:ext uri="{FF2B5EF4-FFF2-40B4-BE49-F238E27FC236}">
                <a16:creationId xmlns:a16="http://schemas.microsoft.com/office/drawing/2014/main" id="{C080EDF0-B6CF-382C-EE39-6F64B2E20115}"/>
              </a:ext>
            </a:extLst>
          </p:cNvPr>
          <p:cNvCxnSpPr/>
          <p:nvPr/>
        </p:nvCxnSpPr>
        <p:spPr>
          <a:xfrm>
            <a:off x="8458137" y="5503036"/>
            <a:ext cx="0" cy="575400"/>
          </a:xfrm>
          <a:prstGeom prst="straightConnector1">
            <a:avLst/>
          </a:prstGeom>
          <a:noFill/>
          <a:ln w="9525" cap="flat" cmpd="sng">
            <a:solidFill>
              <a:srgbClr val="3E6EC2"/>
            </a:solidFill>
            <a:prstDash val="solid"/>
            <a:round/>
            <a:headEnd type="none" w="sm" len="sm"/>
            <a:tailEnd type="none" w="sm" len="sm"/>
          </a:ln>
        </p:spPr>
      </p:cxnSp>
      <p:sp>
        <p:nvSpPr>
          <p:cNvPr id="92" name="Google Shape;2019;p28">
            <a:extLst>
              <a:ext uri="{FF2B5EF4-FFF2-40B4-BE49-F238E27FC236}">
                <a16:creationId xmlns:a16="http://schemas.microsoft.com/office/drawing/2014/main" id="{FAEDBF79-85AE-748E-461E-AEB2AF1C7345}"/>
              </a:ext>
            </a:extLst>
          </p:cNvPr>
          <p:cNvSpPr txBox="1"/>
          <p:nvPr/>
        </p:nvSpPr>
        <p:spPr>
          <a:xfrm>
            <a:off x="8393202" y="5327416"/>
            <a:ext cx="3192600" cy="939900"/>
          </a:xfrm>
          <a:prstGeom prst="rect">
            <a:avLst/>
          </a:prstGeom>
          <a:noFill/>
          <a:ln>
            <a:noFill/>
          </a:ln>
        </p:spPr>
        <p:txBody>
          <a:bodyPr spcFirstLastPara="1" wrap="square" lIns="91425"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solidFill>
                <a:effectLst/>
                <a:uLnTx/>
                <a:uFillTx/>
                <a:latin typeface="Montserrat"/>
                <a:ea typeface="Montserrat"/>
                <a:cs typeface="Montserrat"/>
                <a:sym typeface="Montserrat"/>
              </a:rPr>
              <a:t>1 Directeur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solidFill>
                <a:effectLst/>
                <a:uLnTx/>
                <a:uFillTx/>
                <a:latin typeface="Montserrat"/>
                <a:ea typeface="Montserrat"/>
                <a:cs typeface="Montserrat"/>
                <a:sym typeface="Montserrat"/>
              </a:rPr>
              <a:t>1 Consultante confirmée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000000"/>
                </a:solidFill>
                <a:effectLst/>
                <a:uLnTx/>
                <a:uFillTx/>
                <a:latin typeface="Montserrat"/>
                <a:ea typeface="Montserrat"/>
                <a:cs typeface="Montserrat"/>
                <a:sym typeface="Montserrat"/>
              </a:rPr>
              <a:t>1 consultante junior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70603"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404040"/>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1051811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4;p64">
            <a:extLst>
              <a:ext uri="{FF2B5EF4-FFF2-40B4-BE49-F238E27FC236}">
                <a16:creationId xmlns:a16="http://schemas.microsoft.com/office/drawing/2014/main" id="{51A5D56B-DC75-4304-91E8-1A160DBEEB3E}"/>
              </a:ext>
            </a:extLst>
          </p:cNvPr>
          <p:cNvSpPr txBox="1"/>
          <p:nvPr/>
        </p:nvSpPr>
        <p:spPr>
          <a:xfrm>
            <a:off x="521539" y="1602118"/>
            <a:ext cx="4956151" cy="1449824"/>
          </a:xfrm>
          <a:prstGeom prst="rect">
            <a:avLst/>
          </a:prstGeom>
          <a:noFill/>
          <a:ln>
            <a:noFill/>
          </a:ln>
        </p:spPr>
        <p:txBody>
          <a:bodyPr spcFirstLastPara="1" wrap="square" lIns="36000" tIns="36000" rIns="0" bIns="36000" anchor="t" anchorCtr="0">
            <a:noAutofit/>
          </a:bodyPr>
          <a:lstStyle/>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Dans un contexte d’accroissement des flux voyageurs, le projet POGS (Planification et Ordonnancement pour la Gestion des Services TN), lancé en 2019, vise à intégrer un progiciel APS (Advanced Planning System) au sein de l’activité Transilien afin d’améliorer la planification et l’ordonnancement des agents sédentaires.</a:t>
            </a:r>
            <a:endParaRPr lang="fr-FR" sz="1000" kern="1200">
              <a:solidFill>
                <a:schemeClr val="tx1">
                  <a:lumMod val="75000"/>
                  <a:lumOff val="25000"/>
                </a:schemeClr>
              </a:solidFill>
              <a:latin typeface="Arial" panose="020B0604020202020204" pitchFamily="34" charset="0"/>
              <a:ea typeface="Montserrat"/>
              <a:cs typeface="Arial" panose="020B0604020202020204" pitchFamily="34" charset="0"/>
              <a:sym typeface="Montserrat"/>
            </a:endParaRPr>
          </a:p>
          <a:p>
            <a:pPr marL="0" marR="0" lvl="0" indent="0" algn="just" defTabSz="914400" rtl="0" eaLnBrk="1" fontAlgn="auto" latinLnBrk="0" hangingPunct="1">
              <a:lnSpc>
                <a:spcPct val="100000"/>
              </a:lnSpc>
              <a:spcBef>
                <a:spcPts val="0"/>
              </a:spcBef>
              <a:spcAft>
                <a:spcPts val="0"/>
              </a:spcAft>
              <a:buClrTx/>
              <a:buSzPts val="900"/>
              <a:buFontTx/>
              <a:buNone/>
              <a:tabLst/>
              <a:defRPr/>
            </a:pPr>
            <a:r>
              <a:rPr lang="fr-FR" sz="1000" kern="1200">
                <a:solidFill>
                  <a:schemeClr val="tx1">
                    <a:lumMod val="75000"/>
                    <a:lumOff val="25000"/>
                  </a:schemeClr>
                </a:solidFill>
                <a:latin typeface="Arial" panose="020B0604020202020204" pitchFamily="34" charset="0"/>
                <a:ea typeface="Montserrat"/>
                <a:cs typeface="Arial" panose="020B0604020202020204" pitchFamily="34" charset="0"/>
                <a:sym typeface="Montserrat"/>
              </a:rPr>
              <a:t>L’implémentation de ce progiciel (« ORION ») impacte environ 500 agents utilisateurs </a:t>
            </a:r>
            <a:r>
              <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dans des établissements de services, des </a:t>
            </a:r>
            <a:r>
              <a:rPr kumimoji="0" lang="fr-FR" sz="1000" b="0" i="0" u="none" strike="noStrike" kern="1200" cap="none" spc="0" normalizeH="0" baseline="0" noProof="0" err="1">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technicentres</a:t>
            </a:r>
            <a:r>
              <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 de maintenance et des établissements prod-traction. L</a:t>
            </a:r>
            <a:r>
              <a:rPr lang="fr-FR" sz="1000" kern="1200">
                <a:solidFill>
                  <a:schemeClr val="tx1">
                    <a:lumMod val="75000"/>
                    <a:lumOff val="25000"/>
                  </a:schemeClr>
                </a:solidFill>
                <a:latin typeface="Arial" panose="020B0604020202020204" pitchFamily="34" charset="0"/>
                <a:ea typeface="Montserrat"/>
                <a:cs typeface="Arial" panose="020B0604020202020204" pitchFamily="34" charset="0"/>
                <a:sym typeface="Montserrat"/>
              </a:rPr>
              <a:t>’implémentation impacte également des outils applicatifs liés - de type outil de pose (« SELFSERVICE ») et de validation (« PALAS ») des congés notamment - utilisés par environ 11 000 agents au sein de TN.</a:t>
            </a:r>
            <a:endPar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endParaRPr>
          </a:p>
        </p:txBody>
      </p:sp>
      <p:sp>
        <p:nvSpPr>
          <p:cNvPr id="5" name="Google Shape;645;p64">
            <a:extLst>
              <a:ext uri="{FF2B5EF4-FFF2-40B4-BE49-F238E27FC236}">
                <a16:creationId xmlns:a16="http://schemas.microsoft.com/office/drawing/2014/main" id="{86003A0A-DB97-4C93-A824-76C33B7B9C82}"/>
              </a:ext>
            </a:extLst>
          </p:cNvPr>
          <p:cNvSpPr txBox="1"/>
          <p:nvPr/>
        </p:nvSpPr>
        <p:spPr>
          <a:xfrm>
            <a:off x="521539" y="3511283"/>
            <a:ext cx="4956151" cy="1431980"/>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marL="171450" marR="0" lvl="0" indent="-171450" algn="just" defTabSz="914400" rtl="0" eaLnBrk="1" fontAlgn="auto" latinLnBrk="0" hangingPunct="1">
              <a:lnSpc>
                <a:spcPct val="100000"/>
              </a:lnSpc>
              <a:buClr>
                <a:srgbClr val="0070C0"/>
              </a:buClr>
              <a:buSzPts val="900"/>
              <a:buFontTx/>
              <a:buChar char="-"/>
              <a:tabLst/>
              <a:defRPr/>
            </a:pPr>
            <a:r>
              <a:rPr kumimoji="0" lang="fr-FR" sz="1000" i="0" u="none" strike="noStrike" kern="1200" cap="none" spc="0" normalizeH="0" baseline="0" noProof="0">
                <a:ln>
                  <a:noFill/>
                </a:ln>
                <a:solidFill>
                  <a:srgbClr val="171616"/>
                </a:solidFill>
                <a:effectLst/>
                <a:uLnTx/>
                <a:uFillTx/>
                <a:latin typeface="+mj-lt"/>
                <a:ea typeface="Montserrat"/>
                <a:cs typeface="Montserrat"/>
                <a:sym typeface="Montserrat"/>
              </a:rPr>
              <a:t>Cadrage de la stratégie à adopter pour former 350 des 500 utilisateurs d’ORION impactés (calibrage de la formation à partir du recensement des populations par types de métier et d’établissement, planning de formation)</a:t>
            </a:r>
          </a:p>
          <a:p>
            <a:pPr marL="171450" marR="0" lvl="0" indent="-171450" algn="just" defTabSz="914400" rtl="0" eaLnBrk="1" fontAlgn="auto" latinLnBrk="0" hangingPunct="1">
              <a:lnSpc>
                <a:spcPct val="100000"/>
              </a:lnSpc>
              <a:buClr>
                <a:srgbClr val="0070C0"/>
              </a:buClr>
              <a:buSzPts val="900"/>
              <a:buFontTx/>
              <a:buChar char="-"/>
              <a:tabLst/>
              <a:defRPr/>
            </a:pPr>
            <a:r>
              <a:rPr lang="fr-FR" sz="1000">
                <a:solidFill>
                  <a:srgbClr val="171616"/>
                </a:solidFill>
                <a:latin typeface="+mj-lt"/>
                <a:ea typeface="Montserrat"/>
                <a:cs typeface="Montserrat"/>
                <a:sym typeface="Montserrat"/>
              </a:rPr>
              <a:t>Montée en compétence des consultants formateurs avec les consultants Talan présents sur le projet POGS et les experts métier TN</a:t>
            </a:r>
          </a:p>
          <a:p>
            <a:pPr marL="171450" marR="0" lvl="0" indent="-171450" algn="just" defTabSz="914400" rtl="0" eaLnBrk="1" fontAlgn="auto" latinLnBrk="0" hangingPunct="1">
              <a:lnSpc>
                <a:spcPct val="100000"/>
              </a:lnSpc>
              <a:buClr>
                <a:srgbClr val="0070C0"/>
              </a:buClr>
              <a:buSzPts val="900"/>
              <a:buFontTx/>
              <a:buChar char="-"/>
              <a:tabLst/>
              <a:defRPr/>
            </a:pPr>
            <a:r>
              <a:rPr lang="fr-FR" sz="1000">
                <a:solidFill>
                  <a:srgbClr val="171616"/>
                </a:solidFill>
                <a:latin typeface="+mj-lt"/>
                <a:cs typeface="Montserrat"/>
                <a:sym typeface="Montserrat"/>
              </a:rPr>
              <a:t>Réalisation d’environ 45 sessions de formation en présentiel</a:t>
            </a:r>
          </a:p>
          <a:p>
            <a:pPr marL="171450" marR="0" lvl="0" indent="-171450" algn="just" defTabSz="914400" rtl="0" eaLnBrk="1" fontAlgn="auto" latinLnBrk="0" hangingPunct="1">
              <a:lnSpc>
                <a:spcPct val="100000"/>
              </a:lnSpc>
              <a:buClr>
                <a:srgbClr val="0070C0"/>
              </a:buClr>
              <a:buSzPts val="900"/>
              <a:buFontTx/>
              <a:buChar char="-"/>
              <a:tabLst/>
              <a:defRPr/>
            </a:pPr>
            <a:r>
              <a:rPr lang="fr-FR" sz="1000">
                <a:solidFill>
                  <a:srgbClr val="171616"/>
                </a:solidFill>
                <a:latin typeface="+mj-lt"/>
                <a:ea typeface="Montserrat"/>
                <a:cs typeface="Montserrat"/>
                <a:sym typeface="Montserrat"/>
              </a:rPr>
              <a:t>Amélioration continue de la formation (support, FAQ, </a:t>
            </a:r>
            <a:r>
              <a:rPr lang="fr-FR" sz="1000">
                <a:solidFill>
                  <a:srgbClr val="171616"/>
                </a:solidFill>
                <a:latin typeface="+mj-lt"/>
                <a:cs typeface="Montserrat"/>
                <a:sym typeface="Montserrat"/>
              </a:rPr>
              <a:t>indicateurs à chaud/à froid, REX)</a:t>
            </a:r>
          </a:p>
          <a:p>
            <a:pPr marL="171450" marR="0" lvl="0" indent="-171450" algn="just" defTabSz="914400" rtl="0" eaLnBrk="1" fontAlgn="auto" latinLnBrk="0" hangingPunct="1">
              <a:lnSpc>
                <a:spcPct val="100000"/>
              </a:lnSpc>
              <a:buClr>
                <a:srgbClr val="0070C0"/>
              </a:buClr>
              <a:buSzPts val="900"/>
              <a:buFontTx/>
              <a:buChar char="-"/>
              <a:tabLst/>
              <a:defRPr/>
            </a:pPr>
            <a:r>
              <a:rPr lang="fr-FR" sz="1000">
                <a:solidFill>
                  <a:srgbClr val="171616"/>
                </a:solidFill>
                <a:latin typeface="+mj-lt"/>
                <a:ea typeface="Montserrat"/>
                <a:cs typeface="Montserrat"/>
                <a:sym typeface="Montserrat"/>
              </a:rPr>
              <a:t>Réalisation de modules de formation en ligne pour SELFSERVICE et PALAS.</a:t>
            </a:r>
            <a:endParaRPr lang="fr-FR" sz="1000">
              <a:solidFill>
                <a:srgbClr val="171616"/>
              </a:solidFill>
              <a:latin typeface="+mj-lt"/>
              <a:ea typeface="Montserrat"/>
              <a:cs typeface="Montserrat"/>
            </a:endParaRPr>
          </a:p>
        </p:txBody>
      </p:sp>
      <p:sp>
        <p:nvSpPr>
          <p:cNvPr id="8" name="Google Shape;644;p64">
            <a:extLst>
              <a:ext uri="{FF2B5EF4-FFF2-40B4-BE49-F238E27FC236}">
                <a16:creationId xmlns:a16="http://schemas.microsoft.com/office/drawing/2014/main" id="{40FDCFEB-94C1-4364-8A24-8CF1F4E5ACD6}"/>
              </a:ext>
            </a:extLst>
          </p:cNvPr>
          <p:cNvSpPr txBox="1"/>
          <p:nvPr/>
        </p:nvSpPr>
        <p:spPr>
          <a:xfrm>
            <a:off x="6125271" y="1583373"/>
            <a:ext cx="5517967" cy="2200765"/>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marL="171450" indent="-171450">
              <a:buClr>
                <a:schemeClr val="bg2"/>
              </a:buClr>
              <a:buFont typeface="Arial" panose="020B0604020202020204" pitchFamily="34" charset="0"/>
              <a:buChar char="•"/>
            </a:pPr>
            <a:r>
              <a:rPr lang="fr-FR">
                <a:sym typeface="Montserrat"/>
              </a:rPr>
              <a:t>Accompagner l’appropriation des nouveaux gestes métiers et la prise en main du nouvel outil de planification et d’ordonnancement (ORION)</a:t>
            </a:r>
          </a:p>
          <a:p>
            <a:pPr marL="171450" indent="-171450">
              <a:buClr>
                <a:schemeClr val="bg2"/>
              </a:buClr>
              <a:buFont typeface="Arial" panose="020B0604020202020204" pitchFamily="34" charset="0"/>
              <a:buChar char="•"/>
            </a:pPr>
            <a:r>
              <a:rPr lang="fr-FR">
                <a:sym typeface="Montserrat"/>
              </a:rPr>
              <a:t>Accompagner l’appropriation des nouveaux gestes métiers et la prise en main des outils de pose et de validation des congés (SELFSERVICE/PALAS)</a:t>
            </a:r>
          </a:p>
        </p:txBody>
      </p:sp>
      <p:sp>
        <p:nvSpPr>
          <p:cNvPr id="11" name="Google Shape;156;p28">
            <a:extLst>
              <a:ext uri="{FF2B5EF4-FFF2-40B4-BE49-F238E27FC236}">
                <a16:creationId xmlns:a16="http://schemas.microsoft.com/office/drawing/2014/main" id="{9C7B3D68-58D9-47BA-A8BF-B0C65E88364F}"/>
              </a:ext>
            </a:extLst>
          </p:cNvPr>
          <p:cNvSpPr/>
          <p:nvPr/>
        </p:nvSpPr>
        <p:spPr>
          <a:xfrm>
            <a:off x="9801473" y="71120"/>
            <a:ext cx="2353192" cy="810400"/>
          </a:xfrm>
          <a:prstGeom prst="rect">
            <a:avLst/>
          </a:prstGeom>
          <a:solidFill>
            <a:schemeClr val="lt1"/>
          </a:solidFill>
          <a:ln>
            <a:noFill/>
          </a:ln>
        </p:spPr>
        <p:txBody>
          <a:bodyPr spcFirstLastPara="1" wrap="square" lIns="91433" tIns="45700" rIns="91433"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endParaRPr kumimoji="0" lang="fr-FR" sz="1467" b="0" i="0" u="none" strike="noStrike" kern="0" cap="none" spc="0" normalizeH="0" baseline="0" noProof="0">
              <a:ln>
                <a:noFill/>
              </a:ln>
              <a:solidFill>
                <a:srgbClr val="000000"/>
              </a:solidFill>
              <a:effectLst/>
              <a:uLnTx/>
              <a:uFillTx/>
              <a:latin typeface="Arial" panose="020B0604020202020204" pitchFamily="34" charset="0"/>
              <a:sym typeface="Arial"/>
            </a:endParaRPr>
          </a:p>
        </p:txBody>
      </p:sp>
      <p:sp>
        <p:nvSpPr>
          <p:cNvPr id="13" name="ListLeanHorizontalTextDetail1">
            <a:extLst>
              <a:ext uri="{FF2B5EF4-FFF2-40B4-BE49-F238E27FC236}">
                <a16:creationId xmlns:a16="http://schemas.microsoft.com/office/drawing/2014/main" id="{2D8B0E4F-32EA-4629-9D69-E3E324F9CC73}"/>
              </a:ext>
            </a:extLst>
          </p:cNvPr>
          <p:cNvSpPr txBox="1">
            <a:spLocks/>
          </p:cNvSpPr>
          <p:nvPr/>
        </p:nvSpPr>
        <p:spPr>
          <a:xfrm>
            <a:off x="846763" y="1243525"/>
            <a:ext cx="4354776"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Contexte</a:t>
            </a:r>
          </a:p>
        </p:txBody>
      </p:sp>
      <p:cxnSp>
        <p:nvCxnSpPr>
          <p:cNvPr id="14" name="Connecteur droit 13">
            <a:extLst>
              <a:ext uri="{FF2B5EF4-FFF2-40B4-BE49-F238E27FC236}">
                <a16:creationId xmlns:a16="http://schemas.microsoft.com/office/drawing/2014/main" id="{094F96C2-6152-4392-81B8-6B832186751A}"/>
              </a:ext>
            </a:extLst>
          </p:cNvPr>
          <p:cNvCxnSpPr>
            <a:cxnSpLocks/>
          </p:cNvCxnSpPr>
          <p:nvPr/>
        </p:nvCxnSpPr>
        <p:spPr>
          <a:xfrm flipH="1">
            <a:off x="521539" y="1562142"/>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 name="Shape 426">
            <a:extLst>
              <a:ext uri="{FF2B5EF4-FFF2-40B4-BE49-F238E27FC236}">
                <a16:creationId xmlns:a16="http://schemas.microsoft.com/office/drawing/2014/main" id="{2FA91D2C-216A-4302-91C3-A236EBBBA892}"/>
              </a:ext>
            </a:extLst>
          </p:cNvPr>
          <p:cNvGrpSpPr/>
          <p:nvPr/>
        </p:nvGrpSpPr>
        <p:grpSpPr>
          <a:xfrm>
            <a:off x="521539" y="1194619"/>
            <a:ext cx="325224" cy="285971"/>
            <a:chOff x="1929775" y="320925"/>
            <a:chExt cx="423800" cy="372650"/>
          </a:xfrm>
          <a:solidFill>
            <a:srgbClr val="0070C0"/>
          </a:solidFill>
        </p:grpSpPr>
        <p:sp>
          <p:nvSpPr>
            <p:cNvPr id="16" name="Shape 427">
              <a:extLst>
                <a:ext uri="{FF2B5EF4-FFF2-40B4-BE49-F238E27FC236}">
                  <a16:creationId xmlns:a16="http://schemas.microsoft.com/office/drawing/2014/main" id="{41097AC4-31B4-4C57-8E7C-DDCBE4CF5BEB}"/>
                </a:ext>
              </a:extLst>
            </p:cNvPr>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7" name="Shape 428">
              <a:extLst>
                <a:ext uri="{FF2B5EF4-FFF2-40B4-BE49-F238E27FC236}">
                  <a16:creationId xmlns:a16="http://schemas.microsoft.com/office/drawing/2014/main" id="{FD436F0F-4D39-4FFA-8948-3AF7E449496F}"/>
                </a:ext>
              </a:extLst>
            </p:cNvPr>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8" name="Shape 429">
              <a:extLst>
                <a:ext uri="{FF2B5EF4-FFF2-40B4-BE49-F238E27FC236}">
                  <a16:creationId xmlns:a16="http://schemas.microsoft.com/office/drawing/2014/main" id="{AAA16E06-E8CA-4AAA-BEE6-779F46F77F52}"/>
                </a:ext>
              </a:extLst>
            </p:cNvPr>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9" name="Shape 430">
              <a:extLst>
                <a:ext uri="{FF2B5EF4-FFF2-40B4-BE49-F238E27FC236}">
                  <a16:creationId xmlns:a16="http://schemas.microsoft.com/office/drawing/2014/main" id="{D5731BAA-A2E3-4D74-B9B3-C849DB70F84E}"/>
                </a:ext>
              </a:extLst>
            </p:cNvPr>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0" name="Shape 431">
              <a:extLst>
                <a:ext uri="{FF2B5EF4-FFF2-40B4-BE49-F238E27FC236}">
                  <a16:creationId xmlns:a16="http://schemas.microsoft.com/office/drawing/2014/main" id="{E38287D1-E776-4B16-9875-0AF7341FCCF7}"/>
                </a:ext>
              </a:extLst>
            </p:cNvPr>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1" name="ListLeanHorizontalTextDetail1">
            <a:extLst>
              <a:ext uri="{FF2B5EF4-FFF2-40B4-BE49-F238E27FC236}">
                <a16:creationId xmlns:a16="http://schemas.microsoft.com/office/drawing/2014/main" id="{1D3EA3B3-0152-49A7-B342-314106F9328B}"/>
              </a:ext>
            </a:extLst>
          </p:cNvPr>
          <p:cNvSpPr txBox="1">
            <a:spLocks/>
          </p:cNvSpPr>
          <p:nvPr/>
        </p:nvSpPr>
        <p:spPr>
          <a:xfrm>
            <a:off x="846763" y="3168546"/>
            <a:ext cx="4354776" cy="223918"/>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bg2">
                    <a:lumMod val="60000"/>
                    <a:lumOff val="40000"/>
                  </a:schemeClr>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Méthodologie et apports Talan Consulting</a:t>
            </a:r>
          </a:p>
        </p:txBody>
      </p:sp>
      <p:grpSp>
        <p:nvGrpSpPr>
          <p:cNvPr id="22" name="Shape 434">
            <a:extLst>
              <a:ext uri="{FF2B5EF4-FFF2-40B4-BE49-F238E27FC236}">
                <a16:creationId xmlns:a16="http://schemas.microsoft.com/office/drawing/2014/main" id="{C8D42E14-7E5F-488E-B43D-EED9604FB1F6}"/>
              </a:ext>
            </a:extLst>
          </p:cNvPr>
          <p:cNvGrpSpPr/>
          <p:nvPr/>
        </p:nvGrpSpPr>
        <p:grpSpPr>
          <a:xfrm>
            <a:off x="521539" y="3084555"/>
            <a:ext cx="270150" cy="307907"/>
            <a:chOff x="4630125" y="278900"/>
            <a:chExt cx="400675" cy="456675"/>
          </a:xfrm>
          <a:solidFill>
            <a:srgbClr val="0070C0"/>
          </a:solidFill>
        </p:grpSpPr>
        <p:sp>
          <p:nvSpPr>
            <p:cNvPr id="23" name="Shape 435">
              <a:extLst>
                <a:ext uri="{FF2B5EF4-FFF2-40B4-BE49-F238E27FC236}">
                  <a16:creationId xmlns:a16="http://schemas.microsoft.com/office/drawing/2014/main" id="{80BFFFE1-C803-454B-B492-533EEF7D3047}"/>
                </a:ext>
              </a:extLst>
            </p:cNvPr>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4" name="Shape 436">
              <a:extLst>
                <a:ext uri="{FF2B5EF4-FFF2-40B4-BE49-F238E27FC236}">
                  <a16:creationId xmlns:a16="http://schemas.microsoft.com/office/drawing/2014/main" id="{022C39A9-CBC2-4650-9FCA-0AE2EEE046F4}"/>
                </a:ext>
              </a:extLst>
            </p:cNvPr>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5" name="Shape 437">
              <a:extLst>
                <a:ext uri="{FF2B5EF4-FFF2-40B4-BE49-F238E27FC236}">
                  <a16:creationId xmlns:a16="http://schemas.microsoft.com/office/drawing/2014/main" id="{FF3B7324-B629-4F5C-824E-9AF4CEA30DAA}"/>
                </a:ext>
              </a:extLst>
            </p:cNvPr>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6" name="Shape 438">
              <a:extLst>
                <a:ext uri="{FF2B5EF4-FFF2-40B4-BE49-F238E27FC236}">
                  <a16:creationId xmlns:a16="http://schemas.microsoft.com/office/drawing/2014/main" id="{0B0DD715-E7D4-4BEB-9E43-B02C307AF6EB}"/>
                </a:ext>
              </a:extLst>
            </p:cNvPr>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7" name="ListLeanHorizontalTextDetail1">
            <a:extLst>
              <a:ext uri="{FF2B5EF4-FFF2-40B4-BE49-F238E27FC236}">
                <a16:creationId xmlns:a16="http://schemas.microsoft.com/office/drawing/2014/main" id="{AB1C50DF-B242-4637-85B8-AFF33AF6FCDA}"/>
              </a:ext>
            </a:extLst>
          </p:cNvPr>
          <p:cNvSpPr txBox="1">
            <a:spLocks/>
          </p:cNvSpPr>
          <p:nvPr/>
        </p:nvSpPr>
        <p:spPr>
          <a:xfrm>
            <a:off x="6567419" y="1241187"/>
            <a:ext cx="4072207" cy="226259"/>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tx2"/>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Objectifs</a:t>
            </a:r>
          </a:p>
        </p:txBody>
      </p:sp>
      <p:cxnSp>
        <p:nvCxnSpPr>
          <p:cNvPr id="28" name="Connecteur droit 27">
            <a:extLst>
              <a:ext uri="{FF2B5EF4-FFF2-40B4-BE49-F238E27FC236}">
                <a16:creationId xmlns:a16="http://schemas.microsoft.com/office/drawing/2014/main" id="{076E9DA1-04E0-40D7-9E9E-34760800A390}"/>
              </a:ext>
            </a:extLst>
          </p:cNvPr>
          <p:cNvCxnSpPr>
            <a:cxnSpLocks/>
          </p:cNvCxnSpPr>
          <p:nvPr/>
        </p:nvCxnSpPr>
        <p:spPr>
          <a:xfrm flipH="1">
            <a:off x="6125274" y="1562142"/>
            <a:ext cx="5517964"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29" name="Shape 500">
            <a:extLst>
              <a:ext uri="{FF2B5EF4-FFF2-40B4-BE49-F238E27FC236}">
                <a16:creationId xmlns:a16="http://schemas.microsoft.com/office/drawing/2014/main" id="{A39F0604-8228-46C3-810C-CB30D772CE77}"/>
              </a:ext>
            </a:extLst>
          </p:cNvPr>
          <p:cNvGrpSpPr/>
          <p:nvPr/>
        </p:nvGrpSpPr>
        <p:grpSpPr>
          <a:xfrm>
            <a:off x="6184809" y="1163305"/>
            <a:ext cx="324000" cy="343930"/>
            <a:chOff x="5961125" y="1623900"/>
            <a:chExt cx="427450" cy="448175"/>
          </a:xfrm>
          <a:solidFill>
            <a:srgbClr val="0070C0"/>
          </a:solidFill>
        </p:grpSpPr>
        <p:sp>
          <p:nvSpPr>
            <p:cNvPr id="30" name="Shape 501">
              <a:extLst>
                <a:ext uri="{FF2B5EF4-FFF2-40B4-BE49-F238E27FC236}">
                  <a16:creationId xmlns:a16="http://schemas.microsoft.com/office/drawing/2014/main" id="{F596662B-A42F-46EA-BF3C-8D49D5187D26}"/>
                </a:ext>
              </a:extLst>
            </p:cNvPr>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1" name="Shape 502">
              <a:extLst>
                <a:ext uri="{FF2B5EF4-FFF2-40B4-BE49-F238E27FC236}">
                  <a16:creationId xmlns:a16="http://schemas.microsoft.com/office/drawing/2014/main" id="{FBB086B4-C22E-4B89-BBA2-47CD31211B12}"/>
                </a:ext>
              </a:extLst>
            </p:cNvPr>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2" name="Shape 503">
              <a:extLst>
                <a:ext uri="{FF2B5EF4-FFF2-40B4-BE49-F238E27FC236}">
                  <a16:creationId xmlns:a16="http://schemas.microsoft.com/office/drawing/2014/main" id="{4CBCD712-CC28-446E-AE08-3CEF1B039126}"/>
                </a:ext>
              </a:extLst>
            </p:cNvPr>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3" name="Shape 504">
              <a:extLst>
                <a:ext uri="{FF2B5EF4-FFF2-40B4-BE49-F238E27FC236}">
                  <a16:creationId xmlns:a16="http://schemas.microsoft.com/office/drawing/2014/main" id="{B884389D-5B13-4AFE-AA9B-8E19D62B8B96}"/>
                </a:ext>
              </a:extLst>
            </p:cNvPr>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4" name="Shape 505">
              <a:extLst>
                <a:ext uri="{FF2B5EF4-FFF2-40B4-BE49-F238E27FC236}">
                  <a16:creationId xmlns:a16="http://schemas.microsoft.com/office/drawing/2014/main" id="{4DD7AC92-9592-4A59-BF16-CDCABCEE06F7}"/>
                </a:ext>
              </a:extLst>
            </p:cNvPr>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5" name="Shape 506">
              <a:extLst>
                <a:ext uri="{FF2B5EF4-FFF2-40B4-BE49-F238E27FC236}">
                  <a16:creationId xmlns:a16="http://schemas.microsoft.com/office/drawing/2014/main" id="{50838620-D323-42A1-9262-59336B3D9D2D}"/>
                </a:ext>
              </a:extLst>
            </p:cNvPr>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6" name="Shape 507">
              <a:extLst>
                <a:ext uri="{FF2B5EF4-FFF2-40B4-BE49-F238E27FC236}">
                  <a16:creationId xmlns:a16="http://schemas.microsoft.com/office/drawing/2014/main" id="{26036A4D-89E2-433B-B446-432CA6613440}"/>
                </a:ext>
              </a:extLst>
            </p:cNvPr>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cxnSp>
        <p:nvCxnSpPr>
          <p:cNvPr id="38" name="Connecteur droit 37">
            <a:extLst>
              <a:ext uri="{FF2B5EF4-FFF2-40B4-BE49-F238E27FC236}">
                <a16:creationId xmlns:a16="http://schemas.microsoft.com/office/drawing/2014/main" id="{91025DE0-102C-4CF5-AB7C-EB7281E6D5CE}"/>
              </a:ext>
            </a:extLst>
          </p:cNvPr>
          <p:cNvCxnSpPr>
            <a:cxnSpLocks/>
          </p:cNvCxnSpPr>
          <p:nvPr/>
        </p:nvCxnSpPr>
        <p:spPr>
          <a:xfrm flipH="1">
            <a:off x="521539" y="3488803"/>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Google Shape;641;p64">
            <a:extLst>
              <a:ext uri="{FF2B5EF4-FFF2-40B4-BE49-F238E27FC236}">
                <a16:creationId xmlns:a16="http://schemas.microsoft.com/office/drawing/2014/main" id="{79339183-0722-4C64-A1CF-A021ABD95820}"/>
              </a:ext>
            </a:extLst>
          </p:cNvPr>
          <p:cNvSpPr/>
          <p:nvPr/>
        </p:nvSpPr>
        <p:spPr>
          <a:xfrm>
            <a:off x="6125271" y="3486691"/>
            <a:ext cx="5517968" cy="956773"/>
          </a:xfrm>
          <a:prstGeom prst="rect">
            <a:avLst/>
          </a:prstGeom>
          <a:solidFill>
            <a:schemeClr val="tx2"/>
          </a:solidFill>
          <a:ln>
            <a:noFill/>
          </a:ln>
        </p:spPr>
        <p:txBody>
          <a:bodyPr spcFirstLastPara="1" wrap="square" lIns="99044" tIns="108000" rIns="99044" bIns="108000" anchor="t" anchorCtr="0">
            <a:spAutoFit/>
          </a:bodyPr>
          <a:lstStyle/>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Capacité à absorber le pic de charge des agents à former en amont de l’implémentation du progiciel ORION</a:t>
            </a:r>
          </a:p>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Des livrables en ligne SELFSERVICE et PALAS avec un contenu pédagogique facilement appropriable </a:t>
            </a:r>
          </a:p>
        </p:txBody>
      </p:sp>
      <p:sp>
        <p:nvSpPr>
          <p:cNvPr id="40" name="ListLeanHorizontalTextDetail1">
            <a:extLst>
              <a:ext uri="{FF2B5EF4-FFF2-40B4-BE49-F238E27FC236}">
                <a16:creationId xmlns:a16="http://schemas.microsoft.com/office/drawing/2014/main" id="{61434720-D051-4849-ACA0-52B93A6BFAFA}"/>
              </a:ext>
            </a:extLst>
          </p:cNvPr>
          <p:cNvSpPr txBox="1">
            <a:spLocks/>
          </p:cNvSpPr>
          <p:nvPr/>
        </p:nvSpPr>
        <p:spPr>
          <a:xfrm>
            <a:off x="6567419" y="3114653"/>
            <a:ext cx="4072207"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Gains </a:t>
            </a:r>
            <a:r>
              <a:rPr lang="fr-FR" b="1" kern="1200">
                <a:solidFill>
                  <a:schemeClr val="accent1"/>
                </a:solidFill>
                <a:latin typeface="Arial" panose="020B0604020202020204" pitchFamily="34" charset="0"/>
                <a:cs typeface="Arial" panose="020B0604020202020204" pitchFamily="34" charset="0"/>
              </a:rPr>
              <a:t>clients</a:t>
            </a: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 et résultats</a:t>
            </a:r>
          </a:p>
        </p:txBody>
      </p:sp>
      <p:grpSp>
        <p:nvGrpSpPr>
          <p:cNvPr id="41" name="Shape 613">
            <a:extLst>
              <a:ext uri="{FF2B5EF4-FFF2-40B4-BE49-F238E27FC236}">
                <a16:creationId xmlns:a16="http://schemas.microsoft.com/office/drawing/2014/main" id="{83A23B5F-9C90-4837-B479-1EBE4631E50D}"/>
              </a:ext>
            </a:extLst>
          </p:cNvPr>
          <p:cNvGrpSpPr/>
          <p:nvPr/>
        </p:nvGrpSpPr>
        <p:grpSpPr>
          <a:xfrm>
            <a:off x="6184809" y="3084555"/>
            <a:ext cx="322423" cy="286451"/>
            <a:chOff x="5292575" y="3681900"/>
            <a:chExt cx="420150" cy="373275"/>
          </a:xfrm>
          <a:solidFill>
            <a:srgbClr val="0070C0"/>
          </a:solidFill>
        </p:grpSpPr>
        <p:sp>
          <p:nvSpPr>
            <p:cNvPr id="42" name="Shape 614">
              <a:extLst>
                <a:ext uri="{FF2B5EF4-FFF2-40B4-BE49-F238E27FC236}">
                  <a16:creationId xmlns:a16="http://schemas.microsoft.com/office/drawing/2014/main" id="{DEE69272-69A1-4813-8F81-6A1E8F8F65BA}"/>
                </a:ext>
              </a:extLst>
            </p:cNvPr>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3" name="Shape 615">
              <a:extLst>
                <a:ext uri="{FF2B5EF4-FFF2-40B4-BE49-F238E27FC236}">
                  <a16:creationId xmlns:a16="http://schemas.microsoft.com/office/drawing/2014/main" id="{76A0ED75-FDD7-4F8E-8BF8-55FE7F28AE6C}"/>
                </a:ext>
              </a:extLst>
            </p:cNvPr>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4" name="Shape 616">
              <a:extLst>
                <a:ext uri="{FF2B5EF4-FFF2-40B4-BE49-F238E27FC236}">
                  <a16:creationId xmlns:a16="http://schemas.microsoft.com/office/drawing/2014/main" id="{7E2D6654-63C3-4662-868A-8F0E7BF20BEF}"/>
                </a:ext>
              </a:extLst>
            </p:cNvPr>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5" name="Shape 617">
              <a:extLst>
                <a:ext uri="{FF2B5EF4-FFF2-40B4-BE49-F238E27FC236}">
                  <a16:creationId xmlns:a16="http://schemas.microsoft.com/office/drawing/2014/main" id="{69083BDB-8474-4B7D-8F14-5D2960D24ADD}"/>
                </a:ext>
              </a:extLst>
            </p:cNvPr>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6" name="Shape 618">
              <a:extLst>
                <a:ext uri="{FF2B5EF4-FFF2-40B4-BE49-F238E27FC236}">
                  <a16:creationId xmlns:a16="http://schemas.microsoft.com/office/drawing/2014/main" id="{7F7C37AE-8B58-4D07-8C82-257E5E234C7A}"/>
                </a:ext>
              </a:extLst>
            </p:cNvPr>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7" name="Shape 619">
              <a:extLst>
                <a:ext uri="{FF2B5EF4-FFF2-40B4-BE49-F238E27FC236}">
                  <a16:creationId xmlns:a16="http://schemas.microsoft.com/office/drawing/2014/main" id="{D3176927-7AEC-4473-A554-CAF153B86A03}"/>
                </a:ext>
              </a:extLst>
            </p:cNvPr>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8" name="Shape 620">
              <a:extLst>
                <a:ext uri="{FF2B5EF4-FFF2-40B4-BE49-F238E27FC236}">
                  <a16:creationId xmlns:a16="http://schemas.microsoft.com/office/drawing/2014/main" id="{E778690E-B137-49DF-BA19-9955D16319D7}"/>
                </a:ext>
              </a:extLst>
            </p:cNvPr>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grpFill/>
            <a:ln w="12175" cap="rnd" cmpd="sng">
              <a:solidFill>
                <a:srgbClr val="2C64A4"/>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pic>
        <p:nvPicPr>
          <p:cNvPr id="2" name="Image 3" descr="Une image contenant dessin, alimentation, assiette, lumière&#10;&#10;Description générée automatiquement">
            <a:extLst>
              <a:ext uri="{FF2B5EF4-FFF2-40B4-BE49-F238E27FC236}">
                <a16:creationId xmlns:a16="http://schemas.microsoft.com/office/drawing/2014/main" id="{43964A4E-54E6-128F-B1FA-03831C7626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03727" y="387122"/>
            <a:ext cx="1492370" cy="367737"/>
          </a:xfrm>
          <a:prstGeom prst="rect">
            <a:avLst/>
          </a:prstGeom>
        </p:spPr>
      </p:pic>
      <p:sp>
        <p:nvSpPr>
          <p:cNvPr id="12" name="Rectangle 11">
            <a:extLst>
              <a:ext uri="{FF2B5EF4-FFF2-40B4-BE49-F238E27FC236}">
                <a16:creationId xmlns:a16="http://schemas.microsoft.com/office/drawing/2014/main" id="{228CD6C0-079B-37A8-56AB-893F00A0B521}"/>
              </a:ext>
            </a:extLst>
          </p:cNvPr>
          <p:cNvSpPr/>
          <p:nvPr/>
        </p:nvSpPr>
        <p:spPr>
          <a:xfrm>
            <a:off x="6125271" y="4705213"/>
            <a:ext cx="5517968" cy="699791"/>
          </a:xfrm>
          <a:prstGeom prst="rect">
            <a:avLst/>
          </a:prstGeom>
          <a:ln w="9525">
            <a:solidFill>
              <a:schemeClr val="bg2"/>
            </a:solidFill>
          </a:ln>
        </p:spPr>
        <p:style>
          <a:lnRef idx="2">
            <a:schemeClr val="accent5"/>
          </a:lnRef>
          <a:fillRef idx="1">
            <a:schemeClr val="lt1"/>
          </a:fillRef>
          <a:effectRef idx="0">
            <a:schemeClr val="accent5"/>
          </a:effectRef>
          <a:fontRef idx="minor">
            <a:schemeClr val="dk1"/>
          </a:fontRef>
        </p:style>
        <p:txBody>
          <a:bodyPr lIns="72001" tIns="72001" rIns="72001" bIns="72001" anchor="ctr"/>
          <a:lstStyle/>
          <a:p>
            <a:pPr marL="914400" marR="0" lvl="2" indent="0" algn="l" defTabSz="304799" rtl="0" eaLnBrk="1" fontAlgn="auto" latinLnBrk="0" hangingPunct="1">
              <a:lnSpc>
                <a:spcPct val="100000"/>
              </a:lnSpc>
              <a:spcBef>
                <a:spcPts val="0"/>
              </a:spcBef>
              <a:spcAft>
                <a:spcPts val="0"/>
              </a:spcAft>
              <a:buClrTx/>
              <a:buSzPct val="100000"/>
              <a:buFontTx/>
              <a:buNone/>
              <a:tabLst/>
              <a:defRPr/>
            </a:pPr>
            <a:endParaRPr kumimoji="0" lang="fr-FR" sz="1051" b="0" i="0" u="none" strike="noStrike" kern="1200" cap="none" spc="0" normalizeH="0" baseline="0" noProof="0">
              <a:ln>
                <a:noFill/>
              </a:ln>
              <a:solidFill>
                <a:srgbClr val="404040"/>
              </a:solidFill>
              <a:effectLst/>
              <a:uLnTx/>
              <a:uFillTx/>
              <a:latin typeface="Arial Black" panose="020B0A04020102020204" pitchFamily="34" charset="0"/>
              <a:ea typeface="+mn-ea"/>
              <a:cs typeface="+mn-cs"/>
            </a:endParaRPr>
          </a:p>
        </p:txBody>
      </p:sp>
      <p:cxnSp>
        <p:nvCxnSpPr>
          <p:cNvPr id="49" name="Connecteur droit 48">
            <a:extLst>
              <a:ext uri="{FF2B5EF4-FFF2-40B4-BE49-F238E27FC236}">
                <a16:creationId xmlns:a16="http://schemas.microsoft.com/office/drawing/2014/main" id="{1250E0AD-B7A7-F4A0-B863-50A01C527B80}"/>
              </a:ext>
            </a:extLst>
          </p:cNvPr>
          <p:cNvCxnSpPr>
            <a:cxnSpLocks/>
          </p:cNvCxnSpPr>
          <p:nvPr/>
        </p:nvCxnSpPr>
        <p:spPr>
          <a:xfrm flipH="1">
            <a:off x="8884255" y="4820898"/>
            <a:ext cx="0" cy="4684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94F6DC9-1210-0954-31CF-8C886AA92838}"/>
              </a:ext>
            </a:extLst>
          </p:cNvPr>
          <p:cNvSpPr/>
          <p:nvPr/>
        </p:nvSpPr>
        <p:spPr>
          <a:xfrm>
            <a:off x="6125271" y="4705213"/>
            <a:ext cx="2758971" cy="699791"/>
          </a:xfrm>
          <a:prstGeom prst="rect">
            <a:avLst/>
          </a:prstGeom>
          <a:noFill/>
          <a:ln>
            <a:solidFill>
              <a:schemeClr val="tx2"/>
            </a:solidFill>
          </a:ln>
        </p:spPr>
        <p:txBody>
          <a:bodyPr wrap="square" anchor="ctr">
            <a:noAutofit/>
          </a:bodyPr>
          <a:lstStyle/>
          <a:p>
            <a:pPr marL="67426" marR="0" lvl="0" algn="l" defTabSz="914400" rtl="0" eaLnBrk="1" fontAlgn="auto" latinLnBrk="0" hangingPunct="1">
              <a:lnSpc>
                <a:spcPct val="100000"/>
              </a:lnSpc>
              <a:spcBef>
                <a:spcPts val="0"/>
              </a:spcBef>
              <a:spcAft>
                <a:spcPts val="0"/>
              </a:spcAft>
              <a:buClr>
                <a:srgbClr val="000000"/>
              </a:buClr>
              <a:buSzPts val="1050"/>
              <a:tabLst/>
              <a:defRPr/>
            </a:pPr>
            <a:r>
              <a:rPr kumimoji="0" lang="fr-FR" sz="1200" b="0" i="0" u="none" strike="noStrike" kern="1200" cap="none" spc="0" normalizeH="0" baseline="0" noProof="0">
                <a:ln>
                  <a:noFill/>
                </a:ln>
                <a:solidFill>
                  <a:srgbClr val="404040"/>
                </a:solidFill>
                <a:effectLst/>
                <a:uLnTx/>
                <a:uFillTx/>
                <a:latin typeface="+mj-lt"/>
                <a:ea typeface="Montserrat"/>
                <a:cs typeface="Montserrat"/>
                <a:sym typeface="Montserrat"/>
              </a:rPr>
              <a:t>1 consultante senior</a:t>
            </a:r>
          </a:p>
          <a:p>
            <a:pPr marL="67426" marR="0" lvl="0" algn="l" defTabSz="914400" rtl="0" eaLnBrk="1" fontAlgn="auto" latinLnBrk="0" hangingPunct="1">
              <a:lnSpc>
                <a:spcPct val="100000"/>
              </a:lnSpc>
              <a:spcBef>
                <a:spcPts val="0"/>
              </a:spcBef>
              <a:spcAft>
                <a:spcPts val="0"/>
              </a:spcAft>
              <a:buClr>
                <a:srgbClr val="000000"/>
              </a:buClr>
              <a:buSzPts val="1050"/>
              <a:tabLst/>
              <a:defRPr/>
            </a:pPr>
            <a:r>
              <a:rPr lang="fr-FR" sz="1200" kern="1200">
                <a:solidFill>
                  <a:srgbClr val="404040"/>
                </a:solidFill>
                <a:latin typeface="+mj-lt"/>
                <a:ea typeface="Montserrat"/>
                <a:cs typeface="Montserrat"/>
                <a:sym typeface="Montserrat"/>
              </a:rPr>
              <a:t>3 consultants juniors</a:t>
            </a:r>
            <a:endParaRPr kumimoji="0" lang="fr-FR" sz="1200" b="0" i="0" u="none" strike="noStrike" kern="1200" cap="none" spc="0" normalizeH="0" baseline="0" noProof="0">
              <a:ln>
                <a:noFill/>
              </a:ln>
              <a:solidFill>
                <a:srgbClr val="404040"/>
              </a:solidFill>
              <a:effectLst/>
              <a:uLnTx/>
              <a:uFillTx/>
              <a:latin typeface="+mj-lt"/>
              <a:ea typeface="Montserrat"/>
              <a:cs typeface="Montserrat"/>
              <a:sym typeface="Montserrat"/>
            </a:endParaRPr>
          </a:p>
        </p:txBody>
      </p:sp>
      <p:sp>
        <p:nvSpPr>
          <p:cNvPr id="51" name="Rectangle 50">
            <a:extLst>
              <a:ext uri="{FF2B5EF4-FFF2-40B4-BE49-F238E27FC236}">
                <a16:creationId xmlns:a16="http://schemas.microsoft.com/office/drawing/2014/main" id="{C7E1A2B9-EE4C-7749-04FA-BF2C7FA2C84D}"/>
              </a:ext>
            </a:extLst>
          </p:cNvPr>
          <p:cNvSpPr/>
          <p:nvPr/>
        </p:nvSpPr>
        <p:spPr>
          <a:xfrm>
            <a:off x="8884242" y="4705213"/>
            <a:ext cx="2758985" cy="699792"/>
          </a:xfrm>
          <a:prstGeom prst="rect">
            <a:avLst/>
          </a:prstGeom>
          <a:noFill/>
          <a:ln>
            <a:solidFill>
              <a:schemeClr val="tx2"/>
            </a:solidFill>
          </a:ln>
        </p:spPr>
        <p:txBody>
          <a:bodyPr wrap="square" anchor="ctr">
            <a:noAutofit/>
          </a:bodyPr>
          <a:lstStyle/>
          <a:p>
            <a:pPr algn="ctr">
              <a:buClrTx/>
            </a:pPr>
            <a:r>
              <a:rPr lang="fr-FR" sz="1200" kern="1200">
                <a:solidFill>
                  <a:schemeClr val="tx1">
                    <a:lumMod val="75000"/>
                    <a:lumOff val="25000"/>
                  </a:schemeClr>
                </a:solidFill>
                <a:highlight>
                  <a:srgbClr val="FFFFFF"/>
                </a:highlight>
                <a:latin typeface="Arial" panose="020B0604020202020204" pitchFamily="34" charset="0"/>
                <a:cs typeface="Arial" panose="020B0604020202020204" pitchFamily="34" charset="0"/>
                <a:sym typeface="Montserrat"/>
              </a:rPr>
              <a:t>Compris dans une mission de  12 mois</a:t>
            </a:r>
          </a:p>
        </p:txBody>
      </p:sp>
      <p:sp>
        <p:nvSpPr>
          <p:cNvPr id="7" name="ZoneTexte 6">
            <a:extLst>
              <a:ext uri="{FF2B5EF4-FFF2-40B4-BE49-F238E27FC236}">
                <a16:creationId xmlns:a16="http://schemas.microsoft.com/office/drawing/2014/main" id="{0E7E96F5-EA76-9BF2-FA61-2A9C371F5827}"/>
              </a:ext>
            </a:extLst>
          </p:cNvPr>
          <p:cNvSpPr txBox="1"/>
          <p:nvPr/>
        </p:nvSpPr>
        <p:spPr>
          <a:xfrm>
            <a:off x="540225" y="4995333"/>
            <a:ext cx="4956151" cy="1341902"/>
          </a:xfrm>
          <a:prstGeom prst="rect">
            <a:avLst/>
          </a:prstGeom>
          <a:solidFill>
            <a:schemeClr val="bg1">
              <a:lumMod val="95000"/>
            </a:schemeClr>
          </a:solidFill>
          <a:ln>
            <a:solidFill>
              <a:schemeClr val="bg1">
                <a:lumMod val="85000"/>
              </a:schemeClr>
            </a:solidFill>
          </a:ln>
        </p:spPr>
        <p:txBody>
          <a:bodyPr spcFirstLastPara="1" wrap="square" lIns="36000" tIns="36000" rIns="0" bIns="36000" anchor="ctr" anchorCtr="0">
            <a:noAutofit/>
          </a:bodyPr>
          <a:lstStyle>
            <a:defPPr marR="0" lvl="0" algn="l" rtl="0">
              <a:lnSpc>
                <a:spcPct val="100000"/>
              </a:lnSpc>
              <a:spcBef>
                <a:spcPts val="0"/>
              </a:spcBef>
              <a:spcAft>
                <a:spcPts val="0"/>
              </a:spcAft>
              <a:defRPr/>
            </a:defPPr>
            <a:lvl1pPr marL="171450" indent="-171450" algn="just" defTabSz="914400" eaLnBrk="1" fontAlgn="auto" latinLnBrk="0" hangingPunct="1">
              <a:buClr>
                <a:srgbClr val="0070C0"/>
              </a:buClr>
              <a:buSzPts val="900"/>
              <a:buFontTx/>
              <a:buChar char="-"/>
              <a:tabLst/>
              <a:defRPr kumimoji="0" sz="1000" kern="1200" spc="0" normalizeH="0" baseline="0">
                <a:ln>
                  <a:noFill/>
                </a:ln>
                <a:solidFill>
                  <a:srgbClr val="171616"/>
                </a:solidFill>
                <a:effectLst/>
                <a:uLnTx/>
                <a:uFillTx/>
                <a:latin typeface="+mj-lt"/>
                <a:ea typeface="Montserrat"/>
                <a:cs typeface="Montserrat"/>
              </a:defRPr>
            </a:lvl1pPr>
          </a:lstStyle>
          <a:p>
            <a:pPr marL="0" indent="0">
              <a:buNone/>
            </a:pPr>
            <a:r>
              <a:rPr lang="fr-FR" b="1"/>
              <a:t>Focus sur les livrables SELFSERVICE et PALAS à destination des 11 000 agents:</a:t>
            </a:r>
          </a:p>
          <a:p>
            <a:r>
              <a:rPr lang="fr-FR"/>
              <a:t>Réalisation de 2 </a:t>
            </a:r>
            <a:r>
              <a:rPr lang="fr-FR" err="1"/>
              <a:t>videos</a:t>
            </a:r>
            <a:r>
              <a:rPr lang="fr-FR"/>
              <a:t>-démo SELFSERVICE et 2 vidéos-démo PALAS pour favoriser la prise en main des outils sur des gestes courants (demande de congés, consultation des plannings..)</a:t>
            </a:r>
          </a:p>
          <a:p>
            <a:r>
              <a:rPr lang="fr-FR"/>
              <a:t>Réalisation de 2 manuels utilisateurs</a:t>
            </a:r>
          </a:p>
          <a:p>
            <a:r>
              <a:rPr lang="fr-FR"/>
              <a:t>Réalisation d’une FAQ pour SELFSERVICE/PALAS</a:t>
            </a:r>
          </a:p>
        </p:txBody>
      </p:sp>
      <p:pic>
        <p:nvPicPr>
          <p:cNvPr id="10" name="Graphique 9" descr="Loupe avec un remplissage uni">
            <a:extLst>
              <a:ext uri="{FF2B5EF4-FFF2-40B4-BE49-F238E27FC236}">
                <a16:creationId xmlns:a16="http://schemas.microsoft.com/office/drawing/2014/main" id="{1A21B4A3-03D1-7AB8-1CD6-74F833C5F7C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80204" y="4876972"/>
            <a:ext cx="250445" cy="250445"/>
          </a:xfrm>
          <a:prstGeom prst="rect">
            <a:avLst/>
          </a:prstGeom>
        </p:spPr>
      </p:pic>
      <p:sp>
        <p:nvSpPr>
          <p:cNvPr id="9" name="Google Shape;1713;p23">
            <a:extLst>
              <a:ext uri="{FF2B5EF4-FFF2-40B4-BE49-F238E27FC236}">
                <a16:creationId xmlns:a16="http://schemas.microsoft.com/office/drawing/2014/main" id="{5348833B-3B8D-9DCA-62CE-CCB5F8D3857A}"/>
              </a:ext>
            </a:extLst>
          </p:cNvPr>
          <p:cNvSpPr txBox="1">
            <a:spLocks/>
          </p:cNvSpPr>
          <p:nvPr/>
        </p:nvSpPr>
        <p:spPr>
          <a:xfrm>
            <a:off x="451890" y="289684"/>
            <a:ext cx="9907072" cy="7028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solidFill>
                  <a:srgbClr val="062488"/>
                </a:solidFill>
                <a:latin typeface="Arial Black" panose="020B0A04020102020204" pitchFamily="34" charset="0"/>
              </a:rPr>
              <a:t>SNCF Transilien</a:t>
            </a:r>
            <a:br>
              <a:rPr lang="fr-FR">
                <a:solidFill>
                  <a:srgbClr val="062488"/>
                </a:solidFill>
                <a:latin typeface="Arial Black" panose="020B0A04020102020204" pitchFamily="34" charset="0"/>
              </a:rPr>
            </a:br>
            <a:r>
              <a:rPr lang="fr-FR" sz="1600">
                <a:solidFill>
                  <a:srgbClr val="062488"/>
                </a:solidFill>
                <a:latin typeface="Arial Black" panose="020B0A04020102020204" pitchFamily="34" charset="0"/>
              </a:rPr>
              <a:t>Animation d’environ 45 formations présentielles sur un progiciel</a:t>
            </a:r>
            <a:endParaRPr lang="fr-FR" cap="all">
              <a:solidFill>
                <a:srgbClr val="062488"/>
              </a:solidFill>
              <a:latin typeface="Arial Black" panose="020B0A04020102020204" pitchFamily="34" charset="0"/>
            </a:endParaRPr>
          </a:p>
        </p:txBody>
      </p:sp>
    </p:spTree>
    <p:extLst>
      <p:ext uri="{BB962C8B-B14F-4D97-AF65-F5344CB8AC3E}">
        <p14:creationId xmlns:p14="http://schemas.microsoft.com/office/powerpoint/2010/main" val="1438499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14;p23">
            <a:extLst>
              <a:ext uri="{FF2B5EF4-FFF2-40B4-BE49-F238E27FC236}">
                <a16:creationId xmlns:a16="http://schemas.microsoft.com/office/drawing/2014/main" id="{3415C86F-B03D-0D70-D6C5-460C6A47F19B}"/>
              </a:ext>
            </a:extLst>
          </p:cNvPr>
          <p:cNvSpPr txBox="1"/>
          <p:nvPr/>
        </p:nvSpPr>
        <p:spPr>
          <a:xfrm>
            <a:off x="887601" y="1015626"/>
            <a:ext cx="432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Contexte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7" name="Google Shape;1718;p23">
            <a:extLst>
              <a:ext uri="{FF2B5EF4-FFF2-40B4-BE49-F238E27FC236}">
                <a16:creationId xmlns:a16="http://schemas.microsoft.com/office/drawing/2014/main" id="{9B1E60B3-5775-DC13-9C40-EE2F5DBE5304}"/>
              </a:ext>
            </a:extLst>
          </p:cNvPr>
          <p:cNvCxnSpPr/>
          <p:nvPr/>
        </p:nvCxnSpPr>
        <p:spPr>
          <a:xfrm rot="10800000">
            <a:off x="451301" y="1320426"/>
            <a:ext cx="5581800" cy="0"/>
          </a:xfrm>
          <a:prstGeom prst="straightConnector1">
            <a:avLst/>
          </a:prstGeom>
          <a:noFill/>
          <a:ln w="9525" cap="flat" cmpd="sng">
            <a:solidFill>
              <a:srgbClr val="0070C0"/>
            </a:solidFill>
            <a:prstDash val="solid"/>
            <a:round/>
            <a:headEnd type="none" w="sm" len="sm"/>
            <a:tailEnd type="none" w="sm" len="sm"/>
          </a:ln>
        </p:spPr>
      </p:cxnSp>
      <p:sp>
        <p:nvSpPr>
          <p:cNvPr id="8" name="Google Shape;1719;p23">
            <a:extLst>
              <a:ext uri="{FF2B5EF4-FFF2-40B4-BE49-F238E27FC236}">
                <a16:creationId xmlns:a16="http://schemas.microsoft.com/office/drawing/2014/main" id="{2D27A53F-3BAB-49C1-0993-8FC6DC2FCA4E}"/>
              </a:ext>
            </a:extLst>
          </p:cNvPr>
          <p:cNvSpPr txBox="1"/>
          <p:nvPr/>
        </p:nvSpPr>
        <p:spPr>
          <a:xfrm>
            <a:off x="6758799" y="1016566"/>
            <a:ext cx="4140000" cy="2262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Objectifs</a:t>
            </a:r>
            <a:endParaRPr kumimoji="0" sz="1400" b="0" i="0" u="none" strike="noStrike" kern="0" cap="none" spc="0" normalizeH="0" baseline="0" noProof="0">
              <a:ln>
                <a:noFill/>
              </a:ln>
              <a:solidFill>
                <a:srgbClr val="0070C0"/>
              </a:solidFill>
              <a:effectLst/>
              <a:uLnTx/>
              <a:uFillTx/>
              <a:latin typeface="Arial"/>
              <a:ea typeface="Arial"/>
              <a:cs typeface="Arial"/>
              <a:sym typeface="Arial"/>
            </a:endParaRPr>
          </a:p>
        </p:txBody>
      </p:sp>
      <p:grpSp>
        <p:nvGrpSpPr>
          <p:cNvPr id="9" name="Google Shape;1722;p23">
            <a:extLst>
              <a:ext uri="{FF2B5EF4-FFF2-40B4-BE49-F238E27FC236}">
                <a16:creationId xmlns:a16="http://schemas.microsoft.com/office/drawing/2014/main" id="{EE6DB74A-4EE1-FBB8-302E-18DC1A0AB4D8}"/>
              </a:ext>
            </a:extLst>
          </p:cNvPr>
          <p:cNvGrpSpPr/>
          <p:nvPr/>
        </p:nvGrpSpPr>
        <p:grpSpPr>
          <a:xfrm>
            <a:off x="6345957" y="922300"/>
            <a:ext cx="328025" cy="343931"/>
            <a:chOff x="5961125" y="1623900"/>
            <a:chExt cx="427450" cy="448175"/>
          </a:xfrm>
          <a:solidFill>
            <a:srgbClr val="0070C0"/>
          </a:solidFill>
        </p:grpSpPr>
        <p:sp>
          <p:nvSpPr>
            <p:cNvPr id="10" name="Google Shape;1723;p23">
              <a:extLst>
                <a:ext uri="{FF2B5EF4-FFF2-40B4-BE49-F238E27FC236}">
                  <a16:creationId xmlns:a16="http://schemas.microsoft.com/office/drawing/2014/main" id="{C8BEC47D-2346-6A98-A8E9-8EC670666E21}"/>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1" name="Google Shape;1724;p23">
              <a:extLst>
                <a:ext uri="{FF2B5EF4-FFF2-40B4-BE49-F238E27FC236}">
                  <a16:creationId xmlns:a16="http://schemas.microsoft.com/office/drawing/2014/main" id="{1D76A318-739B-82DD-2395-96E5D46807D9}"/>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2" name="Google Shape;1725;p23">
              <a:extLst>
                <a:ext uri="{FF2B5EF4-FFF2-40B4-BE49-F238E27FC236}">
                  <a16:creationId xmlns:a16="http://schemas.microsoft.com/office/drawing/2014/main" id="{E864A2BF-02B9-00A0-ED7B-9ACE6A304A26}"/>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3" name="Google Shape;1726;p23">
              <a:extLst>
                <a:ext uri="{FF2B5EF4-FFF2-40B4-BE49-F238E27FC236}">
                  <a16:creationId xmlns:a16="http://schemas.microsoft.com/office/drawing/2014/main" id="{A31237EC-12E7-9DD4-6F50-FD4DFC368B51}"/>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4" name="Google Shape;1727;p23">
              <a:extLst>
                <a:ext uri="{FF2B5EF4-FFF2-40B4-BE49-F238E27FC236}">
                  <a16:creationId xmlns:a16="http://schemas.microsoft.com/office/drawing/2014/main" id="{1FE06840-3F27-7642-EE3D-604732F4F420}"/>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5" name="Google Shape;1728;p23">
              <a:extLst>
                <a:ext uri="{FF2B5EF4-FFF2-40B4-BE49-F238E27FC236}">
                  <a16:creationId xmlns:a16="http://schemas.microsoft.com/office/drawing/2014/main" id="{BA0CC46C-798C-3D1E-66C9-CF2D4EA22640}"/>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16" name="Google Shape;1729;p23">
              <a:extLst>
                <a:ext uri="{FF2B5EF4-FFF2-40B4-BE49-F238E27FC236}">
                  <a16:creationId xmlns:a16="http://schemas.microsoft.com/office/drawing/2014/main" id="{149DECEB-3709-8959-AB5B-4DF06E41BD3B}"/>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sp>
        <p:nvSpPr>
          <p:cNvPr id="17" name="Google Shape;1730;p23">
            <a:extLst>
              <a:ext uri="{FF2B5EF4-FFF2-40B4-BE49-F238E27FC236}">
                <a16:creationId xmlns:a16="http://schemas.microsoft.com/office/drawing/2014/main" id="{C4EB164A-3868-FDAA-A9E6-D20292DDC77E}"/>
              </a:ext>
            </a:extLst>
          </p:cNvPr>
          <p:cNvSpPr txBox="1"/>
          <p:nvPr/>
        </p:nvSpPr>
        <p:spPr>
          <a:xfrm>
            <a:off x="6254750" y="3370183"/>
            <a:ext cx="5565775" cy="1344508"/>
          </a:xfrm>
          <a:prstGeom prst="rect">
            <a:avLst/>
          </a:prstGeom>
          <a:solidFill>
            <a:srgbClr val="203F8D"/>
          </a:solidFill>
          <a:ln>
            <a:noFill/>
          </a:ln>
        </p:spPr>
        <p:txBody>
          <a:bodyPr spcFirstLastPara="1" wrap="square" lIns="66450" tIns="66450" rIns="68400" bIns="66450" anchor="t" anchorCtr="0">
            <a:noAutofit/>
          </a:bodyPr>
          <a:lstStyle/>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Définition clarifiée du positionnement &amp; rôle du pôle CM pour l’entreprise, notamment en accord avec la direction générale</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Feuille de route sur 3 ans clarifiée et priorisée, permettant d’allouer les moyens nécessaires</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Des formations dispensées en e-learning &amp; présentiel aux collaborateurs</a:t>
            </a:r>
          </a:p>
          <a:p>
            <a:pPr marL="457200" marR="0" lvl="0" indent="-295275" algn="l" defTabSz="914400" rtl="0" eaLnBrk="1" fontAlgn="auto" latinLnBrk="0" hangingPunct="1">
              <a:lnSpc>
                <a:spcPct val="80000"/>
              </a:lnSpc>
              <a:spcBef>
                <a:spcPts val="600"/>
              </a:spcBef>
              <a:spcAft>
                <a:spcPts val="0"/>
              </a:spcAft>
              <a:buClr>
                <a:srgbClr val="FFFFFF"/>
              </a:buClr>
              <a:buSzPts val="1050"/>
              <a:buFont typeface="Montserrat"/>
              <a:buChar char="•"/>
              <a:tabLst/>
              <a:defRPr/>
            </a:pPr>
            <a:r>
              <a:rPr kumimoji="0" lang="fr-FR" sz="1000" i="0" u="none" strike="noStrike" kern="0" cap="none" spc="0" normalizeH="0" baseline="0" noProof="0">
                <a:ln>
                  <a:noFill/>
                </a:ln>
                <a:solidFill>
                  <a:srgbClr val="FFFFFF"/>
                </a:solidFill>
                <a:effectLst/>
                <a:uLnTx/>
                <a:uFillTx/>
                <a:latin typeface="Arial"/>
                <a:ea typeface="Montserrat"/>
                <a:cs typeface="Montserrat"/>
                <a:sym typeface="Montserrat"/>
              </a:rPr>
              <a:t>Une nouvelle gouvernance du CM permettant de mieux gérer les coûts &amp; la qualité des contrats avec les fournisseurs, notamment travaux</a:t>
            </a:r>
          </a:p>
        </p:txBody>
      </p:sp>
      <p:sp>
        <p:nvSpPr>
          <p:cNvPr id="18" name="Google Shape;1731;p23">
            <a:extLst>
              <a:ext uri="{FF2B5EF4-FFF2-40B4-BE49-F238E27FC236}">
                <a16:creationId xmlns:a16="http://schemas.microsoft.com/office/drawing/2014/main" id="{4A75A905-519C-62C6-BB6A-8DB5804B1FB7}"/>
              </a:ext>
            </a:extLst>
          </p:cNvPr>
          <p:cNvSpPr/>
          <p:nvPr/>
        </p:nvSpPr>
        <p:spPr>
          <a:xfrm>
            <a:off x="6254750" y="4921193"/>
            <a:ext cx="5565775" cy="917235"/>
          </a:xfrm>
          <a:prstGeom prst="rect">
            <a:avLst/>
          </a:prstGeom>
          <a:solidFill>
            <a:srgbClr val="F2F2F2">
              <a:alpha val="47058"/>
            </a:srgbClr>
          </a:solidFill>
          <a:ln w="9525" cap="flat" cmpd="sng">
            <a:solidFill>
              <a:srgbClr val="0070C0"/>
            </a:solidFill>
            <a:prstDash val="solid"/>
            <a:round/>
            <a:headEnd type="none" w="sm" len="sm"/>
            <a:tailEnd type="none" w="sm" len="sm"/>
          </a:ln>
        </p:spPr>
        <p:txBody>
          <a:bodyPr spcFirstLastPara="1" wrap="square" lIns="66450" tIns="66450" rIns="66450" bIns="66450" anchor="ctr" anchorCtr="0">
            <a:noAutofit/>
          </a:bodyPr>
          <a:lstStyle/>
          <a:p>
            <a:pPr marL="0" marR="0" lvl="2" indent="0" algn="l" defTabSz="914400" rtl="0" eaLnBrk="1" fontAlgn="auto" latinLnBrk="0" hangingPunct="1">
              <a:lnSpc>
                <a:spcPct val="100000"/>
              </a:lnSpc>
              <a:spcBef>
                <a:spcPts val="0"/>
              </a:spcBef>
              <a:spcAft>
                <a:spcPts val="0"/>
              </a:spcAft>
              <a:buClr>
                <a:srgbClr val="000000"/>
              </a:buClr>
              <a:buSzPts val="968"/>
              <a:buFont typeface="Arial"/>
              <a:buNone/>
              <a:tabLst/>
              <a:defRPr/>
            </a:pPr>
            <a:r>
              <a:rPr kumimoji="0" lang="fr-FR" sz="968" b="0" i="0" u="none" strike="noStrike" kern="0" cap="none" spc="0" normalizeH="0" baseline="0" noProof="0">
                <a:ln>
                  <a:noFill/>
                </a:ln>
                <a:solidFill>
                  <a:srgbClr val="404040"/>
                </a:solidFill>
                <a:effectLst/>
                <a:uLnTx/>
                <a:uFillTx/>
                <a:latin typeface="Arial"/>
                <a:ea typeface="Montserrat"/>
                <a:cs typeface="Montserrat"/>
                <a:sym typeface="Montserrat"/>
              </a:rPr>
              <a:t>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9" name="Google Shape;1739;p23">
            <a:extLst>
              <a:ext uri="{FF2B5EF4-FFF2-40B4-BE49-F238E27FC236}">
                <a16:creationId xmlns:a16="http://schemas.microsoft.com/office/drawing/2014/main" id="{B2B4AAB4-3728-AE69-9DF4-CD8DA395B77C}"/>
              </a:ext>
            </a:extLst>
          </p:cNvPr>
          <p:cNvGrpSpPr/>
          <p:nvPr/>
        </p:nvGrpSpPr>
        <p:grpSpPr>
          <a:xfrm>
            <a:off x="529602" y="983648"/>
            <a:ext cx="325224" cy="285972"/>
            <a:chOff x="1929775" y="320925"/>
            <a:chExt cx="423800" cy="372650"/>
          </a:xfrm>
          <a:solidFill>
            <a:srgbClr val="0070C0"/>
          </a:solidFill>
        </p:grpSpPr>
        <p:sp>
          <p:nvSpPr>
            <p:cNvPr id="20" name="Google Shape;1740;p23">
              <a:extLst>
                <a:ext uri="{FF2B5EF4-FFF2-40B4-BE49-F238E27FC236}">
                  <a16:creationId xmlns:a16="http://schemas.microsoft.com/office/drawing/2014/main" id="{D6F00FCA-73AF-1EFC-5CC5-5183740D500B}"/>
                </a:ext>
              </a:extLst>
            </p:cNvPr>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1" name="Google Shape;1741;p23">
              <a:extLst>
                <a:ext uri="{FF2B5EF4-FFF2-40B4-BE49-F238E27FC236}">
                  <a16:creationId xmlns:a16="http://schemas.microsoft.com/office/drawing/2014/main" id="{89A2466E-F34B-19F0-863F-24489BDFFB18}"/>
                </a:ext>
              </a:extLst>
            </p:cNvPr>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2" name="Google Shape;1742;p23">
              <a:extLst>
                <a:ext uri="{FF2B5EF4-FFF2-40B4-BE49-F238E27FC236}">
                  <a16:creationId xmlns:a16="http://schemas.microsoft.com/office/drawing/2014/main" id="{0E691A2D-C5F9-0102-FF65-5E3DC736389E}"/>
                </a:ext>
              </a:extLst>
            </p:cNvPr>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3" name="Google Shape;1743;p23">
              <a:extLst>
                <a:ext uri="{FF2B5EF4-FFF2-40B4-BE49-F238E27FC236}">
                  <a16:creationId xmlns:a16="http://schemas.microsoft.com/office/drawing/2014/main" id="{9A3B93ED-73A2-96A7-FC33-015815E53CBD}"/>
                </a:ext>
              </a:extLst>
            </p:cNvPr>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24" name="Google Shape;1744;p23">
              <a:extLst>
                <a:ext uri="{FF2B5EF4-FFF2-40B4-BE49-F238E27FC236}">
                  <a16:creationId xmlns:a16="http://schemas.microsoft.com/office/drawing/2014/main" id="{5200CEB5-1C7D-81EB-A34C-F88B56CA11FE}"/>
                </a:ext>
              </a:extLst>
            </p:cNvPr>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sp>
        <p:nvSpPr>
          <p:cNvPr id="25" name="Google Shape;1745;p23">
            <a:extLst>
              <a:ext uri="{FF2B5EF4-FFF2-40B4-BE49-F238E27FC236}">
                <a16:creationId xmlns:a16="http://schemas.microsoft.com/office/drawing/2014/main" id="{641FCA1C-1116-E90A-0568-A14FA5995094}"/>
              </a:ext>
            </a:extLst>
          </p:cNvPr>
          <p:cNvSpPr txBox="1"/>
          <p:nvPr/>
        </p:nvSpPr>
        <p:spPr>
          <a:xfrm>
            <a:off x="915003" y="2783380"/>
            <a:ext cx="4320000" cy="223800"/>
          </a:xfrm>
          <a:prstGeom prst="rect">
            <a:avLst/>
          </a:prstGeom>
          <a:noFill/>
          <a:ln>
            <a:noFill/>
          </a:ln>
        </p:spPr>
        <p:txBody>
          <a:bodyPr spcFirstLastPara="1" wrap="square" lIns="0" tIns="0" rIns="0" bIns="0" anchor="ctr" anchorCtr="0">
            <a:noAutofit/>
          </a:bodyPr>
          <a:lstStyle/>
          <a:p>
            <a:pPr marL="95247" marR="0" lvl="3"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fr-FR" sz="1400" b="1" i="0" u="none" strike="noStrike" kern="0" cap="none" spc="0" normalizeH="0" baseline="0" noProof="0">
                <a:ln>
                  <a:noFill/>
                </a:ln>
                <a:solidFill>
                  <a:srgbClr val="0070C0"/>
                </a:solidFill>
                <a:effectLst/>
                <a:uLnTx/>
                <a:uFillTx/>
                <a:latin typeface="Arial"/>
                <a:ea typeface="Montserrat"/>
                <a:cs typeface="Montserrat"/>
                <a:sym typeface="Montserrat"/>
              </a:rPr>
              <a:t>Méthodologie et apports Talan Consulting</a:t>
            </a:r>
          </a:p>
        </p:txBody>
      </p:sp>
      <p:cxnSp>
        <p:nvCxnSpPr>
          <p:cNvPr id="26" name="Google Shape;1746;p23">
            <a:extLst>
              <a:ext uri="{FF2B5EF4-FFF2-40B4-BE49-F238E27FC236}">
                <a16:creationId xmlns:a16="http://schemas.microsoft.com/office/drawing/2014/main" id="{BE8B534D-9DCE-F49D-6333-36E2F8F375EE}"/>
              </a:ext>
            </a:extLst>
          </p:cNvPr>
          <p:cNvCxnSpPr/>
          <p:nvPr/>
        </p:nvCxnSpPr>
        <p:spPr>
          <a:xfrm rot="10800000">
            <a:off x="581703" y="3092147"/>
            <a:ext cx="5453400" cy="0"/>
          </a:xfrm>
          <a:prstGeom prst="straightConnector1">
            <a:avLst/>
          </a:prstGeom>
          <a:noFill/>
          <a:ln w="9525" cap="flat" cmpd="sng">
            <a:solidFill>
              <a:srgbClr val="0070C0"/>
            </a:solidFill>
            <a:prstDash val="solid"/>
            <a:round/>
            <a:headEnd type="none" w="sm" len="sm"/>
            <a:tailEnd type="none" w="sm" len="sm"/>
          </a:ln>
        </p:spPr>
      </p:cxnSp>
      <p:grpSp>
        <p:nvGrpSpPr>
          <p:cNvPr id="27" name="Google Shape;1747;p23">
            <a:extLst>
              <a:ext uri="{FF2B5EF4-FFF2-40B4-BE49-F238E27FC236}">
                <a16:creationId xmlns:a16="http://schemas.microsoft.com/office/drawing/2014/main" id="{B3F34278-9867-1A86-E74F-25709CF07656}"/>
              </a:ext>
            </a:extLst>
          </p:cNvPr>
          <p:cNvGrpSpPr/>
          <p:nvPr/>
        </p:nvGrpSpPr>
        <p:grpSpPr>
          <a:xfrm>
            <a:off x="561916" y="2733667"/>
            <a:ext cx="270136" cy="307889"/>
            <a:chOff x="4630125" y="278900"/>
            <a:chExt cx="400675" cy="456675"/>
          </a:xfrm>
          <a:solidFill>
            <a:srgbClr val="0070C0"/>
          </a:solidFill>
        </p:grpSpPr>
        <p:sp>
          <p:nvSpPr>
            <p:cNvPr id="28" name="Google Shape;1748;p23">
              <a:extLst>
                <a:ext uri="{FF2B5EF4-FFF2-40B4-BE49-F238E27FC236}">
                  <a16:creationId xmlns:a16="http://schemas.microsoft.com/office/drawing/2014/main" id="{4ABBC047-293D-A1C0-E612-372881F28D71}"/>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29" name="Google Shape;1749;p23">
              <a:extLst>
                <a:ext uri="{FF2B5EF4-FFF2-40B4-BE49-F238E27FC236}">
                  <a16:creationId xmlns:a16="http://schemas.microsoft.com/office/drawing/2014/main" id="{E4FD76E3-F12E-DE63-6A00-4AA276C7F2BA}"/>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30" name="Google Shape;1750;p23">
              <a:extLst>
                <a:ext uri="{FF2B5EF4-FFF2-40B4-BE49-F238E27FC236}">
                  <a16:creationId xmlns:a16="http://schemas.microsoft.com/office/drawing/2014/main" id="{2AC96D77-E0BF-8E91-83F1-87FD4202D798}"/>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sp>
          <p:nvSpPr>
            <p:cNvPr id="31" name="Google Shape;1751;p23">
              <a:extLst>
                <a:ext uri="{FF2B5EF4-FFF2-40B4-BE49-F238E27FC236}">
                  <a16:creationId xmlns:a16="http://schemas.microsoft.com/office/drawing/2014/main" id="{ED42FE71-34FB-93BE-D6DA-ACA723C31BE6}"/>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73"/>
                <a:buFont typeface="Arial"/>
                <a:buNone/>
                <a:tabLst/>
                <a:defRPr/>
              </a:pPr>
              <a:endParaRPr kumimoji="0" sz="1273" b="0" i="0" u="none" strike="noStrike" kern="0" cap="none" spc="0" normalizeH="0" baseline="0" noProof="0">
                <a:ln>
                  <a:noFill/>
                </a:ln>
                <a:solidFill>
                  <a:srgbClr val="0192AF"/>
                </a:solidFill>
                <a:effectLst/>
                <a:uLnTx/>
                <a:uFillTx/>
                <a:latin typeface="Arial"/>
                <a:ea typeface="Montserrat"/>
                <a:cs typeface="Montserrat"/>
                <a:sym typeface="Montserrat"/>
              </a:endParaRPr>
            </a:p>
          </p:txBody>
        </p:sp>
      </p:grpSp>
      <p:sp>
        <p:nvSpPr>
          <p:cNvPr id="32" name="Google Shape;1752;p23">
            <a:extLst>
              <a:ext uri="{FF2B5EF4-FFF2-40B4-BE49-F238E27FC236}">
                <a16:creationId xmlns:a16="http://schemas.microsoft.com/office/drawing/2014/main" id="{D786F17A-91BF-F4C7-7BE2-9F4B23060429}"/>
              </a:ext>
            </a:extLst>
          </p:cNvPr>
          <p:cNvSpPr txBox="1"/>
          <p:nvPr/>
        </p:nvSpPr>
        <p:spPr>
          <a:xfrm>
            <a:off x="6715524" y="2998085"/>
            <a:ext cx="3821400" cy="208800"/>
          </a:xfrm>
          <a:prstGeom prst="rect">
            <a:avLst/>
          </a:prstGeom>
          <a:noFill/>
          <a:ln>
            <a:noFill/>
          </a:ln>
        </p:spPr>
        <p:txBody>
          <a:bodyPr spcFirstLastPara="1" wrap="square" lIns="0" tIns="0" rIns="0" bIns="0" anchor="ctr" anchorCtr="0">
            <a:noAutofit/>
          </a:bodyPr>
          <a:lstStyle/>
          <a:p>
            <a:pPr marL="87923" marR="0" lvl="3" indent="0" algn="l" defTabSz="914400" rtl="0" eaLnBrk="1" fontAlgn="auto" latinLnBrk="0" hangingPunct="1">
              <a:lnSpc>
                <a:spcPct val="100000"/>
              </a:lnSpc>
              <a:spcBef>
                <a:spcPts val="0"/>
              </a:spcBef>
              <a:spcAft>
                <a:spcPts val="0"/>
              </a:spcAft>
              <a:buClr>
                <a:srgbClr val="000000"/>
              </a:buClr>
              <a:buSzPts val="1292"/>
              <a:buFont typeface="Arial"/>
              <a:buNone/>
              <a:tabLst/>
              <a:defRPr/>
            </a:pPr>
            <a:r>
              <a:rPr kumimoji="0" lang="fr-FR" sz="1292" b="1" i="0" u="none" strike="noStrike" kern="0" cap="none" spc="0" normalizeH="0" baseline="0" noProof="0">
                <a:ln>
                  <a:noFill/>
                </a:ln>
                <a:solidFill>
                  <a:srgbClr val="0070C0"/>
                </a:solidFill>
                <a:effectLst/>
                <a:uLnTx/>
                <a:uFillTx/>
                <a:latin typeface="Arial"/>
                <a:ea typeface="Montserrat"/>
                <a:cs typeface="Montserrat"/>
                <a:sym typeface="Montserrat"/>
              </a:rPr>
              <a:t>Résultats et gains clients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3" name="Google Shape;1753;p23">
            <a:extLst>
              <a:ext uri="{FF2B5EF4-FFF2-40B4-BE49-F238E27FC236}">
                <a16:creationId xmlns:a16="http://schemas.microsoft.com/office/drawing/2014/main" id="{E093DB60-2FDA-5BBF-C1FB-8FCE82743C45}"/>
              </a:ext>
            </a:extLst>
          </p:cNvPr>
          <p:cNvGrpSpPr/>
          <p:nvPr/>
        </p:nvGrpSpPr>
        <p:grpSpPr>
          <a:xfrm>
            <a:off x="6345957" y="2993269"/>
            <a:ext cx="297634" cy="264427"/>
            <a:chOff x="5292575" y="3681900"/>
            <a:chExt cx="420150" cy="373275"/>
          </a:xfrm>
          <a:solidFill>
            <a:srgbClr val="0070C0"/>
          </a:solidFill>
        </p:grpSpPr>
        <p:sp>
          <p:nvSpPr>
            <p:cNvPr id="34" name="Google Shape;1754;p23">
              <a:extLst>
                <a:ext uri="{FF2B5EF4-FFF2-40B4-BE49-F238E27FC236}">
                  <a16:creationId xmlns:a16="http://schemas.microsoft.com/office/drawing/2014/main" id="{77A889AF-F879-3467-10A1-C69E59578F98}"/>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5" name="Google Shape;1755;p23">
              <a:extLst>
                <a:ext uri="{FF2B5EF4-FFF2-40B4-BE49-F238E27FC236}">
                  <a16:creationId xmlns:a16="http://schemas.microsoft.com/office/drawing/2014/main" id="{BB38AE9A-9F46-823D-BBE3-7D950D14539F}"/>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6" name="Google Shape;1756;p23">
              <a:extLst>
                <a:ext uri="{FF2B5EF4-FFF2-40B4-BE49-F238E27FC236}">
                  <a16:creationId xmlns:a16="http://schemas.microsoft.com/office/drawing/2014/main" id="{99728398-4689-24E6-FDD4-EAC2CA6D8D9C}"/>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7" name="Google Shape;1757;p23">
              <a:extLst>
                <a:ext uri="{FF2B5EF4-FFF2-40B4-BE49-F238E27FC236}">
                  <a16:creationId xmlns:a16="http://schemas.microsoft.com/office/drawing/2014/main" id="{72A3FA39-ADE9-6E7D-307A-2823F2DE4EA4}"/>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8" name="Google Shape;1758;p23">
              <a:extLst>
                <a:ext uri="{FF2B5EF4-FFF2-40B4-BE49-F238E27FC236}">
                  <a16:creationId xmlns:a16="http://schemas.microsoft.com/office/drawing/2014/main" id="{E0BCC29D-B785-418E-6A75-E4A8A80040E6}"/>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39" name="Google Shape;1759;p23">
              <a:extLst>
                <a:ext uri="{FF2B5EF4-FFF2-40B4-BE49-F238E27FC236}">
                  <a16:creationId xmlns:a16="http://schemas.microsoft.com/office/drawing/2014/main" id="{122743D0-707A-E3F8-00BF-04FE98EA7697}"/>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sp>
          <p:nvSpPr>
            <p:cNvPr id="40" name="Google Shape;1760;p23">
              <a:extLst>
                <a:ext uri="{FF2B5EF4-FFF2-40B4-BE49-F238E27FC236}">
                  <a16:creationId xmlns:a16="http://schemas.microsoft.com/office/drawing/2014/main" id="{A302D825-4C18-C677-18CD-4B9D11368988}"/>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grpFill/>
            <a:ln w="12175" cap="rnd" cmpd="sng">
              <a:solidFill>
                <a:srgbClr val="0070C0"/>
              </a:solidFill>
              <a:prstDash val="solid"/>
              <a:round/>
              <a:headEnd type="none" w="sm" len="sm"/>
              <a:tailEnd type="none" w="sm" len="sm"/>
            </a:ln>
          </p:spPr>
          <p:txBody>
            <a:bodyPr spcFirstLastPara="1" wrap="square" lIns="84375" tIns="84375" rIns="84375" bIns="84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75"/>
                <a:buFont typeface="Arial"/>
                <a:buNone/>
                <a:tabLst/>
                <a:defRPr/>
              </a:pPr>
              <a:endParaRPr kumimoji="0" sz="1175" b="0" i="0" u="none" strike="noStrike" kern="0" cap="none" spc="0" normalizeH="0" baseline="0" noProof="0">
                <a:ln>
                  <a:noFill/>
                </a:ln>
                <a:solidFill>
                  <a:srgbClr val="000000"/>
                </a:solidFill>
                <a:effectLst/>
                <a:uLnTx/>
                <a:uFillTx/>
                <a:latin typeface="Arial"/>
                <a:ea typeface="Montserrat"/>
                <a:cs typeface="Montserrat"/>
                <a:sym typeface="Montserrat"/>
              </a:endParaRPr>
            </a:p>
          </p:txBody>
        </p:sp>
      </p:grpSp>
      <p:cxnSp>
        <p:nvCxnSpPr>
          <p:cNvPr id="41" name="Google Shape;1721;p23">
            <a:extLst>
              <a:ext uri="{FF2B5EF4-FFF2-40B4-BE49-F238E27FC236}">
                <a16:creationId xmlns:a16="http://schemas.microsoft.com/office/drawing/2014/main" id="{DF4C28FF-CD18-DB3C-4B2B-596BC1A2A952}"/>
              </a:ext>
            </a:extLst>
          </p:cNvPr>
          <p:cNvCxnSpPr>
            <a:cxnSpLocks/>
          </p:cNvCxnSpPr>
          <p:nvPr/>
        </p:nvCxnSpPr>
        <p:spPr>
          <a:xfrm rot="10800000">
            <a:off x="6345957" y="1321364"/>
            <a:ext cx="5453399" cy="0"/>
          </a:xfrm>
          <a:prstGeom prst="straightConnector1">
            <a:avLst/>
          </a:prstGeom>
          <a:noFill/>
          <a:ln w="9525" cap="flat" cmpd="sng">
            <a:solidFill>
              <a:srgbClr val="0070C0"/>
            </a:solidFill>
            <a:prstDash val="solid"/>
            <a:round/>
            <a:headEnd type="none" w="sm" len="sm"/>
            <a:tailEnd type="none" w="sm" len="sm"/>
          </a:ln>
        </p:spPr>
      </p:cxnSp>
      <p:cxnSp>
        <p:nvCxnSpPr>
          <p:cNvPr id="42" name="Google Shape;1721;p23">
            <a:extLst>
              <a:ext uri="{FF2B5EF4-FFF2-40B4-BE49-F238E27FC236}">
                <a16:creationId xmlns:a16="http://schemas.microsoft.com/office/drawing/2014/main" id="{E7349467-23A4-4C4B-74E3-E2995BA63489}"/>
              </a:ext>
            </a:extLst>
          </p:cNvPr>
          <p:cNvCxnSpPr>
            <a:cxnSpLocks/>
          </p:cNvCxnSpPr>
          <p:nvPr/>
        </p:nvCxnSpPr>
        <p:spPr>
          <a:xfrm rot="10800000">
            <a:off x="6345957" y="3310658"/>
            <a:ext cx="5453399" cy="0"/>
          </a:xfrm>
          <a:prstGeom prst="straightConnector1">
            <a:avLst/>
          </a:prstGeom>
          <a:noFill/>
          <a:ln w="9525" cap="flat" cmpd="sng">
            <a:solidFill>
              <a:srgbClr val="0070C0"/>
            </a:solidFill>
            <a:prstDash val="solid"/>
            <a:round/>
            <a:headEnd type="none" w="sm" len="sm"/>
            <a:tailEnd type="none" w="sm" len="sm"/>
          </a:ln>
        </p:spPr>
      </p:cxnSp>
      <p:sp>
        <p:nvSpPr>
          <p:cNvPr id="45" name="Google Shape;1713;p23">
            <a:extLst>
              <a:ext uri="{FF2B5EF4-FFF2-40B4-BE49-F238E27FC236}">
                <a16:creationId xmlns:a16="http://schemas.microsoft.com/office/drawing/2014/main" id="{46E1E696-B66D-A4D5-B424-669B54F15A6E}"/>
              </a:ext>
            </a:extLst>
          </p:cNvPr>
          <p:cNvSpPr txBox="1">
            <a:spLocks noGrp="1"/>
          </p:cNvSpPr>
          <p:nvPr>
            <p:ph type="title"/>
          </p:nvPr>
        </p:nvSpPr>
        <p:spPr>
          <a:xfrm>
            <a:off x="396655" y="292153"/>
            <a:ext cx="9907072" cy="702811"/>
          </a:xfrm>
          <a:prstGeom prst="rect">
            <a:avLst/>
          </a:prstGeom>
          <a:noFill/>
          <a:ln>
            <a:noFill/>
          </a:ln>
        </p:spPr>
        <p:txBody>
          <a:bodyPr spcFirstLastPara="1" wrap="square" lIns="91425" tIns="45700" rIns="91425" bIns="45700" anchor="t" anchorCtr="0">
            <a:noAutofit/>
          </a:bodyPr>
          <a:lstStyle/>
          <a:p>
            <a:r>
              <a:rPr lang="fr-FR" sz="2400">
                <a:solidFill>
                  <a:srgbClr val="062488"/>
                </a:solidFill>
                <a:latin typeface="Arial Black" panose="020B0A04020102020204" pitchFamily="34" charset="0"/>
              </a:rPr>
              <a:t>SNCF Réseau</a:t>
            </a:r>
            <a:br>
              <a:rPr lang="fr-FR" sz="2400">
                <a:solidFill>
                  <a:srgbClr val="062488"/>
                </a:solidFill>
                <a:latin typeface="Arial Black" panose="020B0A04020102020204" pitchFamily="34" charset="0"/>
              </a:rPr>
            </a:br>
            <a:r>
              <a:rPr lang="fr-FR" sz="1600">
                <a:solidFill>
                  <a:srgbClr val="062488"/>
                </a:solidFill>
                <a:latin typeface="Arial Black" panose="020B0A04020102020204" pitchFamily="34" charset="0"/>
              </a:rPr>
              <a:t>Accompagnement au développement du </a:t>
            </a:r>
            <a:r>
              <a:rPr lang="fr-FR" sz="1600" err="1">
                <a:solidFill>
                  <a:srgbClr val="062488"/>
                </a:solidFill>
                <a:latin typeface="Arial Black" panose="020B0A04020102020204" pitchFamily="34" charset="0"/>
              </a:rPr>
              <a:t>contract</a:t>
            </a:r>
            <a:r>
              <a:rPr lang="fr-FR" sz="1600">
                <a:solidFill>
                  <a:srgbClr val="062488"/>
                </a:solidFill>
                <a:latin typeface="Arial Black" panose="020B0A04020102020204" pitchFamily="34" charset="0"/>
              </a:rPr>
              <a:t> management</a:t>
            </a:r>
            <a:endParaRPr lang="fr-FR" sz="2400" cap="all">
              <a:solidFill>
                <a:srgbClr val="062488"/>
              </a:solidFill>
              <a:latin typeface="Arial Black" panose="020B0A04020102020204" pitchFamily="34" charset="0"/>
            </a:endParaRPr>
          </a:p>
        </p:txBody>
      </p:sp>
      <p:sp>
        <p:nvSpPr>
          <p:cNvPr id="46" name="Google Shape;1716;p23">
            <a:extLst>
              <a:ext uri="{FF2B5EF4-FFF2-40B4-BE49-F238E27FC236}">
                <a16:creationId xmlns:a16="http://schemas.microsoft.com/office/drawing/2014/main" id="{CED2390C-E818-3ECA-7537-D65232F796B9}"/>
              </a:ext>
            </a:extLst>
          </p:cNvPr>
          <p:cNvSpPr txBox="1"/>
          <p:nvPr/>
        </p:nvSpPr>
        <p:spPr>
          <a:xfrm>
            <a:off x="451300" y="1248504"/>
            <a:ext cx="5687100" cy="1409100"/>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210"/>
              </a:spcBef>
              <a:spcAft>
                <a:spcPts val="0"/>
              </a:spcAft>
              <a:buClrTx/>
              <a:buSzPts val="1050"/>
              <a:buFontTx/>
              <a:buNone/>
              <a:tabLst/>
              <a:defRPr/>
            </a:pPr>
            <a:r>
              <a:rPr kumimoji="0" lang="fr-FR" sz="1000" b="0" i="0" u="none" strike="noStrike" kern="0" cap="none" spc="0" normalizeH="0" baseline="0" noProof="0">
                <a:ln>
                  <a:noFill/>
                </a:ln>
                <a:solidFill>
                  <a:srgbClr val="000000">
                    <a:lumMod val="75000"/>
                    <a:lumOff val="25000"/>
                  </a:srgbClr>
                </a:solidFill>
                <a:effectLst/>
                <a:uLnTx/>
                <a:uFillTx/>
                <a:latin typeface="Montserrat"/>
                <a:cs typeface="Arial"/>
                <a:sym typeface="Montserrat"/>
              </a:rPr>
              <a:t>SNCF Réseau est une grande entreprise industrielle gérant des millions d’€ de contrat avec des fournisseurs chaque </a:t>
            </a:r>
            <a:r>
              <a:rPr kumimoji="0" lang="fr-FR" sz="1000" b="0" i="0" u="none" strike="noStrike" kern="0" cap="none" spc="0" normalizeH="0" baseline="0" noProof="0" err="1">
                <a:ln>
                  <a:noFill/>
                </a:ln>
                <a:solidFill>
                  <a:srgbClr val="000000">
                    <a:lumMod val="75000"/>
                    <a:lumOff val="25000"/>
                  </a:srgbClr>
                </a:solidFill>
                <a:effectLst/>
                <a:uLnTx/>
                <a:uFillTx/>
                <a:latin typeface="Montserrat"/>
                <a:cs typeface="Arial"/>
                <a:sym typeface="Montserrat"/>
              </a:rPr>
              <a:t>anné</a:t>
            </a:r>
            <a:r>
              <a:rPr lang="fr-FR" sz="1000" kern="0">
                <a:solidFill>
                  <a:srgbClr val="000000">
                    <a:lumMod val="75000"/>
                    <a:lumOff val="25000"/>
                  </a:srgbClr>
                </a:solidFill>
                <a:latin typeface="Montserrat"/>
                <a:cs typeface="Arial"/>
                <a:sym typeface="Montserrat"/>
              </a:rPr>
              <a:t>e pour la maintenance, la rénovation &amp; la construction de nouvelles infrastructures du réseau ferré français. De ce fait, la gestion de la vie des contrats est un processus essentiel dans la gestion de la qualité et la gestion des coûts. De ce fait, SNCF Réseau a mis en place un pôle du CM centralisé qui accompagne l’harmonisation des pratiques &amp; la montée en compétences des plus de 3000 collaborateurs ayant un rôle de contract manager (depuis les acheteurs jusqu’aux pilotes d’opération sur le terrain, en passant par les juristes)</a:t>
            </a:r>
            <a:endParaRPr kumimoji="0" lang="fr-FR" sz="1000" b="0" i="0" u="none" strike="noStrike" kern="0" cap="none" spc="0" normalizeH="0" baseline="0" noProof="0">
              <a:ln>
                <a:noFill/>
              </a:ln>
              <a:solidFill>
                <a:srgbClr val="000000">
                  <a:lumMod val="75000"/>
                  <a:lumOff val="25000"/>
                </a:srgbClr>
              </a:solidFill>
              <a:effectLst/>
              <a:uLnTx/>
              <a:uFillTx/>
              <a:latin typeface="Montserrat"/>
              <a:cs typeface="Arial"/>
            </a:endParaRPr>
          </a:p>
        </p:txBody>
      </p:sp>
      <p:sp>
        <p:nvSpPr>
          <p:cNvPr id="47" name="Google Shape;1720;p23">
            <a:extLst>
              <a:ext uri="{FF2B5EF4-FFF2-40B4-BE49-F238E27FC236}">
                <a16:creationId xmlns:a16="http://schemas.microsoft.com/office/drawing/2014/main" id="{08A07AF3-3B64-06AA-F354-E3E90290E8AD}"/>
              </a:ext>
            </a:extLst>
          </p:cNvPr>
          <p:cNvSpPr txBox="1"/>
          <p:nvPr/>
        </p:nvSpPr>
        <p:spPr>
          <a:xfrm>
            <a:off x="6398800" y="1340969"/>
            <a:ext cx="5453400" cy="1838193"/>
          </a:xfrm>
          <a:prstGeom prst="rect">
            <a:avLst/>
          </a:prstGeom>
          <a:noFill/>
          <a:ln>
            <a:noFill/>
          </a:ln>
        </p:spPr>
        <p:txBody>
          <a:bodyPr spcFirstLastPara="1" wrap="square" lIns="72000" tIns="72000" rIns="72000" bIns="72000" anchor="t" anchorCtr="0">
            <a:noAutofit/>
          </a:bodyPr>
          <a:lstStyle/>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kumimoji="0" lang="fr-FR" sz="1000" b="0" i="0" u="none" strike="noStrike" kern="0" cap="none" spc="0" normalizeH="0" baseline="0" noProof="0">
                <a:ln>
                  <a:noFill/>
                </a:ln>
                <a:solidFill>
                  <a:srgbClr val="000000">
                    <a:lumMod val="75000"/>
                    <a:lumOff val="25000"/>
                  </a:srgbClr>
                </a:solidFill>
                <a:effectLst/>
                <a:uLnTx/>
                <a:uFillTx/>
                <a:latin typeface="Montserrat"/>
                <a:cs typeface="Arial"/>
              </a:rPr>
              <a:t>Clarifier &amp; revoir le positionnement, rôle &amp; responsabilité du pôle du Contract Management </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lang="fr-FR" sz="1000" kern="0">
                <a:solidFill>
                  <a:srgbClr val="000000">
                    <a:lumMod val="75000"/>
                    <a:lumOff val="25000"/>
                  </a:srgbClr>
                </a:solidFill>
                <a:latin typeface="Montserrat"/>
                <a:cs typeface="Arial"/>
              </a:rPr>
              <a:t>Accompagner la montée en compétences des 3000 collaborateurs réalisant des actions de CM dans l’entreprise</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kumimoji="0" lang="fr-FR" sz="1000" b="0" i="0" u="none" strike="noStrike" kern="0" cap="none" spc="0" normalizeH="0" baseline="0" noProof="0">
                <a:ln>
                  <a:noFill/>
                </a:ln>
                <a:solidFill>
                  <a:srgbClr val="000000">
                    <a:lumMod val="75000"/>
                    <a:lumOff val="25000"/>
                  </a:srgbClr>
                </a:solidFill>
                <a:effectLst/>
                <a:uLnTx/>
                <a:uFillTx/>
                <a:latin typeface="Montserrat"/>
                <a:cs typeface="Arial"/>
              </a:rPr>
              <a:t>S’inspirer des meilleures pratiques du marché autour de la gestion du Contract Management</a:t>
            </a:r>
          </a:p>
          <a:p>
            <a:pPr marL="171450" marR="0" lvl="0" indent="-171450" algn="just" defTabSz="914400" rtl="0" eaLnBrk="1" fontAlgn="auto" latinLnBrk="0" hangingPunct="1">
              <a:lnSpc>
                <a:spcPct val="100000"/>
              </a:lnSpc>
              <a:spcBef>
                <a:spcPts val="210"/>
              </a:spcBef>
              <a:spcAft>
                <a:spcPts val="0"/>
              </a:spcAft>
              <a:buClr>
                <a:srgbClr val="000000"/>
              </a:buClr>
              <a:buSzPts val="1050"/>
              <a:buFont typeface="Arial" panose="020B0604020202020204" pitchFamily="34" charset="0"/>
              <a:buChar char="•"/>
              <a:tabLst/>
              <a:defRPr/>
            </a:pPr>
            <a:r>
              <a:rPr lang="fr-FR" sz="1000" kern="0">
                <a:solidFill>
                  <a:srgbClr val="000000">
                    <a:lumMod val="75000"/>
                    <a:lumOff val="25000"/>
                  </a:srgbClr>
                </a:solidFill>
                <a:latin typeface="Montserrat"/>
                <a:cs typeface="Arial"/>
              </a:rPr>
              <a:t>Améliorer le partage de bonnes pratiques &amp; l’entraide entre pairs sur le sujet, tout en alimentant d’outils pratiques permettant la professionnalisation autour du CM</a:t>
            </a:r>
            <a:endParaRPr kumimoji="0" lang="fr-FR" sz="1000" b="0" i="0" u="none" strike="noStrike" kern="0" cap="none" spc="0" normalizeH="0" baseline="0" noProof="0">
              <a:ln>
                <a:noFill/>
              </a:ln>
              <a:solidFill>
                <a:srgbClr val="000000">
                  <a:lumMod val="75000"/>
                  <a:lumOff val="25000"/>
                </a:srgbClr>
              </a:solidFill>
              <a:effectLst/>
              <a:uLnTx/>
              <a:uFillTx/>
              <a:latin typeface="Montserrat"/>
              <a:cs typeface="Arial"/>
            </a:endParaRPr>
          </a:p>
        </p:txBody>
      </p:sp>
      <p:sp>
        <p:nvSpPr>
          <p:cNvPr id="48" name="Google Shape;1732;p23">
            <a:extLst>
              <a:ext uri="{FF2B5EF4-FFF2-40B4-BE49-F238E27FC236}">
                <a16:creationId xmlns:a16="http://schemas.microsoft.com/office/drawing/2014/main" id="{EEF0BA75-F2D7-FAC0-4816-4F77C9BF1D07}"/>
              </a:ext>
            </a:extLst>
          </p:cNvPr>
          <p:cNvSpPr/>
          <p:nvPr/>
        </p:nvSpPr>
        <p:spPr>
          <a:xfrm>
            <a:off x="6671105" y="5245107"/>
            <a:ext cx="1174800" cy="2616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rPr>
              <a:t>Durée : 7 mois</a:t>
            </a:r>
            <a:endParaRPr kumimoji="0" sz="105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49" name="Google Shape;1733;p23">
            <a:extLst>
              <a:ext uri="{FF2B5EF4-FFF2-40B4-BE49-F238E27FC236}">
                <a16:creationId xmlns:a16="http://schemas.microsoft.com/office/drawing/2014/main" id="{E51D7A0D-CC2F-5DCE-FB66-DB73BB3E59FE}"/>
              </a:ext>
            </a:extLst>
          </p:cNvPr>
          <p:cNvCxnSpPr>
            <a:cxnSpLocks/>
          </p:cNvCxnSpPr>
          <p:nvPr/>
        </p:nvCxnSpPr>
        <p:spPr>
          <a:xfrm>
            <a:off x="8458137" y="5024859"/>
            <a:ext cx="0" cy="720000"/>
          </a:xfrm>
          <a:prstGeom prst="straightConnector1">
            <a:avLst/>
          </a:prstGeom>
          <a:noFill/>
          <a:ln w="9525" cap="flat" cmpd="sng">
            <a:solidFill>
              <a:srgbClr val="1D3D91"/>
            </a:solidFill>
            <a:prstDash val="solid"/>
            <a:round/>
            <a:headEnd type="none" w="sm" len="sm"/>
            <a:tailEnd type="none" w="sm" len="sm"/>
          </a:ln>
        </p:spPr>
      </p:cxnSp>
      <p:sp>
        <p:nvSpPr>
          <p:cNvPr id="50" name="Google Shape;1734;p23">
            <a:extLst>
              <a:ext uri="{FF2B5EF4-FFF2-40B4-BE49-F238E27FC236}">
                <a16:creationId xmlns:a16="http://schemas.microsoft.com/office/drawing/2014/main" id="{76A8EEB4-ED2B-749E-A388-1736BFBC4750}"/>
              </a:ext>
            </a:extLst>
          </p:cNvPr>
          <p:cNvSpPr txBox="1"/>
          <p:nvPr/>
        </p:nvSpPr>
        <p:spPr>
          <a:xfrm>
            <a:off x="8615988" y="4950857"/>
            <a:ext cx="2902364" cy="841901"/>
          </a:xfrm>
          <a:prstGeom prst="rect">
            <a:avLst/>
          </a:prstGeom>
          <a:noFill/>
          <a:ln>
            <a:noFill/>
          </a:ln>
        </p:spPr>
        <p:txBody>
          <a:bodyPr spcFirstLastPara="1" wrap="square" lIns="91425" tIns="45700" rIns="91425" bIns="45700" anchor="ctr" anchorCtr="0">
            <a:noAutofit/>
          </a:bodyPr>
          <a:lstStyle/>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Montserrat"/>
                <a:cs typeface="Helvetica"/>
                <a:sym typeface="Arial"/>
              </a:rPr>
              <a:t>1 Directrice</a:t>
            </a:r>
            <a:endPar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endParaRPr>
          </a:p>
          <a:p>
            <a:pPr marL="225425" marR="0" lvl="0" indent="-154940" algn="just" defTabSz="914400" rtl="0" eaLnBrk="1" fontAlgn="auto" latinLnBrk="0" hangingPunct="1">
              <a:lnSpc>
                <a:spcPct val="100000"/>
              </a:lnSpc>
              <a:spcBef>
                <a:spcPts val="0"/>
              </a:spcBef>
              <a:spcAft>
                <a:spcPts val="0"/>
              </a:spcAft>
              <a:buClr>
                <a:srgbClr val="000000"/>
              </a:buClr>
              <a:buSzPts val="1050"/>
              <a:buFont typeface="Arial"/>
              <a:buChar char="•"/>
              <a:tabLst/>
              <a:defRPr/>
            </a:pPr>
            <a:r>
              <a:rPr kumimoji="0" lang="fr-FR" sz="1050" b="0" i="0" u="none" strike="noStrike" kern="0" cap="none" spc="0" normalizeH="0" baseline="0" noProof="0">
                <a:ln>
                  <a:noFill/>
                </a:ln>
                <a:solidFill>
                  <a:srgbClr val="404040"/>
                </a:solidFill>
                <a:effectLst/>
                <a:uLnTx/>
                <a:uFillTx/>
                <a:latin typeface="Montserrat"/>
                <a:ea typeface="Montserrat"/>
                <a:cs typeface="Montserrat"/>
                <a:sym typeface="Montserrat"/>
              </a:rPr>
              <a:t>1 Consultante confirmée</a:t>
            </a:r>
          </a:p>
        </p:txBody>
      </p:sp>
      <p:sp>
        <p:nvSpPr>
          <p:cNvPr id="51" name="Google Shape;1715;p23">
            <a:extLst>
              <a:ext uri="{FF2B5EF4-FFF2-40B4-BE49-F238E27FC236}">
                <a16:creationId xmlns:a16="http://schemas.microsoft.com/office/drawing/2014/main" id="{0307224B-0293-1ECF-7A40-086C8064826E}"/>
              </a:ext>
            </a:extLst>
          </p:cNvPr>
          <p:cNvSpPr/>
          <p:nvPr/>
        </p:nvSpPr>
        <p:spPr>
          <a:xfrm>
            <a:off x="452313" y="3142738"/>
            <a:ext cx="5771062" cy="3680093"/>
          </a:xfrm>
          <a:prstGeom prst="rect">
            <a:avLst/>
          </a:prstGeom>
          <a:noFill/>
          <a:ln>
            <a:noFill/>
          </a:ln>
        </p:spPr>
        <p:txBody>
          <a:bodyPr spcFirstLastPara="1" wrap="square" lIns="72000" tIns="72000" rIns="72000" bIns="72000" anchor="t" anchorCtr="0">
            <a:noAutofit/>
          </a:bodyPr>
          <a:lstStyle/>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00" b="1" i="0" u="none" strike="noStrike" kern="0" cap="none" spc="0" normalizeH="0" baseline="0" noProof="0">
                <a:ln>
                  <a:noFill/>
                </a:ln>
                <a:solidFill>
                  <a:srgbClr val="000000">
                    <a:lumMod val="75000"/>
                    <a:lumOff val="25000"/>
                  </a:srgbClr>
                </a:solidFill>
                <a:effectLst/>
                <a:uLnTx/>
                <a:uFillTx/>
                <a:latin typeface="Montserrat"/>
                <a:cs typeface="Arial"/>
                <a:sym typeface="Montserrat"/>
              </a:rPr>
              <a:t>Réaliser un diagnostic organisationnel &amp; de performance du dispositif d’animation du Contract Management de SNCF Réseau</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kumimoji="0" lang="fr-FR" sz="900" b="0" i="0" u="none" strike="noStrike" kern="0" cap="none" spc="0" normalizeH="0" baseline="0" noProof="0">
                <a:ln>
                  <a:noFill/>
                </a:ln>
                <a:solidFill>
                  <a:srgbClr val="000000"/>
                </a:solidFill>
                <a:effectLst/>
                <a:uLnTx/>
                <a:uFillTx/>
                <a:latin typeface="Montserrat"/>
                <a:cs typeface="Arial"/>
                <a:sym typeface="Montserrat"/>
              </a:rPr>
              <a:t>Analyse des actions &amp; organisation en cours en comparaison avec les </a:t>
            </a:r>
            <a:r>
              <a:rPr kumimoji="0" lang="fr-FR" sz="900" b="0" i="0" u="none" strike="noStrike" kern="0" cap="none" spc="0" normalizeH="0" baseline="0" noProof="0" err="1">
                <a:ln>
                  <a:noFill/>
                </a:ln>
                <a:solidFill>
                  <a:srgbClr val="000000"/>
                </a:solidFill>
                <a:effectLst/>
                <a:uLnTx/>
                <a:uFillTx/>
                <a:latin typeface="Montserrat"/>
                <a:cs typeface="Arial"/>
                <a:sym typeface="Montserrat"/>
              </a:rPr>
              <a:t>bo</a:t>
            </a:r>
            <a:r>
              <a:rPr lang="fr-FR" sz="900" kern="0" err="1">
                <a:solidFill>
                  <a:srgbClr val="000000"/>
                </a:solidFill>
                <a:latin typeface="Montserrat"/>
                <a:cs typeface="Arial"/>
                <a:sym typeface="Montserrat"/>
              </a:rPr>
              <a:t>nnes</a:t>
            </a:r>
            <a:r>
              <a:rPr lang="fr-FR" sz="900" kern="0">
                <a:solidFill>
                  <a:srgbClr val="000000"/>
                </a:solidFill>
                <a:latin typeface="Montserrat"/>
                <a:cs typeface="Arial"/>
                <a:sym typeface="Montserrat"/>
              </a:rPr>
              <a:t> pratiques du marché</a:t>
            </a:r>
            <a:endParaRPr kumimoji="0" lang="fr-FR" sz="900" b="0" i="0" u="none" strike="noStrike" kern="0" cap="none" spc="0" normalizeH="0" baseline="0" noProof="0">
              <a:ln>
                <a:noFill/>
              </a:ln>
              <a:solidFill>
                <a:srgbClr val="000000"/>
              </a:solidFill>
              <a:effectLst/>
              <a:uLnTx/>
              <a:uFillTx/>
              <a:latin typeface="Montserrat"/>
              <a:cs typeface="Arial"/>
              <a:sym typeface="Montserrat"/>
            </a:endParaRP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lang="fr-FR" sz="900" kern="0">
                <a:solidFill>
                  <a:srgbClr val="000000"/>
                </a:solidFill>
                <a:latin typeface="Montserrat"/>
                <a:cs typeface="Arial"/>
                <a:sym typeface="Montserrat"/>
              </a:rPr>
              <a:t>Préconisations organisationnelles &amp; de change pour améliorer le partage de connaissance &amp; la montée en compétence sur le CM</a:t>
            </a:r>
            <a:endParaRPr kumimoji="0" lang="fr-FR" sz="900" b="0" i="0" u="none" strike="noStrike" kern="0" cap="none" spc="0" normalizeH="0" baseline="0" noProof="0">
              <a:ln>
                <a:noFill/>
              </a:ln>
              <a:solidFill>
                <a:srgbClr val="000000"/>
              </a:solidFill>
              <a:effectLst/>
              <a:uLnTx/>
              <a:uFillTx/>
              <a:latin typeface="Montserrat"/>
              <a:cs typeface="Arial"/>
            </a:endParaRPr>
          </a:p>
          <a:p>
            <a:pPr marL="0" marR="0" lvl="0" indent="0" algn="l" defTabSz="914400" rtl="0" eaLnBrk="1" fontAlgn="auto" latinLnBrk="0" hangingPunct="1">
              <a:lnSpc>
                <a:spcPct val="100000"/>
              </a:lnSpc>
              <a:spcBef>
                <a:spcPts val="200"/>
              </a:spcBef>
              <a:spcAft>
                <a:spcPts val="0"/>
              </a:spcAft>
              <a:buClr>
                <a:srgbClr val="0070C0"/>
              </a:buClr>
              <a:buSzPts val="1000"/>
              <a:buFont typeface="Arial"/>
              <a:buNone/>
              <a:tabLst/>
              <a:defRPr/>
            </a:pPr>
            <a:r>
              <a:rPr kumimoji="0" lang="fr-FR" sz="1000" b="1" i="0" u="none" strike="noStrike" kern="0" cap="none" spc="0" normalizeH="0" baseline="0" noProof="0">
                <a:ln>
                  <a:noFill/>
                </a:ln>
                <a:solidFill>
                  <a:srgbClr val="000000">
                    <a:lumMod val="75000"/>
                    <a:lumOff val="25000"/>
                  </a:srgbClr>
                </a:solidFill>
                <a:effectLst/>
                <a:uLnTx/>
                <a:uFillTx/>
                <a:latin typeface="Montserrat"/>
                <a:cs typeface="Arial"/>
                <a:sym typeface="Montserrat"/>
              </a:rPr>
              <a:t>Clarifier &amp; revoir le rôle du Cercle du CM, représentant l’ensemble des directions concernées</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kumimoji="0" lang="fr-FR" sz="900" b="0" i="0" u="none" strike="noStrike" kern="0" cap="none" spc="0" normalizeH="0" baseline="0" noProof="0">
                <a:ln>
                  <a:noFill/>
                </a:ln>
                <a:solidFill>
                  <a:srgbClr val="000000">
                    <a:lumMod val="75000"/>
                    <a:lumOff val="25000"/>
                  </a:srgbClr>
                </a:solidFill>
                <a:effectLst/>
                <a:uLnTx/>
                <a:uFillTx/>
                <a:latin typeface="Montserrat"/>
                <a:cs typeface="Arial"/>
                <a:sym typeface="Montserrat"/>
              </a:rPr>
              <a:t>Observation &amp; analyse du fonctionnement ce Cercle pour identifier les pistes d’améliorations</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lang="fr-FR" sz="900" kern="0">
                <a:solidFill>
                  <a:srgbClr val="000000">
                    <a:lumMod val="75000"/>
                    <a:lumOff val="25000"/>
                  </a:srgbClr>
                </a:solidFill>
                <a:latin typeface="Montserrat"/>
                <a:cs typeface="Arial"/>
                <a:sym typeface="Montserrat"/>
              </a:rPr>
              <a:t>Refonte de l’organisation du Cercle &amp; de ses prérogatives</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kumimoji="0" lang="fr-FR" sz="900" b="0" i="0" u="none" strike="noStrike" kern="0" cap="none" spc="0" normalizeH="0" baseline="0" noProof="0">
                <a:ln>
                  <a:noFill/>
                </a:ln>
                <a:solidFill>
                  <a:srgbClr val="000000">
                    <a:lumMod val="75000"/>
                    <a:lumOff val="25000"/>
                  </a:srgbClr>
                </a:solidFill>
                <a:effectLst/>
                <a:uLnTx/>
                <a:uFillTx/>
                <a:latin typeface="Montserrat"/>
                <a:cs typeface="Arial"/>
                <a:sym typeface="Montserrat"/>
              </a:rPr>
              <a:t>Travail en p</a:t>
            </a:r>
            <a:r>
              <a:rPr lang="fr-FR" sz="900" kern="0" err="1">
                <a:solidFill>
                  <a:srgbClr val="000000">
                    <a:lumMod val="75000"/>
                    <a:lumOff val="25000"/>
                  </a:srgbClr>
                </a:solidFill>
                <a:latin typeface="Montserrat"/>
                <a:cs typeface="Arial"/>
                <a:sym typeface="Montserrat"/>
              </a:rPr>
              <a:t>rofondeur</a:t>
            </a:r>
            <a:r>
              <a:rPr lang="fr-FR" sz="900" kern="0">
                <a:solidFill>
                  <a:srgbClr val="000000">
                    <a:lumMod val="75000"/>
                    <a:lumOff val="25000"/>
                  </a:srgbClr>
                </a:solidFill>
                <a:latin typeface="Montserrat"/>
                <a:cs typeface="Arial"/>
                <a:sym typeface="Montserrat"/>
              </a:rPr>
              <a:t> sur les pratiques collaboratives du Cercle pour faire émerger les idées et piloter la feuille de route</a:t>
            </a:r>
            <a:endParaRPr kumimoji="0" lang="fr-FR" sz="900" b="0" i="0" u="none" strike="noStrike" kern="0" cap="none" spc="0" normalizeH="0" baseline="0" noProof="0">
              <a:ln>
                <a:noFill/>
              </a:ln>
              <a:solidFill>
                <a:srgbClr val="000000"/>
              </a:solidFill>
              <a:effectLst/>
              <a:uLnTx/>
              <a:uFillTx/>
              <a:latin typeface="Montserrat"/>
              <a:cs typeface="Arial"/>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00" b="1" i="0" u="none" strike="noStrike" kern="0" cap="none" spc="0" normalizeH="0" baseline="0" noProof="0">
                <a:ln>
                  <a:noFill/>
                </a:ln>
                <a:solidFill>
                  <a:srgbClr val="000000">
                    <a:lumMod val="75000"/>
                    <a:lumOff val="25000"/>
                  </a:srgbClr>
                </a:solidFill>
                <a:effectLst/>
                <a:uLnTx/>
                <a:uFillTx/>
                <a:latin typeface="Montserrat"/>
                <a:cs typeface="Arial"/>
                <a:sym typeface="Arial"/>
              </a:rPr>
              <a:t>Prioriser la feuille de route des actions de partage de connaissance, de formations &amp; de communication</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kumimoji="0" lang="fr-FR" sz="900" b="0" i="0" u="none" strike="noStrike" kern="0" cap="none" spc="0" normalizeH="0" baseline="0" noProof="0">
                <a:ln>
                  <a:noFill/>
                </a:ln>
                <a:solidFill>
                  <a:srgbClr val="000000"/>
                </a:solidFill>
                <a:effectLst/>
                <a:uLnTx/>
                <a:uFillTx/>
                <a:latin typeface="Montserrat"/>
                <a:cs typeface="Arial"/>
                <a:sym typeface="Montserrat"/>
              </a:rPr>
              <a:t>Identification de l’ensemble des actions à mener</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lang="fr-FR" sz="900" kern="0">
                <a:solidFill>
                  <a:srgbClr val="000000"/>
                </a:solidFill>
                <a:latin typeface="Montserrat"/>
                <a:cs typeface="Arial"/>
                <a:sym typeface="Montserrat"/>
              </a:rPr>
              <a:t>Calibrage des critères de priorisation (pour Matrice Eisenhower) de valeur ajoutée et de difficulté de mise en œuvre</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kumimoji="0" lang="fr-FR" sz="900" b="0" i="0" u="none" strike="noStrike" kern="0" cap="none" spc="0" normalizeH="0" baseline="0" noProof="0">
                <a:ln>
                  <a:noFill/>
                </a:ln>
                <a:solidFill>
                  <a:srgbClr val="000000"/>
                </a:solidFill>
                <a:effectLst/>
                <a:uLnTx/>
                <a:uFillTx/>
                <a:latin typeface="Montserrat"/>
                <a:cs typeface="Arial"/>
                <a:sym typeface="Montserrat"/>
              </a:rPr>
              <a:t>Priorisation en collectif sur la base d’outils d’aide à la décision</a:t>
            </a:r>
          </a:p>
          <a:p>
            <a:pPr marL="179070" marR="0" lvl="1" indent="-17907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r>
              <a:rPr lang="fr-FR" sz="900" kern="0">
                <a:solidFill>
                  <a:srgbClr val="000000"/>
                </a:solidFill>
                <a:latin typeface="Montserrat"/>
                <a:cs typeface="Arial"/>
                <a:sym typeface="Montserrat"/>
              </a:rPr>
              <a:t>Lancement de multiples actions de communication &amp; mobilisation (tournée terrain, webinars, page SP, partage de bonnes pratiques…)</a:t>
            </a:r>
            <a:endParaRPr kumimoji="0" lang="fr-FR" sz="900" b="0" i="0" u="none" strike="noStrike" kern="0" cap="none" spc="0" normalizeH="0" baseline="0" noProof="0">
              <a:ln>
                <a:noFill/>
              </a:ln>
              <a:solidFill>
                <a:srgbClr val="000000"/>
              </a:solidFill>
              <a:effectLst/>
              <a:uLnTx/>
              <a:uFillTx/>
              <a:latin typeface="Montserrat"/>
              <a:cs typeface="Arial"/>
            </a:endParaRPr>
          </a:p>
          <a:p>
            <a:pPr marL="0" marR="0" lvl="0" indent="0" algn="just" defTabSz="914400" rtl="0" eaLnBrk="1" fontAlgn="auto" latinLnBrk="0" hangingPunct="1">
              <a:lnSpc>
                <a:spcPct val="100000"/>
              </a:lnSpc>
              <a:spcBef>
                <a:spcPts val="210"/>
              </a:spcBef>
              <a:spcAft>
                <a:spcPts val="0"/>
              </a:spcAft>
              <a:buClr>
                <a:srgbClr val="000000"/>
              </a:buClr>
              <a:buSzPts val="1050"/>
              <a:buFont typeface="Arial"/>
              <a:buNone/>
              <a:tabLst/>
              <a:defRPr/>
            </a:pPr>
            <a:r>
              <a:rPr kumimoji="0" lang="fr-FR" sz="1000" b="1" i="0" u="none" strike="noStrike" kern="0" cap="none" spc="0" normalizeH="0" baseline="0" noProof="0">
                <a:ln>
                  <a:noFill/>
                </a:ln>
                <a:solidFill>
                  <a:srgbClr val="000000"/>
                </a:solidFill>
                <a:effectLst/>
                <a:uLnTx/>
                <a:uFillTx/>
                <a:latin typeface="Montserrat"/>
                <a:cs typeface="Arial"/>
                <a:sym typeface="Arial"/>
              </a:rPr>
              <a:t>Coordonner le plan de formation &amp; montée en compétences des collaborateurs</a:t>
            </a:r>
          </a:p>
          <a:p>
            <a:pPr marL="228600" marR="0" lvl="0" indent="-228600" algn="just" defTabSz="914400" rtl="0" eaLnBrk="1" fontAlgn="auto" latinLnBrk="0" hangingPunct="1">
              <a:lnSpc>
                <a:spcPct val="100000"/>
              </a:lnSpc>
              <a:spcBef>
                <a:spcPts val="210"/>
              </a:spcBef>
              <a:spcAft>
                <a:spcPts val="0"/>
              </a:spcAft>
              <a:buClr>
                <a:srgbClr val="009DC5"/>
              </a:buClr>
              <a:buSzPct val="100000"/>
              <a:buFont typeface="Courier New" panose="02070309020205020404" pitchFamily="49" charset="0"/>
              <a:buChar char="o"/>
              <a:tabLst/>
              <a:defRPr/>
            </a:pPr>
            <a:r>
              <a:rPr kumimoji="0" lang="fr-FR" sz="900" b="0" i="0" u="none" strike="noStrike" kern="0" cap="none" spc="0" normalizeH="0" baseline="0" noProof="0">
                <a:ln>
                  <a:noFill/>
                </a:ln>
                <a:solidFill>
                  <a:srgbClr val="000000"/>
                </a:solidFill>
                <a:effectLst/>
                <a:uLnTx/>
                <a:uFillTx/>
                <a:latin typeface="Montserrat"/>
                <a:cs typeface="Arial"/>
                <a:sym typeface="Montserrat"/>
              </a:rPr>
              <a:t>Promouvoir un e-learning de formation de 1</a:t>
            </a:r>
            <a:r>
              <a:rPr kumimoji="0" lang="fr-FR" sz="900" b="0" i="0" u="none" strike="noStrike" kern="0" cap="none" spc="0" normalizeH="0" baseline="30000" noProof="0">
                <a:ln>
                  <a:noFill/>
                </a:ln>
                <a:solidFill>
                  <a:srgbClr val="000000"/>
                </a:solidFill>
                <a:effectLst/>
                <a:uLnTx/>
                <a:uFillTx/>
                <a:latin typeface="Montserrat"/>
                <a:cs typeface="Arial"/>
                <a:sym typeface="Montserrat"/>
              </a:rPr>
              <a:t>e</a:t>
            </a:r>
            <a:r>
              <a:rPr kumimoji="0" lang="fr-FR" sz="900" b="0" i="0" u="none" strike="noStrike" kern="0" cap="none" spc="0" normalizeH="0" baseline="0" noProof="0">
                <a:ln>
                  <a:noFill/>
                </a:ln>
                <a:solidFill>
                  <a:srgbClr val="000000"/>
                </a:solidFill>
                <a:effectLst/>
                <a:uLnTx/>
                <a:uFillTx/>
                <a:latin typeface="Montserrat"/>
                <a:cs typeface="Arial"/>
                <a:sym typeface="Montserrat"/>
              </a:rPr>
              <a:t> niveau</a:t>
            </a:r>
          </a:p>
          <a:p>
            <a:pPr marL="228600" marR="0" lvl="0" indent="-228600" algn="just" defTabSz="914400" rtl="0" eaLnBrk="1" fontAlgn="auto" latinLnBrk="0" hangingPunct="1">
              <a:lnSpc>
                <a:spcPct val="100000"/>
              </a:lnSpc>
              <a:spcBef>
                <a:spcPts val="210"/>
              </a:spcBef>
              <a:spcAft>
                <a:spcPts val="0"/>
              </a:spcAft>
              <a:buClr>
                <a:srgbClr val="009DC5"/>
              </a:buClr>
              <a:buSzPct val="100000"/>
              <a:buFont typeface="Courier New" panose="02070309020205020404" pitchFamily="49" charset="0"/>
              <a:buChar char="o"/>
              <a:tabLst/>
              <a:defRPr/>
            </a:pPr>
            <a:r>
              <a:rPr kumimoji="0" lang="fr-FR" sz="900" b="0" i="0" u="none" strike="noStrike" kern="0" cap="none" spc="0" normalizeH="0" baseline="0" noProof="0">
                <a:ln>
                  <a:noFill/>
                </a:ln>
                <a:solidFill>
                  <a:srgbClr val="000000"/>
                </a:solidFill>
                <a:effectLst/>
                <a:uLnTx/>
                <a:uFillTx/>
                <a:latin typeface="Montserrat"/>
                <a:cs typeface="Arial"/>
                <a:sym typeface="Montserrat"/>
              </a:rPr>
              <a:t>Coordination de la construction de la formation de perfectionnement &amp; déploiement</a:t>
            </a:r>
            <a:endParaRPr kumimoji="0" lang="fr-FR" sz="900" b="0" i="0" u="none" strike="noStrike" kern="0" cap="none" spc="0" normalizeH="0" baseline="0" noProof="0">
              <a:ln>
                <a:noFill/>
              </a:ln>
              <a:solidFill>
                <a:srgbClr val="000000"/>
              </a:solidFill>
              <a:effectLst/>
              <a:uLnTx/>
              <a:uFillTx/>
              <a:latin typeface="Montserrat"/>
              <a:cs typeface="Arial"/>
            </a:endParaRPr>
          </a:p>
          <a:p>
            <a:pPr marL="353695" marR="0" lvl="1" indent="-171450" algn="l" defTabSz="914400" rtl="0" eaLnBrk="1" fontAlgn="auto" latinLnBrk="0" hangingPunct="1">
              <a:lnSpc>
                <a:spcPct val="100000"/>
              </a:lnSpc>
              <a:spcBef>
                <a:spcPts val="200"/>
              </a:spcBef>
              <a:spcAft>
                <a:spcPts val="0"/>
              </a:spcAft>
              <a:buClr>
                <a:srgbClr val="0070C0"/>
              </a:buClr>
              <a:buSzPts val="1000"/>
              <a:buFont typeface="Courier New"/>
              <a:buChar char="o"/>
              <a:tabLst/>
              <a:defRPr/>
            </a:pPr>
            <a:endParaRPr kumimoji="0" lang="fr-FR" sz="900" b="0" i="0" u="none" strike="noStrike" kern="0" cap="none" spc="0" normalizeH="0" baseline="0" noProof="0">
              <a:ln>
                <a:noFill/>
              </a:ln>
              <a:solidFill>
                <a:srgbClr val="000000">
                  <a:lumMod val="75000"/>
                  <a:lumOff val="25000"/>
                </a:srgbClr>
              </a:solidFill>
              <a:effectLst/>
              <a:uLnTx/>
              <a:uFillTx/>
              <a:latin typeface="Montserrat"/>
              <a:cs typeface="Arial"/>
            </a:endParaRPr>
          </a:p>
        </p:txBody>
      </p:sp>
      <p:pic>
        <p:nvPicPr>
          <p:cNvPr id="53" name="Image 52" descr="Une image contenant texte, Police, Graphique, logo&#10;&#10;Description générée automatiquement">
            <a:extLst>
              <a:ext uri="{FF2B5EF4-FFF2-40B4-BE49-F238E27FC236}">
                <a16:creationId xmlns:a16="http://schemas.microsoft.com/office/drawing/2014/main" id="{D0FD75A5-0ED6-E3A1-0C0B-059BB00454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11512" y="160657"/>
            <a:ext cx="831679" cy="587027"/>
          </a:xfrm>
          <a:prstGeom prst="rect">
            <a:avLst/>
          </a:prstGeom>
        </p:spPr>
      </p:pic>
    </p:spTree>
    <p:extLst>
      <p:ext uri="{BB962C8B-B14F-4D97-AF65-F5344CB8AC3E}">
        <p14:creationId xmlns:p14="http://schemas.microsoft.com/office/powerpoint/2010/main" val="213474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D7F77D-8A0A-C06C-9C10-9CACA5E91EF0}"/>
              </a:ext>
            </a:extLst>
          </p:cNvPr>
          <p:cNvSpPr>
            <a:spLocks noGrp="1"/>
          </p:cNvSpPr>
          <p:nvPr>
            <p:ph type="title"/>
          </p:nvPr>
        </p:nvSpPr>
        <p:spPr/>
        <p:txBody>
          <a:bodyPr/>
          <a:lstStyle/>
          <a:p>
            <a:r>
              <a:rPr lang="fr-FR"/>
              <a:t>Les grands principes de notre démarche pour vous accompagner</a:t>
            </a:r>
          </a:p>
        </p:txBody>
      </p:sp>
    </p:spTree>
    <p:extLst>
      <p:ext uri="{BB962C8B-B14F-4D97-AF65-F5344CB8AC3E}">
        <p14:creationId xmlns:p14="http://schemas.microsoft.com/office/powerpoint/2010/main" val="3265737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1C7AD66-5196-4CCE-AB25-6A379449FF5A}"/>
              </a:ext>
            </a:extLst>
          </p:cNvPr>
          <p:cNvSpPr>
            <a:spLocks noGrp="1"/>
          </p:cNvSpPr>
          <p:nvPr>
            <p:ph sz="quarter" idx="12"/>
          </p:nvPr>
        </p:nvSpPr>
        <p:spPr>
          <a:xfrm>
            <a:off x="4175479" y="1745625"/>
            <a:ext cx="7645046" cy="738664"/>
          </a:xfrm>
        </p:spPr>
        <p:txBody>
          <a:bodyPr/>
          <a:lstStyle/>
          <a:p>
            <a:r>
              <a:rPr lang="fr-FR">
                <a:latin typeface="+mj-lt"/>
              </a:rPr>
              <a:t>🎯</a:t>
            </a:r>
            <a:r>
              <a:rPr lang="fr-FR" b="1">
                <a:latin typeface="+mj-lt"/>
              </a:rPr>
              <a:t>Notre objectif </a:t>
            </a:r>
            <a:r>
              <a:rPr lang="fr-FR">
                <a:latin typeface="+mj-lt"/>
              </a:rPr>
              <a:t>: aider la DSI a construire une stratégie d’accompagnement auprès des 1200 collaborateurs du Groupe Pichet, sur plusieurs sites en France. </a:t>
            </a:r>
          </a:p>
          <a:p>
            <a:r>
              <a:rPr lang="fr-FR">
                <a:latin typeface="+mj-lt"/>
              </a:rPr>
              <a:t>La stratégie comprend un déploiement en plusieurs lotissements, permettant un accompagnement personnalisé, de proximité auprès des différents métiers.</a:t>
            </a:r>
          </a:p>
        </p:txBody>
      </p:sp>
      <p:sp>
        <p:nvSpPr>
          <p:cNvPr id="3" name="Espace réservé du texte 2">
            <a:extLst>
              <a:ext uri="{FF2B5EF4-FFF2-40B4-BE49-F238E27FC236}">
                <a16:creationId xmlns:a16="http://schemas.microsoft.com/office/drawing/2014/main" id="{97C0849B-46EB-4F59-8C30-D31BE0B5D18B}"/>
              </a:ext>
            </a:extLst>
          </p:cNvPr>
          <p:cNvSpPr>
            <a:spLocks noGrp="1"/>
          </p:cNvSpPr>
          <p:nvPr>
            <p:ph type="body" sz="quarter" idx="11"/>
          </p:nvPr>
        </p:nvSpPr>
        <p:spPr>
          <a:xfrm>
            <a:off x="444498" y="2373486"/>
            <a:ext cx="3081423" cy="498598"/>
          </a:xfrm>
        </p:spPr>
        <p:txBody>
          <a:bodyPr/>
          <a:lstStyle/>
          <a:p>
            <a:r>
              <a:rPr lang="fr-FR"/>
              <a:t>Déploiement de la téléphonie VOIP</a:t>
            </a:r>
          </a:p>
        </p:txBody>
      </p:sp>
      <p:sp>
        <p:nvSpPr>
          <p:cNvPr id="4" name="Espace réservé du texte 3">
            <a:extLst>
              <a:ext uri="{FF2B5EF4-FFF2-40B4-BE49-F238E27FC236}">
                <a16:creationId xmlns:a16="http://schemas.microsoft.com/office/drawing/2014/main" id="{22D001F8-9295-4F14-8FD3-A170CB8E202B}"/>
              </a:ext>
            </a:extLst>
          </p:cNvPr>
          <p:cNvSpPr>
            <a:spLocks noGrp="1"/>
          </p:cNvSpPr>
          <p:nvPr>
            <p:ph type="body" sz="quarter" idx="13"/>
          </p:nvPr>
        </p:nvSpPr>
        <p:spPr/>
        <p:txBody>
          <a:bodyPr/>
          <a:lstStyle/>
          <a:p>
            <a:r>
              <a:rPr lang="fr-FR"/>
              <a:t>2021</a:t>
            </a:r>
          </a:p>
        </p:txBody>
      </p:sp>
      <p:sp>
        <p:nvSpPr>
          <p:cNvPr id="5" name="Espace réservé du contenu 4">
            <a:extLst>
              <a:ext uri="{FF2B5EF4-FFF2-40B4-BE49-F238E27FC236}">
                <a16:creationId xmlns:a16="http://schemas.microsoft.com/office/drawing/2014/main" id="{218C28E4-11AB-465A-BAF5-0B25491B66EA}"/>
              </a:ext>
            </a:extLst>
          </p:cNvPr>
          <p:cNvSpPr>
            <a:spLocks noGrp="1"/>
          </p:cNvSpPr>
          <p:nvPr>
            <p:ph sz="quarter" idx="14"/>
          </p:nvPr>
        </p:nvSpPr>
        <p:spPr>
          <a:xfrm>
            <a:off x="4175479" y="3388543"/>
            <a:ext cx="7645046" cy="1107996"/>
          </a:xfrm>
        </p:spPr>
        <p:txBody>
          <a:bodyPr/>
          <a:lstStyle/>
          <a:p>
            <a:r>
              <a:rPr lang="fr-FR">
                <a:latin typeface="+mj-lt"/>
              </a:rPr>
              <a:t>Un site de communication SharePoint a été créé comprenant : </a:t>
            </a:r>
          </a:p>
          <a:p>
            <a:pPr marL="171450" indent="-171450">
              <a:buFontTx/>
              <a:buChar char="-"/>
            </a:pPr>
            <a:r>
              <a:rPr lang="fr-FR" b="0">
                <a:latin typeface="+mj-lt"/>
              </a:rPr>
              <a:t>Une page explicative du changement entre l’état actuel (téléphone sur les bureaux) l’état futur (téléphonie intégrée dans Teams</a:t>
            </a:r>
          </a:p>
          <a:p>
            <a:pPr marL="171450" indent="-171450">
              <a:buFontTx/>
              <a:buChar char="-"/>
            </a:pPr>
            <a:r>
              <a:rPr lang="fr-FR" b="0">
                <a:latin typeface="+mj-lt"/>
              </a:rPr>
              <a:t>La présentation des casques disponibles par métiers (en fonction des usages)</a:t>
            </a:r>
          </a:p>
          <a:p>
            <a:pPr marL="171450" indent="-171450">
              <a:buFontTx/>
              <a:buChar char="-"/>
            </a:pPr>
            <a:r>
              <a:rPr lang="fr-FR" b="0">
                <a:latin typeface="+mj-lt"/>
              </a:rPr>
              <a:t>La centralisation des livrables d’accompagnement (format PDF)</a:t>
            </a:r>
          </a:p>
          <a:p>
            <a:pPr marL="171450" indent="-171450">
              <a:buFontTx/>
              <a:buChar char="-"/>
            </a:pPr>
            <a:r>
              <a:rPr lang="fr-FR" b="0">
                <a:latin typeface="+mj-lt"/>
              </a:rPr>
              <a:t>Le planning des formations disponibles par métiers</a:t>
            </a:r>
          </a:p>
        </p:txBody>
      </p:sp>
      <p:sp>
        <p:nvSpPr>
          <p:cNvPr id="6" name="Espace réservé du contenu 5">
            <a:extLst>
              <a:ext uri="{FF2B5EF4-FFF2-40B4-BE49-F238E27FC236}">
                <a16:creationId xmlns:a16="http://schemas.microsoft.com/office/drawing/2014/main" id="{5ABCB93B-5537-4679-B358-98361D00F9D7}"/>
              </a:ext>
            </a:extLst>
          </p:cNvPr>
          <p:cNvSpPr>
            <a:spLocks noGrp="1"/>
          </p:cNvSpPr>
          <p:nvPr>
            <p:ph sz="quarter" idx="15"/>
          </p:nvPr>
        </p:nvSpPr>
        <p:spPr>
          <a:xfrm>
            <a:off x="4175479" y="4856147"/>
            <a:ext cx="7645046" cy="738664"/>
          </a:xfrm>
        </p:spPr>
        <p:txBody>
          <a:bodyPr/>
          <a:lstStyle/>
          <a:p>
            <a:r>
              <a:rPr lang="fr-FR">
                <a:latin typeface="+mj-lt"/>
              </a:rPr>
              <a:t>Formations présentielles </a:t>
            </a:r>
            <a:r>
              <a:rPr lang="fr-FR" b="0">
                <a:latin typeface="+mj-lt"/>
              </a:rPr>
              <a:t>: « Petit Déjeuner Téléphonie », format de 2 heures (présentation du projet, démonstration de l’outil session de Q&amp;A et remise des casques)</a:t>
            </a:r>
          </a:p>
          <a:p>
            <a:r>
              <a:rPr lang="fr-FR">
                <a:latin typeface="+mj-lt"/>
              </a:rPr>
              <a:t>Formations </a:t>
            </a:r>
            <a:r>
              <a:rPr lang="fr-FR" err="1">
                <a:latin typeface="+mj-lt"/>
              </a:rPr>
              <a:t>distancielles</a:t>
            </a:r>
            <a:r>
              <a:rPr lang="fr-FR">
                <a:latin typeface="+mj-lt"/>
              </a:rPr>
              <a:t> avec Teams </a:t>
            </a:r>
            <a:r>
              <a:rPr lang="fr-FR" b="0">
                <a:latin typeface="+mj-lt"/>
              </a:rPr>
              <a:t>: envoi des casques aux référents IT local pour remise en amont de la formation, présentation du projet, démonstration de l’outil session de Q&amp;A</a:t>
            </a:r>
          </a:p>
        </p:txBody>
      </p:sp>
      <p:sp>
        <p:nvSpPr>
          <p:cNvPr id="7" name="Espace réservé du texte 6">
            <a:extLst>
              <a:ext uri="{FF2B5EF4-FFF2-40B4-BE49-F238E27FC236}">
                <a16:creationId xmlns:a16="http://schemas.microsoft.com/office/drawing/2014/main" id="{675AB0E6-8009-4656-9BFC-C3FADAE64193}"/>
              </a:ext>
            </a:extLst>
          </p:cNvPr>
          <p:cNvSpPr>
            <a:spLocks noGrp="1"/>
          </p:cNvSpPr>
          <p:nvPr>
            <p:ph type="body" sz="quarter" idx="16"/>
          </p:nvPr>
        </p:nvSpPr>
        <p:spPr/>
        <p:txBody>
          <a:bodyPr/>
          <a:lstStyle/>
          <a:p>
            <a:r>
              <a:rPr lang="fr-FR"/>
              <a:t>Immobilier</a:t>
            </a:r>
          </a:p>
        </p:txBody>
      </p:sp>
      <p:sp>
        <p:nvSpPr>
          <p:cNvPr id="8" name="Espace réservé du texte 7">
            <a:extLst>
              <a:ext uri="{FF2B5EF4-FFF2-40B4-BE49-F238E27FC236}">
                <a16:creationId xmlns:a16="http://schemas.microsoft.com/office/drawing/2014/main" id="{E3A1B481-7489-4B6B-9DA5-5B9ECD980725}"/>
              </a:ext>
            </a:extLst>
          </p:cNvPr>
          <p:cNvSpPr>
            <a:spLocks noGrp="1"/>
          </p:cNvSpPr>
          <p:nvPr>
            <p:ph type="body" sz="quarter" idx="17"/>
          </p:nvPr>
        </p:nvSpPr>
        <p:spPr/>
        <p:txBody>
          <a:bodyPr/>
          <a:lstStyle/>
          <a:p>
            <a:r>
              <a:rPr lang="fr-FR"/>
              <a:t>Pichet Immobilier</a:t>
            </a:r>
          </a:p>
        </p:txBody>
      </p:sp>
      <p:sp>
        <p:nvSpPr>
          <p:cNvPr id="9" name="Espace réservé du texte 8">
            <a:extLst>
              <a:ext uri="{FF2B5EF4-FFF2-40B4-BE49-F238E27FC236}">
                <a16:creationId xmlns:a16="http://schemas.microsoft.com/office/drawing/2014/main" id="{2A0E01E9-8223-4F48-9970-36B96A8DA40B}"/>
              </a:ext>
            </a:extLst>
          </p:cNvPr>
          <p:cNvSpPr>
            <a:spLocks noGrp="1"/>
          </p:cNvSpPr>
          <p:nvPr>
            <p:ph type="body" sz="quarter" idx="18"/>
          </p:nvPr>
        </p:nvSpPr>
        <p:spPr/>
        <p:txBody>
          <a:bodyPr/>
          <a:lstStyle/>
          <a:p>
            <a:r>
              <a:rPr lang="fr-FR"/>
              <a:t>Change P&amp;C</a:t>
            </a:r>
          </a:p>
        </p:txBody>
      </p:sp>
      <p:sp>
        <p:nvSpPr>
          <p:cNvPr id="10" name="Espace réservé du texte 9">
            <a:extLst>
              <a:ext uri="{FF2B5EF4-FFF2-40B4-BE49-F238E27FC236}">
                <a16:creationId xmlns:a16="http://schemas.microsoft.com/office/drawing/2014/main" id="{78D7DD4E-F851-4D41-A32E-F2C4B6AB871C}"/>
              </a:ext>
            </a:extLst>
          </p:cNvPr>
          <p:cNvSpPr>
            <a:spLocks noGrp="1"/>
          </p:cNvSpPr>
          <p:nvPr>
            <p:ph type="body" sz="quarter" idx="19"/>
          </p:nvPr>
        </p:nvSpPr>
        <p:spPr/>
        <p:txBody>
          <a:bodyPr/>
          <a:lstStyle/>
          <a:p>
            <a:r>
              <a:rPr lang="fr-FR"/>
              <a:t>Microsoft Teams</a:t>
            </a:r>
          </a:p>
        </p:txBody>
      </p:sp>
      <p:sp>
        <p:nvSpPr>
          <p:cNvPr id="11" name="Espace réservé du texte 10">
            <a:extLst>
              <a:ext uri="{FF2B5EF4-FFF2-40B4-BE49-F238E27FC236}">
                <a16:creationId xmlns:a16="http://schemas.microsoft.com/office/drawing/2014/main" id="{73D27633-44DC-46F6-84A8-13D614F89861}"/>
              </a:ext>
            </a:extLst>
          </p:cNvPr>
          <p:cNvSpPr>
            <a:spLocks noGrp="1"/>
          </p:cNvSpPr>
          <p:nvPr>
            <p:ph type="body" sz="quarter" idx="20"/>
          </p:nvPr>
        </p:nvSpPr>
        <p:spPr>
          <a:xfrm>
            <a:off x="897921" y="5860857"/>
            <a:ext cx="2628000" cy="387798"/>
          </a:xfrm>
        </p:spPr>
        <p:txBody>
          <a:bodyPr/>
          <a:lstStyle/>
          <a:p>
            <a:r>
              <a:rPr lang="fr-FR"/>
              <a:t>1 manager de mission</a:t>
            </a:r>
            <a:br>
              <a:rPr lang="fr-FR"/>
            </a:br>
            <a:r>
              <a:rPr lang="fr-FR"/>
              <a:t>1 consultant confirmé</a:t>
            </a:r>
          </a:p>
        </p:txBody>
      </p:sp>
      <p:sp>
        <p:nvSpPr>
          <p:cNvPr id="12" name="Espace réservé du contenu 11">
            <a:extLst>
              <a:ext uri="{FF2B5EF4-FFF2-40B4-BE49-F238E27FC236}">
                <a16:creationId xmlns:a16="http://schemas.microsoft.com/office/drawing/2014/main" id="{8C9D2A6A-D335-4F30-BAC0-1ED077E255DC}"/>
              </a:ext>
            </a:extLst>
          </p:cNvPr>
          <p:cNvSpPr>
            <a:spLocks noGrp="1"/>
          </p:cNvSpPr>
          <p:nvPr>
            <p:ph sz="quarter" idx="21"/>
          </p:nvPr>
        </p:nvSpPr>
        <p:spPr>
          <a:xfrm>
            <a:off x="4175479" y="796409"/>
            <a:ext cx="7645046" cy="492443"/>
          </a:xfrm>
        </p:spPr>
        <p:txBody>
          <a:bodyPr/>
          <a:lstStyle/>
          <a:p>
            <a:r>
              <a:rPr lang="fr-FR" sz="1600" b="1" i="0">
                <a:latin typeface="+mj-lt"/>
              </a:rPr>
              <a:t>La DSI du Groupe Pichet a sollicité Talan dans l’accompagnement fonctionnel du déploiement de la téléphonie Teams auprès de ses 1200 collaborateurs. </a:t>
            </a:r>
          </a:p>
        </p:txBody>
      </p:sp>
      <p:sp>
        <p:nvSpPr>
          <p:cNvPr id="13" name="Espace réservé du contenu 1">
            <a:extLst>
              <a:ext uri="{FF2B5EF4-FFF2-40B4-BE49-F238E27FC236}">
                <a16:creationId xmlns:a16="http://schemas.microsoft.com/office/drawing/2014/main" id="{E4FCA6AE-6E9E-CF34-B98E-2A454FDAFDB3}"/>
              </a:ext>
            </a:extLst>
          </p:cNvPr>
          <p:cNvSpPr txBox="1">
            <a:spLocks/>
          </p:cNvSpPr>
          <p:nvPr/>
        </p:nvSpPr>
        <p:spPr>
          <a:xfrm>
            <a:off x="4175479" y="3038549"/>
            <a:ext cx="7645046" cy="184666"/>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200" b="0" i="0" u="none" strike="noStrike" cap="none">
                <a:solidFill>
                  <a:srgbClr val="000000"/>
                </a:solidFill>
                <a:latin typeface="Montserrat" panose="00000500000000000000" pitchFamily="2" charset="0"/>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100" b="0" i="0" u="none" strike="noStrike" cap="none">
                <a:solidFill>
                  <a:schemeClr val="bg2">
                    <a:lumMod val="10000"/>
                  </a:schemeClr>
                </a:solidFill>
                <a:latin typeface="Montserrat" panose="00000500000000000000" pitchFamily="2" charset="0"/>
                <a:ea typeface="Arial"/>
                <a:cs typeface="Arial"/>
                <a:sym typeface="Arial"/>
              </a:defRPr>
            </a:lvl2pPr>
            <a:lvl3pPr marL="361950" marR="0" lvl="2" indent="-150813" algn="l" rtl="0" eaLnBrk="1" hangingPunct="1">
              <a:lnSpc>
                <a:spcPct val="100000"/>
              </a:lnSpc>
              <a:spcBef>
                <a:spcPts val="0"/>
              </a:spcBef>
              <a:spcAft>
                <a:spcPts val="0"/>
              </a:spcAft>
              <a:buClr>
                <a:srgbClr val="000000"/>
              </a:buClr>
              <a:buFont typeface="Arial"/>
              <a:defRPr sz="1100" b="0" i="0" u="none" strike="noStrike" cap="none">
                <a:solidFill>
                  <a:srgbClr val="000000"/>
                </a:solidFill>
                <a:latin typeface="Montserrat" panose="00000500000000000000" pitchFamily="2" charset="0"/>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b="1">
                <a:latin typeface="+mj-lt"/>
              </a:rPr>
              <a:t>💡Exemples d’actions réalisées :</a:t>
            </a:r>
          </a:p>
        </p:txBody>
      </p:sp>
    </p:spTree>
    <p:extLst>
      <p:ext uri="{BB962C8B-B14F-4D97-AF65-F5344CB8AC3E}">
        <p14:creationId xmlns:p14="http://schemas.microsoft.com/office/powerpoint/2010/main" val="2941202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B7A65-6754-054C-E582-FAD8714509F0}"/>
              </a:ext>
            </a:extLst>
          </p:cNvPr>
          <p:cNvSpPr>
            <a:spLocks noGrp="1"/>
          </p:cNvSpPr>
          <p:nvPr>
            <p:ph type="title"/>
          </p:nvPr>
        </p:nvSpPr>
        <p:spPr/>
        <p:txBody>
          <a:bodyPr/>
          <a:lstStyle/>
          <a:p>
            <a:r>
              <a:rPr lang="fr-FR"/>
              <a:t>Focus formation : nos attentes vis-à-vis de Bouygues Immobilier et ses partenaires sur la formation</a:t>
            </a:r>
          </a:p>
        </p:txBody>
      </p:sp>
      <p:sp>
        <p:nvSpPr>
          <p:cNvPr id="11" name="Rectangle 10">
            <a:extLst>
              <a:ext uri="{FF2B5EF4-FFF2-40B4-BE49-F238E27FC236}">
                <a16:creationId xmlns:a16="http://schemas.microsoft.com/office/drawing/2014/main" id="{AF78A672-0755-469A-9911-83290DEE509E}"/>
              </a:ext>
            </a:extLst>
          </p:cNvPr>
          <p:cNvSpPr/>
          <p:nvPr/>
        </p:nvSpPr>
        <p:spPr>
          <a:xfrm>
            <a:off x="1761680" y="2032004"/>
            <a:ext cx="4441378" cy="43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Qualification des perceptions et attentes vis-à-vis de la formation</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Analyse macro des gaps de compétences pour identifier les niveaux de maturité digitale et processus (selon les analyses d’impacts, des retours basés sur les collaborateurs)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Identifier les prérequis pour suivre la formation (notamment les prérequis outils et métiers)</a:t>
            </a:r>
          </a:p>
        </p:txBody>
      </p:sp>
      <p:sp>
        <p:nvSpPr>
          <p:cNvPr id="12" name="Rectangle 11">
            <a:extLst>
              <a:ext uri="{FF2B5EF4-FFF2-40B4-BE49-F238E27FC236}">
                <a16:creationId xmlns:a16="http://schemas.microsoft.com/office/drawing/2014/main" id="{99E72F7D-B290-829E-E138-FC61596FCA8E}"/>
              </a:ext>
            </a:extLst>
          </p:cNvPr>
          <p:cNvSpPr/>
          <p:nvPr/>
        </p:nvSpPr>
        <p:spPr>
          <a:xfrm>
            <a:off x="2155804" y="2587826"/>
            <a:ext cx="4734464" cy="7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Dresser une liste des savoir-faire et des connaissances à acquérir par population (vision personae dans l’analyse d’impact)</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Ecrire les objectifs pédagogiques spécifiques aux différents modules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Mettre en évidence les liens entre les gestes métiers et outils afin de couvrir l'ensemble des besoins fonctionnels (l’outil va servir le geste métier, on doit toujours partir des besoins métiers)</a:t>
            </a:r>
          </a:p>
        </p:txBody>
      </p:sp>
      <p:sp>
        <p:nvSpPr>
          <p:cNvPr id="13" name="Rectangle 12">
            <a:extLst>
              <a:ext uri="{FF2B5EF4-FFF2-40B4-BE49-F238E27FC236}">
                <a16:creationId xmlns:a16="http://schemas.microsoft.com/office/drawing/2014/main" id="{EF137AA8-327E-07F0-7406-789CE0F90B83}"/>
              </a:ext>
            </a:extLst>
          </p:cNvPr>
          <p:cNvSpPr/>
          <p:nvPr/>
        </p:nvSpPr>
        <p:spPr>
          <a:xfrm>
            <a:off x="2562138" y="3325372"/>
            <a:ext cx="4147467" cy="62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Choisir les méthodes et techniques pédagogiques en prenant en compte leurs contraintes métiers</a:t>
            </a:r>
            <a:endParaRPr kumimoji="0" lang="fr-FR" sz="800" b="0" i="0" u="none" strike="noStrike" kern="0" cap="none" spc="0" normalizeH="0" baseline="0" noProof="0">
              <a:ln>
                <a:noFill/>
              </a:ln>
              <a:solidFill>
                <a:srgbClr val="FFFFFF"/>
              </a:solidFill>
              <a:effectLst/>
              <a:uLnTx/>
              <a:uFillTx/>
              <a:latin typeface="Arial"/>
              <a:ea typeface="+mn-ea"/>
              <a:cs typeface="Arial"/>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800">
                <a:solidFill>
                  <a:srgbClr val="253B49"/>
                </a:solidFill>
                <a:latin typeface="Arial"/>
                <a:cs typeface="Arial"/>
              </a:rPr>
              <a:t>C</a:t>
            </a:r>
            <a:r>
              <a:rPr kumimoji="0" lang="fr-FR" sz="800" b="0" i="0" u="none" strike="noStrike" kern="0" cap="none" spc="0" normalizeH="0" baseline="0" noProof="0" err="1">
                <a:ln>
                  <a:noFill/>
                </a:ln>
                <a:solidFill>
                  <a:srgbClr val="253B49"/>
                </a:solidFill>
                <a:effectLst/>
                <a:uLnTx/>
                <a:uFillTx/>
                <a:latin typeface="Arial"/>
                <a:ea typeface="+mn-ea"/>
                <a:cs typeface="Arial"/>
                <a:sym typeface="Arial"/>
              </a:rPr>
              <a:t>ommuniquer</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 aux managers pour organiser le bon suivi du programme et remonter d'éventuels ajustements.</a:t>
            </a:r>
          </a:p>
        </p:txBody>
      </p:sp>
      <p:sp>
        <p:nvSpPr>
          <p:cNvPr id="14" name="Rectangle 13">
            <a:extLst>
              <a:ext uri="{FF2B5EF4-FFF2-40B4-BE49-F238E27FC236}">
                <a16:creationId xmlns:a16="http://schemas.microsoft.com/office/drawing/2014/main" id="{10875540-7AF8-01D8-B006-F84CECD19C56}"/>
              </a:ext>
            </a:extLst>
          </p:cNvPr>
          <p:cNvSpPr/>
          <p:nvPr/>
        </p:nvSpPr>
        <p:spPr>
          <a:xfrm>
            <a:off x="3276960" y="4768324"/>
            <a:ext cx="3897232" cy="61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Informer les apprenants et les managers sur le planning des sessions </a:t>
            </a:r>
            <a:r>
              <a:rPr lang="fr-FR" sz="800">
                <a:solidFill>
                  <a:srgbClr val="253B49"/>
                </a:solidFill>
                <a:latin typeface="Arial"/>
                <a:cs typeface="Arial"/>
              </a:rPr>
              <a:t>(si formation présentielles), des contacts pour l’assistance utilisateur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et les étapes clés</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sz="800">
                <a:solidFill>
                  <a:srgbClr val="253B49"/>
                </a:solidFill>
                <a:latin typeface="Arial"/>
                <a:cs typeface="Arial"/>
              </a:rPr>
              <a:t>Identifier et contacter les stagiaires concernés</a:t>
            </a:r>
            <a:endParaRPr kumimoji="0" lang="fr-FR" sz="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9D6647D1-534A-04B0-A276-36C16A111E54}"/>
              </a:ext>
            </a:extLst>
          </p:cNvPr>
          <p:cNvSpPr/>
          <p:nvPr/>
        </p:nvSpPr>
        <p:spPr>
          <a:xfrm>
            <a:off x="3583287" y="5469691"/>
            <a:ext cx="3897231" cy="70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Mettre en place des évaluations à froid auprès des stagiaires et des managers (les retours à chauds en fin de session </a:t>
            </a:r>
            <a:r>
              <a:rPr lang="fr-FR" sz="800">
                <a:solidFill>
                  <a:srgbClr val="253B49"/>
                </a:solidFill>
                <a:latin typeface="Arial"/>
                <a:cs typeface="Arial"/>
              </a:rPr>
              <a:t>peuvent parfois être trop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positifs, des retours à froid, par exemple quelques jours après, permettent une meilleure objectivité des stagiaires). Se baser sur des outils de recueil à chaud si existants chez BI (à voir avec la formation)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Analyser les retours et en faire une restitution éclairée </a:t>
            </a:r>
          </a:p>
        </p:txBody>
      </p:sp>
      <p:sp>
        <p:nvSpPr>
          <p:cNvPr id="16" name="Rectangle 15">
            <a:extLst>
              <a:ext uri="{FF2B5EF4-FFF2-40B4-BE49-F238E27FC236}">
                <a16:creationId xmlns:a16="http://schemas.microsoft.com/office/drawing/2014/main" id="{2D574CE5-258B-2598-4E32-F18C8852583D}"/>
              </a:ext>
            </a:extLst>
          </p:cNvPr>
          <p:cNvSpPr/>
          <p:nvPr/>
        </p:nvSpPr>
        <p:spPr>
          <a:xfrm>
            <a:off x="3909557" y="6242690"/>
            <a:ext cx="3528000" cy="63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Dans une logique agile, mettre à jour après chaque Rex le plan de formation. Cela comprend notamment l</a:t>
            </a:r>
            <a:r>
              <a:rPr lang="fr-FR" sz="800">
                <a:solidFill>
                  <a:srgbClr val="253B49"/>
                </a:solidFill>
                <a:latin typeface="Arial"/>
                <a:cs typeface="Arial"/>
              </a:rPr>
              <a:t>es supports de formation mais également </a:t>
            </a:r>
            <a:r>
              <a:rPr kumimoji="0" lang="fr-FR" sz="800" b="0" i="0" u="none" strike="noStrike" kern="0" cap="none" spc="0" normalizeH="0" baseline="0" noProof="0">
                <a:ln>
                  <a:noFill/>
                </a:ln>
                <a:solidFill>
                  <a:srgbClr val="253B49"/>
                </a:solidFill>
                <a:effectLst/>
                <a:uLnTx/>
                <a:uFillTx/>
                <a:latin typeface="Arial"/>
                <a:ea typeface="+mn-ea"/>
                <a:cs typeface="Arial"/>
                <a:sym typeface="Arial"/>
              </a:rPr>
              <a:t>les supports d’accompagnement en fonction des besoins restants</a:t>
            </a:r>
          </a:p>
        </p:txBody>
      </p:sp>
      <p:sp>
        <p:nvSpPr>
          <p:cNvPr id="18" name="Rectangle 17">
            <a:extLst>
              <a:ext uri="{FF2B5EF4-FFF2-40B4-BE49-F238E27FC236}">
                <a16:creationId xmlns:a16="http://schemas.microsoft.com/office/drawing/2014/main" id="{AD66FBF9-C02C-7548-5E5D-9C4D4DAD2CD3}"/>
              </a:ext>
            </a:extLst>
          </p:cNvPr>
          <p:cNvSpPr/>
          <p:nvPr/>
        </p:nvSpPr>
        <p:spPr>
          <a:xfrm>
            <a:off x="2762725" y="4041137"/>
            <a:ext cx="4713573" cy="62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Construire les différents supports (guides utilisateurs, formation en autonomie…) selon les phases, les acteurs et les besoins identifiés, avec une base d’informations provenant de l’éditeur (guides et supports existants non adaptés à BI) </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fr-FR" sz="800" b="0" i="0" u="none" strike="noStrike" kern="0" cap="none" spc="0" normalizeH="0" baseline="0" noProof="0">
                <a:ln>
                  <a:noFill/>
                </a:ln>
                <a:solidFill>
                  <a:srgbClr val="253B49"/>
                </a:solidFill>
                <a:effectLst/>
                <a:uLnTx/>
                <a:uFillTx/>
                <a:latin typeface="Arial"/>
                <a:ea typeface="+mn-ea"/>
                <a:cs typeface="Arial"/>
                <a:sym typeface="Arial"/>
              </a:rPr>
              <a:t>Organiser le suivi régulier de l'acquisition de compétences des stagiaires (connaissances, compétences, capacités). Par exemple via un questionnaire d’auto-évaluation ou un quizz de connaissance. </a:t>
            </a:r>
            <a:endParaRPr kumimoji="0" lang="fr-FR" sz="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9" name="Rectangle : coins arrondis 18">
            <a:extLst>
              <a:ext uri="{FF2B5EF4-FFF2-40B4-BE49-F238E27FC236}">
                <a16:creationId xmlns:a16="http://schemas.microsoft.com/office/drawing/2014/main" id="{555B5D40-FEE8-07AD-77DE-B2EFBEB78C35}"/>
              </a:ext>
            </a:extLst>
          </p:cNvPr>
          <p:cNvSpPr/>
          <p:nvPr/>
        </p:nvSpPr>
        <p:spPr>
          <a:xfrm>
            <a:off x="540966" y="1995794"/>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fr-FR" sz="1050"/>
              <a:t>Analyse des attentes</a:t>
            </a:r>
          </a:p>
        </p:txBody>
      </p:sp>
      <p:sp>
        <p:nvSpPr>
          <p:cNvPr id="20" name="Rectangle : coins arrondis 19">
            <a:extLst>
              <a:ext uri="{FF2B5EF4-FFF2-40B4-BE49-F238E27FC236}">
                <a16:creationId xmlns:a16="http://schemas.microsoft.com/office/drawing/2014/main" id="{DA11D4C5-84F7-70B1-DC6B-D6215E717E8C}"/>
              </a:ext>
            </a:extLst>
          </p:cNvPr>
          <p:cNvSpPr/>
          <p:nvPr/>
        </p:nvSpPr>
        <p:spPr>
          <a:xfrm>
            <a:off x="911259" y="2703610"/>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solidFill>
                  <a:schemeClr val="bg1"/>
                </a:solidFill>
                <a:latin typeface="+mj-lt"/>
              </a:rPr>
              <a:t>Définition des objectifs </a:t>
            </a:r>
            <a:r>
              <a:rPr lang="fr-FR" sz="1050" b="0" i="0" u="none" strike="noStrike" cap="none">
                <a:solidFill>
                  <a:schemeClr val="bg1"/>
                </a:solidFill>
                <a:latin typeface="+mj-lt"/>
                <a:ea typeface="Arial"/>
                <a:cs typeface="Arial"/>
                <a:sym typeface="Arial"/>
              </a:rPr>
              <a:t>pédagogique</a:t>
            </a:r>
          </a:p>
        </p:txBody>
      </p:sp>
      <p:sp>
        <p:nvSpPr>
          <p:cNvPr id="21" name="Rectangle : coins arrondis 20">
            <a:extLst>
              <a:ext uri="{FF2B5EF4-FFF2-40B4-BE49-F238E27FC236}">
                <a16:creationId xmlns:a16="http://schemas.microsoft.com/office/drawing/2014/main" id="{AA830561-CE78-BD63-41A3-285167439C48}"/>
              </a:ext>
            </a:extLst>
          </p:cNvPr>
          <p:cNvSpPr/>
          <p:nvPr/>
        </p:nvSpPr>
        <p:spPr>
          <a:xfrm>
            <a:off x="1281552" y="3411426"/>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kern="1200">
                <a:latin typeface="+mj-lt"/>
              </a:rPr>
              <a:t>Ingénierie </a:t>
            </a:r>
            <a:r>
              <a:rPr lang="fr-FR" sz="1050" kern="1200">
                <a:solidFill>
                  <a:srgbClr val="FFFFFF"/>
                </a:solidFill>
                <a:latin typeface="+mj-lt"/>
                <a:ea typeface="+mn-ea"/>
                <a:cs typeface="+mn-cs"/>
              </a:rPr>
              <a:t>pédagogique</a:t>
            </a:r>
          </a:p>
        </p:txBody>
      </p:sp>
      <p:sp>
        <p:nvSpPr>
          <p:cNvPr id="22" name="Rectangle : coins arrondis 21">
            <a:extLst>
              <a:ext uri="{FF2B5EF4-FFF2-40B4-BE49-F238E27FC236}">
                <a16:creationId xmlns:a16="http://schemas.microsoft.com/office/drawing/2014/main" id="{D02CB042-8E25-7FFF-7828-461046580078}"/>
              </a:ext>
            </a:extLst>
          </p:cNvPr>
          <p:cNvSpPr/>
          <p:nvPr/>
        </p:nvSpPr>
        <p:spPr>
          <a:xfrm>
            <a:off x="1651845" y="4119242"/>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latin typeface="+mj-lt"/>
              </a:rPr>
              <a:t>Conception</a:t>
            </a:r>
          </a:p>
        </p:txBody>
      </p:sp>
      <p:sp>
        <p:nvSpPr>
          <p:cNvPr id="23" name="Rectangle : coins arrondis 22">
            <a:extLst>
              <a:ext uri="{FF2B5EF4-FFF2-40B4-BE49-F238E27FC236}">
                <a16:creationId xmlns:a16="http://schemas.microsoft.com/office/drawing/2014/main" id="{0716B244-3F42-E05D-1F66-B5DA27BB819E}"/>
              </a:ext>
            </a:extLst>
          </p:cNvPr>
          <p:cNvSpPr/>
          <p:nvPr/>
        </p:nvSpPr>
        <p:spPr>
          <a:xfrm>
            <a:off x="2022138" y="4827058"/>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rtl="0">
              <a:lnSpc>
                <a:spcPct val="100000"/>
              </a:lnSpc>
              <a:spcBef>
                <a:spcPts val="0"/>
              </a:spcBef>
              <a:spcAft>
                <a:spcPts val="0"/>
              </a:spcAft>
              <a:buClr>
                <a:srgbClr val="000000"/>
              </a:buClr>
              <a:buFont typeface="Arial"/>
              <a:buNone/>
            </a:pPr>
            <a:r>
              <a:rPr lang="fr-FR" sz="1050" b="0" i="0" u="none" strike="noStrike" cap="none">
                <a:solidFill>
                  <a:schemeClr val="bg1"/>
                </a:solidFill>
                <a:latin typeface="+mj-lt"/>
                <a:ea typeface="Arial"/>
                <a:cs typeface="Arial"/>
                <a:sym typeface="Arial"/>
              </a:rPr>
              <a:t>Préparation, et animation</a:t>
            </a:r>
          </a:p>
        </p:txBody>
      </p:sp>
      <p:sp>
        <p:nvSpPr>
          <p:cNvPr id="24" name="Rectangle : coins arrondis 23">
            <a:extLst>
              <a:ext uri="{FF2B5EF4-FFF2-40B4-BE49-F238E27FC236}">
                <a16:creationId xmlns:a16="http://schemas.microsoft.com/office/drawing/2014/main" id="{5A66D75B-5896-AC1E-6030-A16F2E1CB20E}"/>
              </a:ext>
            </a:extLst>
          </p:cNvPr>
          <p:cNvSpPr/>
          <p:nvPr/>
        </p:nvSpPr>
        <p:spPr>
          <a:xfrm>
            <a:off x="2392431" y="5534874"/>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rtl="0"/>
            <a:r>
              <a:rPr lang="fr-FR" sz="1050">
                <a:latin typeface="+mj-lt"/>
              </a:rPr>
              <a:t>Analyse des évaluations</a:t>
            </a:r>
          </a:p>
        </p:txBody>
      </p:sp>
      <p:sp>
        <p:nvSpPr>
          <p:cNvPr id="25" name="Rectangle : coins arrondis 24">
            <a:extLst>
              <a:ext uri="{FF2B5EF4-FFF2-40B4-BE49-F238E27FC236}">
                <a16:creationId xmlns:a16="http://schemas.microsoft.com/office/drawing/2014/main" id="{C943DD0B-C373-49AC-95A1-423FECE73015}"/>
              </a:ext>
            </a:extLst>
          </p:cNvPr>
          <p:cNvSpPr/>
          <p:nvPr/>
        </p:nvSpPr>
        <p:spPr>
          <a:xfrm>
            <a:off x="2762725" y="6242690"/>
            <a:ext cx="1080000" cy="5209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r>
              <a:rPr lang="fr-FR" sz="1050">
                <a:latin typeface="+mj-lt"/>
              </a:rPr>
              <a:t>Mise à jour du plan de formation</a:t>
            </a:r>
          </a:p>
        </p:txBody>
      </p:sp>
      <p:sp>
        <p:nvSpPr>
          <p:cNvPr id="26" name="Flèche : angle droit 25">
            <a:extLst>
              <a:ext uri="{FF2B5EF4-FFF2-40B4-BE49-F238E27FC236}">
                <a16:creationId xmlns:a16="http://schemas.microsoft.com/office/drawing/2014/main" id="{52FFD9FD-D5FA-3290-1B0D-EF11D6B2DD72}"/>
              </a:ext>
            </a:extLst>
          </p:cNvPr>
          <p:cNvSpPr/>
          <p:nvPr/>
        </p:nvSpPr>
        <p:spPr>
          <a:xfrm rot="5400000">
            <a:off x="432693" y="2616302"/>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7" name="Flèche : angle droit 26">
            <a:extLst>
              <a:ext uri="{FF2B5EF4-FFF2-40B4-BE49-F238E27FC236}">
                <a16:creationId xmlns:a16="http://schemas.microsoft.com/office/drawing/2014/main" id="{25EA22E2-7F97-34E9-CB51-02CC48F8096A}"/>
              </a:ext>
            </a:extLst>
          </p:cNvPr>
          <p:cNvSpPr/>
          <p:nvPr/>
        </p:nvSpPr>
        <p:spPr>
          <a:xfrm rot="5400000">
            <a:off x="799436" y="3329580"/>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8" name="Flèche : angle droit 27">
            <a:extLst>
              <a:ext uri="{FF2B5EF4-FFF2-40B4-BE49-F238E27FC236}">
                <a16:creationId xmlns:a16="http://schemas.microsoft.com/office/drawing/2014/main" id="{004B3490-22B7-97B9-A41F-47865D4597CF}"/>
              </a:ext>
            </a:extLst>
          </p:cNvPr>
          <p:cNvSpPr/>
          <p:nvPr/>
        </p:nvSpPr>
        <p:spPr>
          <a:xfrm rot="5400000">
            <a:off x="1166179" y="4042858"/>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9" name="Flèche : angle droit 28">
            <a:extLst>
              <a:ext uri="{FF2B5EF4-FFF2-40B4-BE49-F238E27FC236}">
                <a16:creationId xmlns:a16="http://schemas.microsoft.com/office/drawing/2014/main" id="{4D9B57FE-F778-E6F5-0A58-17190EA53604}"/>
              </a:ext>
            </a:extLst>
          </p:cNvPr>
          <p:cNvSpPr/>
          <p:nvPr/>
        </p:nvSpPr>
        <p:spPr>
          <a:xfrm rot="5400000">
            <a:off x="1532922" y="4756136"/>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34" name="Flèche : angle droit 33">
            <a:extLst>
              <a:ext uri="{FF2B5EF4-FFF2-40B4-BE49-F238E27FC236}">
                <a16:creationId xmlns:a16="http://schemas.microsoft.com/office/drawing/2014/main" id="{067B4529-EE21-821F-39D3-5DE6BF560CD3}"/>
              </a:ext>
            </a:extLst>
          </p:cNvPr>
          <p:cNvSpPr/>
          <p:nvPr/>
        </p:nvSpPr>
        <p:spPr>
          <a:xfrm rot="5400000">
            <a:off x="1899665" y="5469414"/>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35" name="Flèche : angle droit 34">
            <a:extLst>
              <a:ext uri="{FF2B5EF4-FFF2-40B4-BE49-F238E27FC236}">
                <a16:creationId xmlns:a16="http://schemas.microsoft.com/office/drawing/2014/main" id="{C0B402FC-7B8D-750F-683C-3786ACF51150}"/>
              </a:ext>
            </a:extLst>
          </p:cNvPr>
          <p:cNvSpPr/>
          <p:nvPr/>
        </p:nvSpPr>
        <p:spPr>
          <a:xfrm rot="5400000">
            <a:off x="2266410" y="6182691"/>
            <a:ext cx="520112" cy="422587"/>
          </a:xfrm>
          <a:prstGeom prst="bentUpArrow">
            <a:avLst>
              <a:gd name="adj1" fmla="val 15121"/>
              <a:gd name="adj2" fmla="val 25000"/>
              <a:gd name="adj3" fmla="val 248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36" name="Rectangle 35">
            <a:extLst>
              <a:ext uri="{FF2B5EF4-FFF2-40B4-BE49-F238E27FC236}">
                <a16:creationId xmlns:a16="http://schemas.microsoft.com/office/drawing/2014/main" id="{34E7EBEB-75B7-DA1D-B94A-C4FD90980F8E}"/>
              </a:ext>
            </a:extLst>
          </p:cNvPr>
          <p:cNvSpPr/>
          <p:nvPr/>
        </p:nvSpPr>
        <p:spPr>
          <a:xfrm>
            <a:off x="491070" y="1100991"/>
            <a:ext cx="11233150" cy="505711"/>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solidFill>
                  <a:schemeClr val="bg2"/>
                </a:solidFill>
              </a:rPr>
              <a:t>La stratégie et les supports de formation se feront en collaboration avec les partenaires outils (      ) et Direction formation BI (     )  principalement lors des étapes suivantes :</a:t>
            </a:r>
          </a:p>
        </p:txBody>
      </p:sp>
      <p:sp>
        <p:nvSpPr>
          <p:cNvPr id="48" name="Flèche : droite 47">
            <a:extLst>
              <a:ext uri="{FF2B5EF4-FFF2-40B4-BE49-F238E27FC236}">
                <a16:creationId xmlns:a16="http://schemas.microsoft.com/office/drawing/2014/main" id="{56C8FF99-AAF0-F2F7-B8BA-FF224A9B6F8A}"/>
              </a:ext>
            </a:extLst>
          </p:cNvPr>
          <p:cNvSpPr/>
          <p:nvPr/>
        </p:nvSpPr>
        <p:spPr>
          <a:xfrm>
            <a:off x="7399928" y="2199472"/>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lèche : droite 48">
            <a:extLst>
              <a:ext uri="{FF2B5EF4-FFF2-40B4-BE49-F238E27FC236}">
                <a16:creationId xmlns:a16="http://schemas.microsoft.com/office/drawing/2014/main" id="{8288DF83-AE12-712C-E165-2727E5A75F1F}"/>
              </a:ext>
            </a:extLst>
          </p:cNvPr>
          <p:cNvSpPr/>
          <p:nvPr/>
        </p:nvSpPr>
        <p:spPr>
          <a:xfrm>
            <a:off x="7399928" y="2875110"/>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 droite 49">
            <a:extLst>
              <a:ext uri="{FF2B5EF4-FFF2-40B4-BE49-F238E27FC236}">
                <a16:creationId xmlns:a16="http://schemas.microsoft.com/office/drawing/2014/main" id="{0FBB704F-0C2E-1E1B-5DEC-361BD00086C6}"/>
              </a:ext>
            </a:extLst>
          </p:cNvPr>
          <p:cNvSpPr/>
          <p:nvPr/>
        </p:nvSpPr>
        <p:spPr>
          <a:xfrm>
            <a:off x="7399928" y="3529054"/>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lèche : droite 50">
            <a:extLst>
              <a:ext uri="{FF2B5EF4-FFF2-40B4-BE49-F238E27FC236}">
                <a16:creationId xmlns:a16="http://schemas.microsoft.com/office/drawing/2014/main" id="{6281FA41-7368-A1AA-B4EE-65140F1C10B6}"/>
              </a:ext>
            </a:extLst>
          </p:cNvPr>
          <p:cNvSpPr/>
          <p:nvPr/>
        </p:nvSpPr>
        <p:spPr>
          <a:xfrm>
            <a:off x="7437557" y="4268211"/>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 droite 51">
            <a:extLst>
              <a:ext uri="{FF2B5EF4-FFF2-40B4-BE49-F238E27FC236}">
                <a16:creationId xmlns:a16="http://schemas.microsoft.com/office/drawing/2014/main" id="{84198CE6-02B4-1069-B3C9-BE87D9B10FAC}"/>
              </a:ext>
            </a:extLst>
          </p:cNvPr>
          <p:cNvSpPr/>
          <p:nvPr/>
        </p:nvSpPr>
        <p:spPr>
          <a:xfrm>
            <a:off x="7399928" y="4929706"/>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 droite 52">
            <a:extLst>
              <a:ext uri="{FF2B5EF4-FFF2-40B4-BE49-F238E27FC236}">
                <a16:creationId xmlns:a16="http://schemas.microsoft.com/office/drawing/2014/main" id="{DAFB0AFD-F10E-7781-1F39-DA2D95CBB823}"/>
              </a:ext>
            </a:extLst>
          </p:cNvPr>
          <p:cNvSpPr/>
          <p:nvPr/>
        </p:nvSpPr>
        <p:spPr>
          <a:xfrm>
            <a:off x="7399928" y="5795367"/>
            <a:ext cx="396000" cy="252000"/>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lub de l'Immobilier - Défiscaliser avec le dispositif Pinel ...">
            <a:extLst>
              <a:ext uri="{FF2B5EF4-FFF2-40B4-BE49-F238E27FC236}">
                <a16:creationId xmlns:a16="http://schemas.microsoft.com/office/drawing/2014/main" id="{B20C5355-FB35-142B-FBC7-6D7E2F20235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6670" y="1637829"/>
            <a:ext cx="276299" cy="270048"/>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que 59" descr="Internet avec un remplissage uni">
            <a:extLst>
              <a:ext uri="{FF2B5EF4-FFF2-40B4-BE49-F238E27FC236}">
                <a16:creationId xmlns:a16="http://schemas.microsoft.com/office/drawing/2014/main" id="{A3FAF0F2-9902-671B-49D2-A829AA16C1C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38620" y="1549515"/>
            <a:ext cx="476875" cy="476875"/>
          </a:xfrm>
          <a:prstGeom prst="rect">
            <a:avLst/>
          </a:prstGeom>
        </p:spPr>
      </p:pic>
      <p:pic>
        <p:nvPicPr>
          <p:cNvPr id="1029" name="Graphique 1028" descr="Internet avec un remplissage uni">
            <a:extLst>
              <a:ext uri="{FF2B5EF4-FFF2-40B4-BE49-F238E27FC236}">
                <a16:creationId xmlns:a16="http://schemas.microsoft.com/office/drawing/2014/main" id="{F8FD5B40-A036-045A-9A03-245A8B09B95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81815" y="1096236"/>
            <a:ext cx="293005" cy="293005"/>
          </a:xfrm>
          <a:prstGeom prst="rect">
            <a:avLst/>
          </a:prstGeom>
        </p:spPr>
      </p:pic>
      <p:pic>
        <p:nvPicPr>
          <p:cNvPr id="1030" name="Picture 4" descr="Club de l'Immobilier - Défiscaliser avec le dispositif Pinel ...">
            <a:extLst>
              <a:ext uri="{FF2B5EF4-FFF2-40B4-BE49-F238E27FC236}">
                <a16:creationId xmlns:a16="http://schemas.microsoft.com/office/drawing/2014/main" id="{BF670426-D950-6C05-4131-DEECC9E906B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82907" y="1148332"/>
            <a:ext cx="175775" cy="17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9C4870-6161-0D49-BAD2-484F148F0686}"/>
              </a:ext>
            </a:extLst>
          </p:cNvPr>
          <p:cNvSpPr/>
          <p:nvPr/>
        </p:nvSpPr>
        <p:spPr>
          <a:xfrm>
            <a:off x="7885570" y="1951310"/>
            <a:ext cx="2149233" cy="756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fr-FR" sz="1000">
                <a:solidFill>
                  <a:sysClr val="windowText" lastClr="000000"/>
                </a:solidFill>
              </a:rPr>
              <a:t>Mobilisation des collaborateurs pour les analyses d’impacts </a:t>
            </a:r>
          </a:p>
          <a:p>
            <a:pPr marL="171450" indent="-171450">
              <a:buFont typeface="Arial" panose="020B0604020202020204" pitchFamily="34" charset="0"/>
              <a:buChar char="•"/>
            </a:pPr>
            <a:r>
              <a:rPr lang="fr-FR" sz="1000">
                <a:solidFill>
                  <a:sysClr val="windowText" lastClr="000000"/>
                </a:solidFill>
              </a:rPr>
              <a:t>Appui d’équipe Talan sur l’identification des prérequis métier et technique </a:t>
            </a:r>
          </a:p>
        </p:txBody>
      </p:sp>
      <p:sp>
        <p:nvSpPr>
          <p:cNvPr id="4" name="Rectangle 3">
            <a:extLst>
              <a:ext uri="{FF2B5EF4-FFF2-40B4-BE49-F238E27FC236}">
                <a16:creationId xmlns:a16="http://schemas.microsoft.com/office/drawing/2014/main" id="{882358AA-4DCE-500E-6AA4-BAEAA09C9554}"/>
              </a:ext>
            </a:extLst>
          </p:cNvPr>
          <p:cNvSpPr/>
          <p:nvPr/>
        </p:nvSpPr>
        <p:spPr>
          <a:xfrm>
            <a:off x="10094948" y="1951310"/>
            <a:ext cx="1646361" cy="756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Formation d’équipe Talan par le partenaire sur son outil (2 jours par module)</a:t>
            </a:r>
          </a:p>
        </p:txBody>
      </p:sp>
      <p:sp>
        <p:nvSpPr>
          <p:cNvPr id="5" name="Rectangle 4">
            <a:extLst>
              <a:ext uri="{FF2B5EF4-FFF2-40B4-BE49-F238E27FC236}">
                <a16:creationId xmlns:a16="http://schemas.microsoft.com/office/drawing/2014/main" id="{72132D5F-3803-4A3E-BE25-1095412D8FCB}"/>
              </a:ext>
            </a:extLst>
          </p:cNvPr>
          <p:cNvSpPr/>
          <p:nvPr/>
        </p:nvSpPr>
        <p:spPr>
          <a:xfrm>
            <a:off x="7885570" y="2778317"/>
            <a:ext cx="2149233" cy="46750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Relecture et challenge des analyses Talan</a:t>
            </a:r>
          </a:p>
        </p:txBody>
      </p:sp>
      <p:sp>
        <p:nvSpPr>
          <p:cNvPr id="6" name="Rectangle 5">
            <a:extLst>
              <a:ext uri="{FF2B5EF4-FFF2-40B4-BE49-F238E27FC236}">
                <a16:creationId xmlns:a16="http://schemas.microsoft.com/office/drawing/2014/main" id="{789EF8BB-0B55-60B3-3243-D8D54C6B149B}"/>
              </a:ext>
            </a:extLst>
          </p:cNvPr>
          <p:cNvSpPr/>
          <p:nvPr/>
        </p:nvSpPr>
        <p:spPr>
          <a:xfrm>
            <a:off x="7885570" y="3312896"/>
            <a:ext cx="2149233" cy="7746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fr-FR" sz="1000">
                <a:solidFill>
                  <a:sysClr val="windowText" lastClr="000000"/>
                </a:solidFill>
              </a:rPr>
              <a:t>Transmettre des supports/outils existants pour exemple et préciser les pratiques BI </a:t>
            </a:r>
          </a:p>
          <a:p>
            <a:pPr marL="171450" indent="-171450">
              <a:buFont typeface="Arial" panose="020B0604020202020204" pitchFamily="34" charset="0"/>
              <a:buChar char="•"/>
            </a:pPr>
            <a:r>
              <a:rPr lang="fr-FR" sz="1000">
                <a:solidFill>
                  <a:sysClr val="windowText" lastClr="000000"/>
                </a:solidFill>
              </a:rPr>
              <a:t>Effectuer une communication aux managers</a:t>
            </a:r>
          </a:p>
        </p:txBody>
      </p:sp>
      <p:sp>
        <p:nvSpPr>
          <p:cNvPr id="7" name="Rectangle 6">
            <a:extLst>
              <a:ext uri="{FF2B5EF4-FFF2-40B4-BE49-F238E27FC236}">
                <a16:creationId xmlns:a16="http://schemas.microsoft.com/office/drawing/2014/main" id="{FFEE04F1-20FF-4DDA-51E2-55D2ED3961BD}"/>
              </a:ext>
            </a:extLst>
          </p:cNvPr>
          <p:cNvSpPr/>
          <p:nvPr/>
        </p:nvSpPr>
        <p:spPr>
          <a:xfrm>
            <a:off x="10072508" y="4199672"/>
            <a:ext cx="1668802" cy="46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Fournir à Talan des pas à pas (non personnalisés au contexte Bouygues </a:t>
            </a:r>
            <a:r>
              <a:rPr lang="fr-FR" sz="1000" err="1">
                <a:solidFill>
                  <a:sysClr val="windowText" lastClr="000000"/>
                </a:solidFill>
              </a:rPr>
              <a:t>Immo</a:t>
            </a:r>
            <a:r>
              <a:rPr lang="fr-FR" sz="1000">
                <a:solidFill>
                  <a:sysClr val="windowText" lastClr="000000"/>
                </a:solidFill>
              </a:rPr>
              <a:t>)</a:t>
            </a:r>
          </a:p>
        </p:txBody>
      </p:sp>
      <p:sp>
        <p:nvSpPr>
          <p:cNvPr id="8" name="Rectangle 7">
            <a:extLst>
              <a:ext uri="{FF2B5EF4-FFF2-40B4-BE49-F238E27FC236}">
                <a16:creationId xmlns:a16="http://schemas.microsoft.com/office/drawing/2014/main" id="{F7BCBD2C-5E24-6E39-34F9-B6B5A04B9FB3}"/>
              </a:ext>
            </a:extLst>
          </p:cNvPr>
          <p:cNvSpPr/>
          <p:nvPr/>
        </p:nvSpPr>
        <p:spPr>
          <a:xfrm>
            <a:off x="7885570" y="4818918"/>
            <a:ext cx="2149233" cy="46750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Effectuer une communication aux managers et mobilisation des collaborateurs</a:t>
            </a:r>
          </a:p>
        </p:txBody>
      </p:sp>
      <p:sp>
        <p:nvSpPr>
          <p:cNvPr id="9" name="Rectangle 8">
            <a:extLst>
              <a:ext uri="{FF2B5EF4-FFF2-40B4-BE49-F238E27FC236}">
                <a16:creationId xmlns:a16="http://schemas.microsoft.com/office/drawing/2014/main" id="{D9075D73-C427-570A-7A30-9575AD270B95}"/>
              </a:ext>
            </a:extLst>
          </p:cNvPr>
          <p:cNvSpPr/>
          <p:nvPr/>
        </p:nvSpPr>
        <p:spPr>
          <a:xfrm>
            <a:off x="7885570" y="5694805"/>
            <a:ext cx="2149233" cy="46750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Relances si nécessaire</a:t>
            </a:r>
          </a:p>
        </p:txBody>
      </p:sp>
      <p:sp>
        <p:nvSpPr>
          <p:cNvPr id="10" name="Rectangle 9">
            <a:extLst>
              <a:ext uri="{FF2B5EF4-FFF2-40B4-BE49-F238E27FC236}">
                <a16:creationId xmlns:a16="http://schemas.microsoft.com/office/drawing/2014/main" id="{678233BE-6339-5251-4E24-D0684B2298C0}"/>
              </a:ext>
            </a:extLst>
          </p:cNvPr>
          <p:cNvSpPr/>
          <p:nvPr/>
        </p:nvSpPr>
        <p:spPr>
          <a:xfrm>
            <a:off x="7885570" y="4199672"/>
            <a:ext cx="2149233" cy="46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sz="1000">
                <a:solidFill>
                  <a:sysClr val="windowText" lastClr="000000"/>
                </a:solidFill>
              </a:rPr>
              <a:t>Relecture et challenge des analyses Talan</a:t>
            </a:r>
          </a:p>
        </p:txBody>
      </p:sp>
    </p:spTree>
    <p:extLst>
      <p:ext uri="{BB962C8B-B14F-4D97-AF65-F5344CB8AC3E}">
        <p14:creationId xmlns:p14="http://schemas.microsoft.com/office/powerpoint/2010/main" val="2447523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476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C780CA-F4BD-C3A0-8B5F-C6C8A80F52F1}"/>
              </a:ext>
            </a:extLst>
          </p:cNvPr>
          <p:cNvSpPr>
            <a:spLocks noGrp="1"/>
          </p:cNvSpPr>
          <p:nvPr>
            <p:ph type="title"/>
          </p:nvPr>
        </p:nvSpPr>
        <p:spPr/>
        <p:txBody>
          <a:bodyPr/>
          <a:lstStyle/>
          <a:p>
            <a:r>
              <a:rPr lang="fr-FR"/>
              <a:t>Les grands principes de notre démarche de conduite du changement</a:t>
            </a:r>
          </a:p>
        </p:txBody>
      </p:sp>
      <p:grpSp>
        <p:nvGrpSpPr>
          <p:cNvPr id="81" name="Groupe 80">
            <a:extLst>
              <a:ext uri="{FF2B5EF4-FFF2-40B4-BE49-F238E27FC236}">
                <a16:creationId xmlns:a16="http://schemas.microsoft.com/office/drawing/2014/main" id="{506222EC-8AAC-3A1B-7F78-DD36408D0B85}"/>
              </a:ext>
            </a:extLst>
          </p:cNvPr>
          <p:cNvGrpSpPr/>
          <p:nvPr/>
        </p:nvGrpSpPr>
        <p:grpSpPr>
          <a:xfrm rot="16200000">
            <a:off x="4885585" y="-2204945"/>
            <a:ext cx="2420829" cy="9650896"/>
            <a:chOff x="5359261" y="986524"/>
            <a:chExt cx="1488143" cy="5579323"/>
          </a:xfrm>
        </p:grpSpPr>
        <p:sp>
          <p:nvSpPr>
            <p:cNvPr id="52" name="Oval 3">
              <a:extLst>
                <a:ext uri="{FF2B5EF4-FFF2-40B4-BE49-F238E27FC236}">
                  <a16:creationId xmlns:a16="http://schemas.microsoft.com/office/drawing/2014/main" id="{167BD0EC-6168-4BE4-3A15-F425F9C5F6BB}"/>
                </a:ext>
              </a:extLst>
            </p:cNvPr>
            <p:cNvSpPr/>
            <p:nvPr/>
          </p:nvSpPr>
          <p:spPr>
            <a:xfrm rot="5400000">
              <a:off x="5405842" y="939943"/>
              <a:ext cx="1394981" cy="1488143"/>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C26108B5-0CDC-1519-6CFA-FFBF8AA2C0C2}"/>
                </a:ext>
              </a:extLst>
            </p:cNvPr>
            <p:cNvSpPr/>
            <p:nvPr/>
          </p:nvSpPr>
          <p:spPr>
            <a:xfrm rot="5400000">
              <a:off x="5406571" y="940720"/>
              <a:ext cx="1393524" cy="1486589"/>
            </a:xfrm>
            <a:prstGeom prst="arc">
              <a:avLst>
                <a:gd name="adj1" fmla="val 10766207"/>
                <a:gd name="adj2" fmla="val 0"/>
              </a:avLst>
            </a:prstGeom>
            <a:ln w="6985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
              <a:extLst>
                <a:ext uri="{FF2B5EF4-FFF2-40B4-BE49-F238E27FC236}">
                  <a16:creationId xmlns:a16="http://schemas.microsoft.com/office/drawing/2014/main" id="{5EB93586-DAEA-3B07-DFCC-9503B56F0482}"/>
                </a:ext>
              </a:extLst>
            </p:cNvPr>
            <p:cNvSpPr/>
            <p:nvPr/>
          </p:nvSpPr>
          <p:spPr>
            <a:xfrm rot="5400000">
              <a:off x="5405842" y="2334924"/>
              <a:ext cx="1394981" cy="1488143"/>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DC81335C-AE07-D05F-A2F0-820AD6C797C4}"/>
                </a:ext>
              </a:extLst>
            </p:cNvPr>
            <p:cNvSpPr/>
            <p:nvPr/>
          </p:nvSpPr>
          <p:spPr>
            <a:xfrm rot="16200000">
              <a:off x="5406571" y="2335701"/>
              <a:ext cx="1393524" cy="1486589"/>
            </a:xfrm>
            <a:prstGeom prst="arc">
              <a:avLst>
                <a:gd name="adj1" fmla="val 10766207"/>
                <a:gd name="adj2" fmla="val 0"/>
              </a:avLst>
            </a:prstGeom>
            <a:ln w="69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Oval 7">
              <a:extLst>
                <a:ext uri="{FF2B5EF4-FFF2-40B4-BE49-F238E27FC236}">
                  <a16:creationId xmlns:a16="http://schemas.microsoft.com/office/drawing/2014/main" id="{E2DF3ADD-7632-5FFA-6C33-CD491390C892}"/>
                </a:ext>
              </a:extLst>
            </p:cNvPr>
            <p:cNvSpPr/>
            <p:nvPr/>
          </p:nvSpPr>
          <p:spPr>
            <a:xfrm rot="5400000">
              <a:off x="5405842" y="3729304"/>
              <a:ext cx="1394981" cy="1488143"/>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rc 56">
              <a:extLst>
                <a:ext uri="{FF2B5EF4-FFF2-40B4-BE49-F238E27FC236}">
                  <a16:creationId xmlns:a16="http://schemas.microsoft.com/office/drawing/2014/main" id="{C76419B0-8665-F9C2-FB7A-94D708A4E2EC}"/>
                </a:ext>
              </a:extLst>
            </p:cNvPr>
            <p:cNvSpPr/>
            <p:nvPr/>
          </p:nvSpPr>
          <p:spPr>
            <a:xfrm rot="5400000">
              <a:off x="5406571" y="3730081"/>
              <a:ext cx="1393524" cy="1486589"/>
            </a:xfrm>
            <a:prstGeom prst="arc">
              <a:avLst>
                <a:gd name="adj1" fmla="val 10766207"/>
                <a:gd name="adj2" fmla="val 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Oval 9">
              <a:extLst>
                <a:ext uri="{FF2B5EF4-FFF2-40B4-BE49-F238E27FC236}">
                  <a16:creationId xmlns:a16="http://schemas.microsoft.com/office/drawing/2014/main" id="{A776844C-0400-E768-8053-F3647D689DC7}"/>
                </a:ext>
              </a:extLst>
            </p:cNvPr>
            <p:cNvSpPr/>
            <p:nvPr/>
          </p:nvSpPr>
          <p:spPr>
            <a:xfrm rot="5400000">
              <a:off x="5405842" y="5124285"/>
              <a:ext cx="1394981" cy="1488143"/>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c 58">
              <a:extLst>
                <a:ext uri="{FF2B5EF4-FFF2-40B4-BE49-F238E27FC236}">
                  <a16:creationId xmlns:a16="http://schemas.microsoft.com/office/drawing/2014/main" id="{3D383810-C234-51E9-90D5-BA537CCBFC5F}"/>
                </a:ext>
              </a:extLst>
            </p:cNvPr>
            <p:cNvSpPr/>
            <p:nvPr/>
          </p:nvSpPr>
          <p:spPr>
            <a:xfrm rot="16200000">
              <a:off x="5406571" y="5125062"/>
              <a:ext cx="1393524" cy="1486589"/>
            </a:xfrm>
            <a:prstGeom prst="arc">
              <a:avLst>
                <a:gd name="adj1" fmla="val 10766207"/>
                <a:gd name="adj2" fmla="val 0"/>
              </a:avLst>
            </a:prstGeom>
            <a:ln w="6985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19">
              <a:extLst>
                <a:ext uri="{FF2B5EF4-FFF2-40B4-BE49-F238E27FC236}">
                  <a16:creationId xmlns:a16="http://schemas.microsoft.com/office/drawing/2014/main" id="{0F516150-4EF1-7867-988A-DB10D015DFAB}"/>
                </a:ext>
              </a:extLst>
            </p:cNvPr>
            <p:cNvSpPr>
              <a:spLocks noChangeArrowheads="1"/>
            </p:cNvSpPr>
            <p:nvPr/>
          </p:nvSpPr>
          <p:spPr bwMode="auto">
            <a:xfrm rot="5400000">
              <a:off x="6174699" y="2821186"/>
              <a:ext cx="482961" cy="51521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20">
              <a:extLst>
                <a:ext uri="{FF2B5EF4-FFF2-40B4-BE49-F238E27FC236}">
                  <a16:creationId xmlns:a16="http://schemas.microsoft.com/office/drawing/2014/main" id="{D036D3B1-BA6D-FF9F-8165-7EEAE6EF4B9D}"/>
                </a:ext>
              </a:extLst>
            </p:cNvPr>
            <p:cNvSpPr>
              <a:spLocks noChangeArrowheads="1"/>
            </p:cNvSpPr>
            <p:nvPr/>
          </p:nvSpPr>
          <p:spPr bwMode="auto">
            <a:xfrm rot="5400000">
              <a:off x="6174702" y="4215968"/>
              <a:ext cx="482961" cy="51521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8">
              <a:extLst>
                <a:ext uri="{FF2B5EF4-FFF2-40B4-BE49-F238E27FC236}">
                  <a16:creationId xmlns:a16="http://schemas.microsoft.com/office/drawing/2014/main" id="{6BA97125-D151-3BB2-BE0A-D55F5CAD455F}"/>
                </a:ext>
              </a:extLst>
            </p:cNvPr>
            <p:cNvSpPr>
              <a:spLocks noChangeArrowheads="1"/>
            </p:cNvSpPr>
            <p:nvPr/>
          </p:nvSpPr>
          <p:spPr bwMode="auto">
            <a:xfrm rot="5400000">
              <a:off x="6174702" y="5610748"/>
              <a:ext cx="482961" cy="51521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5">
              <a:extLst>
                <a:ext uri="{FF2B5EF4-FFF2-40B4-BE49-F238E27FC236}">
                  <a16:creationId xmlns:a16="http://schemas.microsoft.com/office/drawing/2014/main" id="{D5310239-528D-ED54-06D7-6239525F81B8}"/>
                </a:ext>
              </a:extLst>
            </p:cNvPr>
            <p:cNvSpPr>
              <a:spLocks noChangeArrowheads="1"/>
            </p:cNvSpPr>
            <p:nvPr/>
          </p:nvSpPr>
          <p:spPr bwMode="auto">
            <a:xfrm rot="5400000">
              <a:off x="6174700" y="1426408"/>
              <a:ext cx="482961" cy="51521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C971A004-6F22-E8C7-C36F-B782C25F21F2}"/>
                </a:ext>
              </a:extLst>
            </p:cNvPr>
            <p:cNvSpPr/>
            <p:nvPr/>
          </p:nvSpPr>
          <p:spPr>
            <a:xfrm rot="5400000">
              <a:off x="5142731" y="1456977"/>
              <a:ext cx="1393524" cy="454075"/>
            </a:xfrm>
            <a:prstGeom prst="rect">
              <a:avLst/>
            </a:prstGeom>
          </p:spPr>
          <p:txBody>
            <a:bodyPr wrap="square" lIns="91440" tIns="45720" rIns="91440" bIns="45720" anchor="t">
              <a:spAutoFit/>
            </a:bodyPr>
            <a:lstStyle/>
            <a:p>
              <a:pPr algn="ctr"/>
              <a:r>
                <a:rPr lang="fr-FR" b="1">
                  <a:solidFill>
                    <a:schemeClr val="bg2"/>
                  </a:solidFill>
                </a:rPr>
                <a:t>La v</a:t>
              </a:r>
              <a:r>
                <a:rPr lang="fr-FR" sz="1400" b="1">
                  <a:solidFill>
                    <a:schemeClr val="bg2"/>
                  </a:solidFill>
                </a:rPr>
                <a:t>ision, entre pilote et perspective de généralisation</a:t>
              </a:r>
            </a:p>
          </p:txBody>
        </p:sp>
        <p:sp>
          <p:nvSpPr>
            <p:cNvPr id="73" name="Rectangle 72">
              <a:extLst>
                <a:ext uri="{FF2B5EF4-FFF2-40B4-BE49-F238E27FC236}">
                  <a16:creationId xmlns:a16="http://schemas.microsoft.com/office/drawing/2014/main" id="{9383D206-1E46-DFA3-687D-3A4412F808D2}"/>
                </a:ext>
              </a:extLst>
            </p:cNvPr>
            <p:cNvSpPr/>
            <p:nvPr/>
          </p:nvSpPr>
          <p:spPr>
            <a:xfrm rot="5400000">
              <a:off x="5226408" y="5654133"/>
              <a:ext cx="1245537" cy="454075"/>
            </a:xfrm>
            <a:prstGeom prst="rect">
              <a:avLst/>
            </a:prstGeom>
          </p:spPr>
          <p:txBody>
            <a:bodyPr wrap="square" lIns="91440" tIns="45720" rIns="91440" bIns="45720" anchor="t">
              <a:spAutoFit/>
            </a:bodyPr>
            <a:lstStyle/>
            <a:p>
              <a:pPr algn="ctr"/>
              <a:r>
                <a:rPr lang="fr-FR" sz="1400" b="1">
                  <a:solidFill>
                    <a:schemeClr val="accent6"/>
                  </a:solidFill>
                </a:rPr>
                <a:t>L’agilité dans la gestion de l’accompagnement</a:t>
              </a:r>
            </a:p>
          </p:txBody>
        </p:sp>
        <p:sp>
          <p:nvSpPr>
            <p:cNvPr id="74" name="Rectangle 73">
              <a:extLst>
                <a:ext uri="{FF2B5EF4-FFF2-40B4-BE49-F238E27FC236}">
                  <a16:creationId xmlns:a16="http://schemas.microsoft.com/office/drawing/2014/main" id="{376F2E93-E4CA-56A3-0681-0D28C8445664}"/>
                </a:ext>
              </a:extLst>
            </p:cNvPr>
            <p:cNvSpPr/>
            <p:nvPr/>
          </p:nvSpPr>
          <p:spPr>
            <a:xfrm rot="5400000">
              <a:off x="5142732" y="4244703"/>
              <a:ext cx="1393524" cy="454075"/>
            </a:xfrm>
            <a:prstGeom prst="rect">
              <a:avLst/>
            </a:prstGeom>
          </p:spPr>
          <p:txBody>
            <a:bodyPr wrap="square" lIns="91440" tIns="45720" rIns="91440" bIns="45720" anchor="t">
              <a:spAutoFit/>
            </a:bodyPr>
            <a:lstStyle/>
            <a:p>
              <a:pPr algn="ctr"/>
              <a:r>
                <a:rPr lang="fr-FR" b="1">
                  <a:solidFill>
                    <a:schemeClr val="accent2"/>
                  </a:solidFill>
                </a:rPr>
                <a:t>Une approche entre c</a:t>
              </a:r>
              <a:r>
                <a:rPr lang="fr-FR" sz="1400" b="1">
                  <a:solidFill>
                    <a:schemeClr val="accent2"/>
                  </a:solidFill>
                </a:rPr>
                <a:t>onservation et innovation</a:t>
              </a:r>
            </a:p>
          </p:txBody>
        </p:sp>
        <p:sp>
          <p:nvSpPr>
            <p:cNvPr id="75" name="Rectangle 74">
              <a:extLst>
                <a:ext uri="{FF2B5EF4-FFF2-40B4-BE49-F238E27FC236}">
                  <a16:creationId xmlns:a16="http://schemas.microsoft.com/office/drawing/2014/main" id="{17F67F74-4B33-2246-1F81-C390DB96CE73}"/>
                </a:ext>
              </a:extLst>
            </p:cNvPr>
            <p:cNvSpPr/>
            <p:nvPr/>
          </p:nvSpPr>
          <p:spPr>
            <a:xfrm rot="5400000">
              <a:off x="5152414" y="2917034"/>
              <a:ext cx="1393524" cy="321636"/>
            </a:xfrm>
            <a:prstGeom prst="rect">
              <a:avLst/>
            </a:prstGeom>
          </p:spPr>
          <p:txBody>
            <a:bodyPr wrap="square" lIns="91440" tIns="45720" rIns="91440" bIns="45720" anchor="t">
              <a:spAutoFit/>
            </a:bodyPr>
            <a:lstStyle/>
            <a:p>
              <a:pPr algn="ctr"/>
              <a:r>
                <a:rPr lang="fr-FR" sz="1400" b="1">
                  <a:solidFill>
                    <a:schemeClr val="accent1"/>
                  </a:solidFill>
                </a:rPr>
                <a:t>La mobilisation et la responsabilisation</a:t>
              </a:r>
            </a:p>
          </p:txBody>
        </p:sp>
      </p:grpSp>
      <p:sp>
        <p:nvSpPr>
          <p:cNvPr id="76" name="ZoneTexte 75">
            <a:extLst>
              <a:ext uri="{FF2B5EF4-FFF2-40B4-BE49-F238E27FC236}">
                <a16:creationId xmlns:a16="http://schemas.microsoft.com/office/drawing/2014/main" id="{F17A7E3F-1549-81F0-9FFB-2B66CD53E7F3}"/>
              </a:ext>
            </a:extLst>
          </p:cNvPr>
          <p:cNvSpPr txBox="1"/>
          <p:nvPr/>
        </p:nvSpPr>
        <p:spPr>
          <a:xfrm>
            <a:off x="3782002" y="3945504"/>
            <a:ext cx="2270109" cy="2954655"/>
          </a:xfrm>
          <a:prstGeom prst="rect">
            <a:avLst/>
          </a:prstGeom>
          <a:noFill/>
        </p:spPr>
        <p:txBody>
          <a:bodyPr wrap="square" lIns="91440" tIns="45720" rIns="91440" bIns="45720" anchor="t">
            <a:spAutoFit/>
          </a:bodyPr>
          <a:lstStyle/>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Créer les conditions de la responsabilité, </a:t>
            </a:r>
            <a:r>
              <a:rPr lang="fr-FR" sz="1100" b="1" kern="1200">
                <a:solidFill>
                  <a:schemeClr val="accent1"/>
                </a:solidFill>
                <a:latin typeface="+mj-lt"/>
                <a:ea typeface="Times New Roman" panose="02020603050405020304" pitchFamily="18" charset="0"/>
                <a:cs typeface="Times New Roman"/>
              </a:rPr>
              <a:t>i</a:t>
            </a:r>
            <a:r>
              <a:rPr lang="fr-FR" sz="1100" b="1">
                <a:solidFill>
                  <a:schemeClr val="accent1"/>
                </a:solidFill>
                <a:latin typeface="+mj-lt"/>
                <a:ea typeface="Calibri"/>
                <a:cs typeface="Times New Roman"/>
              </a:rPr>
              <a:t>mpliquer et mobiliser dès le début du projet les collaborateurs </a:t>
            </a:r>
            <a:r>
              <a:rPr lang="fr-FR" sz="1100">
                <a:solidFill>
                  <a:schemeClr val="tx1"/>
                </a:solidFill>
                <a:latin typeface="+mj-lt"/>
                <a:ea typeface="Calibri"/>
                <a:cs typeface="Times New Roman"/>
              </a:rPr>
              <a:t>des agences pilotes (notamment les référents métiers) représentants de leurs pairs, dans l’objectif d’une généralisation et </a:t>
            </a:r>
            <a:r>
              <a:rPr lang="fr-FR" sz="1100" kern="1200">
                <a:solidFill>
                  <a:schemeClr val="tx1"/>
                </a:solidFill>
                <a:latin typeface="+mj-lt"/>
                <a:ea typeface="Times New Roman" panose="02020603050405020304" pitchFamily="18" charset="0"/>
                <a:cs typeface="Times New Roman"/>
              </a:rPr>
              <a:t>afin de démystifier les changements de processus.</a:t>
            </a:r>
            <a:endParaRPr lang="en-US">
              <a:solidFill>
                <a:schemeClr val="tx1"/>
              </a:solidFill>
            </a:endParaRPr>
          </a:p>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Mettre en place et communiquer sur </a:t>
            </a:r>
            <a:r>
              <a:rPr lang="fr-FR" sz="1100" b="1" kern="1200">
                <a:solidFill>
                  <a:schemeClr val="accent1"/>
                </a:solidFill>
                <a:latin typeface="+mj-lt"/>
                <a:ea typeface="Times New Roman" panose="02020603050405020304" pitchFamily="18" charset="0"/>
                <a:cs typeface="Times New Roman"/>
              </a:rPr>
              <a:t>un processus de retours utilisateurs en continu</a:t>
            </a:r>
            <a:r>
              <a:rPr lang="fr-FR" sz="1100" kern="1200">
                <a:solidFill>
                  <a:schemeClr val="accent1"/>
                </a:solidFill>
                <a:latin typeface="+mj-lt"/>
                <a:ea typeface="Times New Roman" panose="02020603050405020304" pitchFamily="18" charset="0"/>
                <a:cs typeface="Times New Roman"/>
              </a:rPr>
              <a:t> </a:t>
            </a:r>
            <a:r>
              <a:rPr lang="fr-FR" sz="1100" kern="1200">
                <a:solidFill>
                  <a:schemeClr val="tx1"/>
                </a:solidFill>
                <a:latin typeface="+mj-lt"/>
                <a:ea typeface="Times New Roman" panose="02020603050405020304" pitchFamily="18" charset="0"/>
                <a:cs typeface="Times New Roman"/>
              </a:rPr>
              <a:t>pour améliorer l’ensemble de l’accompagnement.</a:t>
            </a:r>
          </a:p>
          <a:p>
            <a:pPr algn="ctr">
              <a:spcBef>
                <a:spcPts val="600"/>
              </a:spcBef>
              <a:buClr>
                <a:schemeClr val="accent1"/>
              </a:buClr>
              <a:tabLst>
                <a:tab pos="457200" algn="l"/>
              </a:tabLst>
            </a:pPr>
            <a:endParaRPr lang="fr-FR" sz="1100">
              <a:solidFill>
                <a:schemeClr val="tx1"/>
              </a:solidFill>
              <a:latin typeface="+mj-lt"/>
              <a:ea typeface="Calibri" panose="020F0502020204030204" pitchFamily="34" charset="0"/>
              <a:cs typeface="Times New Roman"/>
            </a:endParaRPr>
          </a:p>
        </p:txBody>
      </p:sp>
      <p:sp>
        <p:nvSpPr>
          <p:cNvPr id="77" name="ZoneTexte 76">
            <a:extLst>
              <a:ext uri="{FF2B5EF4-FFF2-40B4-BE49-F238E27FC236}">
                <a16:creationId xmlns:a16="http://schemas.microsoft.com/office/drawing/2014/main" id="{7697B1AC-263C-D24E-1660-8D927DB7E80B}"/>
              </a:ext>
            </a:extLst>
          </p:cNvPr>
          <p:cNvSpPr txBox="1"/>
          <p:nvPr/>
        </p:nvSpPr>
        <p:spPr>
          <a:xfrm>
            <a:off x="6270921" y="4006403"/>
            <a:ext cx="2216175" cy="1692771"/>
          </a:xfrm>
          <a:prstGeom prst="rect">
            <a:avLst/>
          </a:prstGeom>
          <a:noFill/>
        </p:spPr>
        <p:txBody>
          <a:bodyPr wrap="square" lIns="91440" tIns="45720" rIns="91440" bIns="45720" anchor="t">
            <a:spAutoFit/>
          </a:bodyPr>
          <a:lstStyle/>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Passer </a:t>
            </a:r>
            <a:r>
              <a:rPr lang="fr-FR" sz="1100" kern="1200">
                <a:solidFill>
                  <a:schemeClr val="tx1"/>
                </a:solidFill>
                <a:latin typeface="+mj-lt"/>
                <a:cs typeface="Times New Roman"/>
              </a:rPr>
              <a:t>d’un équilibre à un autre équilibre dans </a:t>
            </a:r>
            <a:r>
              <a:rPr lang="fr-FR" sz="1100" kern="1200">
                <a:solidFill>
                  <a:schemeClr val="tx1"/>
                </a:solidFill>
                <a:latin typeface="+mj-lt"/>
                <a:ea typeface="Times New Roman" panose="02020603050405020304" pitchFamily="18" charset="0"/>
                <a:cs typeface="Times New Roman"/>
              </a:rPr>
              <a:t>un double mouvement, </a:t>
            </a:r>
            <a:r>
              <a:rPr lang="fr-FR" sz="1100" b="1" kern="1200">
                <a:solidFill>
                  <a:srgbClr val="257A9D"/>
                </a:solidFill>
                <a:latin typeface="+mj-lt"/>
                <a:ea typeface="Times New Roman" panose="02020603050405020304" pitchFamily="18" charset="0"/>
                <a:cs typeface="Times New Roman"/>
              </a:rPr>
              <a:t>entre conservation et innovation.</a:t>
            </a:r>
            <a:endParaRPr lang="fr-FR" sz="1100" kern="1200">
              <a:solidFill>
                <a:srgbClr val="257A9D"/>
              </a:solidFill>
              <a:latin typeface="+mj-lt"/>
              <a:ea typeface="Times New Roman" panose="02020603050405020304" pitchFamily="18" charset="0"/>
              <a:cs typeface="Times New Roman"/>
            </a:endParaRPr>
          </a:p>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Se baser sur des leviers (outils, organisation, culture…) existants et proposer </a:t>
            </a:r>
            <a:r>
              <a:rPr lang="fr-FR" sz="1100" b="1" kern="1200">
                <a:solidFill>
                  <a:srgbClr val="257A9D"/>
                </a:solidFill>
                <a:latin typeface="+mj-lt"/>
                <a:ea typeface="Times New Roman" panose="02020603050405020304" pitchFamily="18" charset="0"/>
                <a:cs typeface="Times New Roman"/>
              </a:rPr>
              <a:t>de nouvelles approches</a:t>
            </a:r>
            <a:r>
              <a:rPr lang="fr-FR" sz="1100" kern="1200">
                <a:solidFill>
                  <a:schemeClr val="tx1"/>
                </a:solidFill>
                <a:latin typeface="+mj-lt"/>
                <a:ea typeface="Times New Roman" panose="02020603050405020304" pitchFamily="18" charset="0"/>
                <a:cs typeface="Times New Roman"/>
              </a:rPr>
              <a:t> issues du terrain, en lien avec la vision définie.</a:t>
            </a:r>
            <a:endParaRPr lang="fr-FR" sz="1100">
              <a:solidFill>
                <a:schemeClr val="tx1"/>
              </a:solidFill>
              <a:latin typeface="+mj-lt"/>
              <a:ea typeface="Calibri" panose="020F0502020204030204" pitchFamily="34" charset="0"/>
              <a:cs typeface="Times New Roman"/>
            </a:endParaRPr>
          </a:p>
        </p:txBody>
      </p:sp>
      <p:sp>
        <p:nvSpPr>
          <p:cNvPr id="78" name="ZoneTexte 77">
            <a:extLst>
              <a:ext uri="{FF2B5EF4-FFF2-40B4-BE49-F238E27FC236}">
                <a16:creationId xmlns:a16="http://schemas.microsoft.com/office/drawing/2014/main" id="{E8E2AA91-9544-CF19-998C-AC707ED94B37}"/>
              </a:ext>
            </a:extLst>
          </p:cNvPr>
          <p:cNvSpPr txBox="1"/>
          <p:nvPr/>
        </p:nvSpPr>
        <p:spPr>
          <a:xfrm>
            <a:off x="8634615" y="3942382"/>
            <a:ext cx="2301900" cy="1692771"/>
          </a:xfrm>
          <a:prstGeom prst="rect">
            <a:avLst/>
          </a:prstGeom>
          <a:noFill/>
        </p:spPr>
        <p:txBody>
          <a:bodyPr wrap="square" lIns="91440" tIns="45720" rIns="91440" bIns="45720" anchor="t">
            <a:spAutoFit/>
          </a:bodyPr>
          <a:lstStyle/>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Être </a:t>
            </a:r>
            <a:r>
              <a:rPr lang="fr-FR" sz="1100" b="1" kern="1200">
                <a:solidFill>
                  <a:schemeClr val="accent6"/>
                </a:solidFill>
                <a:latin typeface="+mj-lt"/>
                <a:ea typeface="Times New Roman" panose="02020603050405020304" pitchFamily="18" charset="0"/>
                <a:cs typeface="Times New Roman"/>
              </a:rPr>
              <a:t>agile dans notre fonctionnement global</a:t>
            </a:r>
            <a:r>
              <a:rPr lang="fr-FR" sz="1100" kern="1200">
                <a:solidFill>
                  <a:schemeClr val="tx1"/>
                </a:solidFill>
                <a:latin typeface="+mj-lt"/>
                <a:ea typeface="Times New Roman" panose="02020603050405020304" pitchFamily="18" charset="0"/>
                <a:cs typeface="Times New Roman"/>
              </a:rPr>
              <a:t>, selon les avancées du projet et les éventuels sujets inattendus qui interviendraient.</a:t>
            </a:r>
            <a:endParaRPr lang="en-US">
              <a:solidFill>
                <a:schemeClr val="tx1"/>
              </a:solidFill>
            </a:endParaRPr>
          </a:p>
          <a:p>
            <a:pPr algn="just">
              <a:spcBef>
                <a:spcPts val="600"/>
              </a:spcBef>
              <a:buClr>
                <a:schemeClr val="accent1"/>
              </a:buClr>
              <a:tabLst>
                <a:tab pos="457200" algn="l"/>
              </a:tabLst>
            </a:pPr>
            <a:r>
              <a:rPr lang="fr-FR" sz="1100" kern="1200">
                <a:solidFill>
                  <a:schemeClr val="tx1"/>
                </a:solidFill>
                <a:latin typeface="+mj-lt"/>
                <a:ea typeface="Times New Roman" panose="02020603050405020304" pitchFamily="18" charset="0"/>
                <a:cs typeface="Times New Roman"/>
              </a:rPr>
              <a:t>Un suivi mensuel sera effectué pour s’assurer que </a:t>
            </a:r>
            <a:r>
              <a:rPr lang="fr-FR" sz="1100" b="1" kern="1200">
                <a:solidFill>
                  <a:schemeClr val="accent6"/>
                </a:solidFill>
                <a:latin typeface="+mj-lt"/>
                <a:cs typeface="Times New Roman"/>
              </a:rPr>
              <a:t>la charge globale est cohérente avec l’approche forfaitaire.</a:t>
            </a:r>
          </a:p>
        </p:txBody>
      </p:sp>
      <p:sp>
        <p:nvSpPr>
          <p:cNvPr id="79" name="Rectangle 78">
            <a:extLst>
              <a:ext uri="{FF2B5EF4-FFF2-40B4-BE49-F238E27FC236}">
                <a16:creationId xmlns:a16="http://schemas.microsoft.com/office/drawing/2014/main" id="{76AC6418-6DC7-712D-8567-D377C54C688A}"/>
              </a:ext>
            </a:extLst>
          </p:cNvPr>
          <p:cNvSpPr/>
          <p:nvPr/>
        </p:nvSpPr>
        <p:spPr>
          <a:xfrm>
            <a:off x="1337227" y="3942382"/>
            <a:ext cx="2149500" cy="2708434"/>
          </a:xfrm>
          <a:prstGeom prst="rect">
            <a:avLst/>
          </a:prstGeom>
          <a:noFill/>
        </p:spPr>
        <p:txBody>
          <a:bodyPr wrap="square" lIns="91440" tIns="45720" rIns="91440" bIns="45720" anchor="t">
            <a:spAutoFit/>
          </a:bodyPr>
          <a:lstStyle/>
          <a:p>
            <a:pPr algn="just">
              <a:spcBef>
                <a:spcPts val="600"/>
              </a:spcBef>
              <a:buClr>
                <a:schemeClr val="accent1"/>
              </a:buClr>
              <a:tabLst>
                <a:tab pos="457200" algn="l"/>
              </a:tabLst>
            </a:pPr>
            <a:r>
              <a:rPr lang="fr-FR" sz="1100" b="1" kern="1200">
                <a:solidFill>
                  <a:srgbClr val="44398A"/>
                </a:solidFill>
                <a:latin typeface="+mj-lt"/>
                <a:cs typeface="Times New Roman"/>
              </a:rPr>
              <a:t>Alterner entre une vision stratégique et opérationnelle </a:t>
            </a:r>
            <a:r>
              <a:rPr lang="fr-FR" sz="1100" kern="1200">
                <a:solidFill>
                  <a:schemeClr val="tx1"/>
                </a:solidFill>
                <a:latin typeface="+mj-lt"/>
                <a:cs typeface="Times New Roman"/>
              </a:rPr>
              <a:t>tout au long du projet, de manière fluide afin de travailler </a:t>
            </a:r>
            <a:r>
              <a:rPr lang="fr-FR" sz="1100">
                <a:cs typeface="Arial"/>
              </a:rPr>
              <a:t>sur les processus et usages de demain à travers le pilote.</a:t>
            </a:r>
            <a:endParaRPr lang="fr-FR" sz="1100" kern="1200">
              <a:solidFill>
                <a:schemeClr val="tx1"/>
              </a:solidFill>
              <a:latin typeface="+mj-lt"/>
              <a:cs typeface="Times New Roman"/>
            </a:endParaRPr>
          </a:p>
          <a:p>
            <a:pPr algn="just">
              <a:spcBef>
                <a:spcPts val="600"/>
              </a:spcBef>
              <a:buClr>
                <a:schemeClr val="accent1"/>
              </a:buClr>
              <a:tabLst>
                <a:tab pos="457200" algn="l"/>
              </a:tabLst>
            </a:pPr>
            <a:r>
              <a:rPr lang="fr-FR" sz="1100" kern="1200">
                <a:solidFill>
                  <a:schemeClr val="tx1"/>
                </a:solidFill>
                <a:latin typeface="+mj-lt"/>
                <a:cs typeface="Times New Roman"/>
              </a:rPr>
              <a:t>L’objectif est d’être rapidement et collectivement </a:t>
            </a:r>
            <a:r>
              <a:rPr lang="fr-FR" sz="1100" b="1" kern="1200">
                <a:solidFill>
                  <a:srgbClr val="44398A"/>
                </a:solidFill>
                <a:latin typeface="+mj-lt"/>
                <a:cs typeface="Times New Roman"/>
              </a:rPr>
              <a:t>alignés sur la vision stratégique de la transformation </a:t>
            </a:r>
            <a:r>
              <a:rPr lang="fr-FR" sz="1100" kern="1200">
                <a:solidFill>
                  <a:schemeClr val="tx1"/>
                </a:solidFill>
                <a:latin typeface="+mj-lt"/>
                <a:cs typeface="Times New Roman"/>
              </a:rPr>
              <a:t>attendue de ce nouvel outil, tout en </a:t>
            </a:r>
            <a:r>
              <a:rPr lang="fr-FR" sz="1100" b="1" kern="1200">
                <a:solidFill>
                  <a:srgbClr val="44398A"/>
                </a:solidFill>
                <a:latin typeface="+mj-lt"/>
                <a:cs typeface="Times New Roman"/>
              </a:rPr>
              <a:t>accompagnant opérationnellement</a:t>
            </a:r>
            <a:r>
              <a:rPr lang="fr-FR" sz="1100" kern="1200">
                <a:solidFill>
                  <a:schemeClr val="tx1"/>
                </a:solidFill>
                <a:latin typeface="+mj-lt"/>
                <a:cs typeface="Times New Roman"/>
              </a:rPr>
              <a:t> les </a:t>
            </a:r>
            <a:br>
              <a:rPr lang="fr-FR" sz="1100" kern="1200">
                <a:solidFill>
                  <a:schemeClr val="tx1"/>
                </a:solidFill>
                <a:latin typeface="+mj-lt"/>
                <a:cs typeface="Times New Roman"/>
              </a:rPr>
            </a:br>
            <a:r>
              <a:rPr lang="fr-FR" sz="1100" kern="1200">
                <a:solidFill>
                  <a:schemeClr val="tx1"/>
                </a:solidFill>
                <a:latin typeface="+mj-lt"/>
                <a:cs typeface="Times New Roman"/>
              </a:rPr>
              <a:t>« 6 phases » des 2 agences pilotes</a:t>
            </a:r>
            <a:endParaRPr lang="fr-FR" sz="1100">
              <a:solidFill>
                <a:schemeClr val="tx1"/>
              </a:solidFill>
              <a:cs typeface="Arial"/>
            </a:endParaRPr>
          </a:p>
        </p:txBody>
      </p:sp>
      <p:pic>
        <p:nvPicPr>
          <p:cNvPr id="85" name="Graphique 84" descr="Cercles avec flèches avec un remplissage uni">
            <a:extLst>
              <a:ext uri="{FF2B5EF4-FFF2-40B4-BE49-F238E27FC236}">
                <a16:creationId xmlns:a16="http://schemas.microsoft.com/office/drawing/2014/main" id="{17967BBA-C511-E884-5F40-3AA92E178B2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08956" y="1825823"/>
            <a:ext cx="612000" cy="612000"/>
          </a:xfrm>
          <a:prstGeom prst="rect">
            <a:avLst/>
          </a:prstGeom>
        </p:spPr>
      </p:pic>
      <p:pic>
        <p:nvPicPr>
          <p:cNvPr id="87" name="Graphique 86" descr="Boussole avec un remplissage uni">
            <a:extLst>
              <a:ext uri="{FF2B5EF4-FFF2-40B4-BE49-F238E27FC236}">
                <a16:creationId xmlns:a16="http://schemas.microsoft.com/office/drawing/2014/main" id="{DAC024DE-4B15-9DA9-F200-65ADBD17B5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71526" y="1802592"/>
            <a:ext cx="612000" cy="612000"/>
          </a:xfrm>
          <a:prstGeom prst="rect">
            <a:avLst/>
          </a:prstGeom>
        </p:spPr>
      </p:pic>
      <p:pic>
        <p:nvPicPr>
          <p:cNvPr id="89" name="Graphique 88" descr="Connexions avec un remplissage uni">
            <a:extLst>
              <a:ext uri="{FF2B5EF4-FFF2-40B4-BE49-F238E27FC236}">
                <a16:creationId xmlns:a16="http://schemas.microsoft.com/office/drawing/2014/main" id="{389D5462-9806-F362-A548-4B2727B6F8B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82248" y="1798845"/>
            <a:ext cx="612000" cy="612000"/>
          </a:xfrm>
          <a:prstGeom prst="rect">
            <a:avLst/>
          </a:prstGeom>
        </p:spPr>
      </p:pic>
      <p:pic>
        <p:nvPicPr>
          <p:cNvPr id="90" name="Graphique 89" descr="Bouton bascule avec un remplissage uni">
            <a:extLst>
              <a:ext uri="{FF2B5EF4-FFF2-40B4-BE49-F238E27FC236}">
                <a16:creationId xmlns:a16="http://schemas.microsoft.com/office/drawing/2014/main" id="{C33DD5D8-566E-5E6F-D9A7-44CA80F07C5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980937" y="1826496"/>
            <a:ext cx="612000" cy="612000"/>
          </a:xfrm>
          <a:prstGeom prst="rect">
            <a:avLst/>
          </a:prstGeom>
        </p:spPr>
      </p:pic>
    </p:spTree>
    <p:extLst>
      <p:ext uri="{BB962C8B-B14F-4D97-AF65-F5344CB8AC3E}">
        <p14:creationId xmlns:p14="http://schemas.microsoft.com/office/powerpoint/2010/main" val="1690551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D7F77D-8A0A-C06C-9C10-9CACA5E91EF0}"/>
              </a:ext>
            </a:extLst>
          </p:cNvPr>
          <p:cNvSpPr>
            <a:spLocks noGrp="1"/>
          </p:cNvSpPr>
          <p:nvPr>
            <p:ph type="title"/>
          </p:nvPr>
        </p:nvSpPr>
        <p:spPr/>
        <p:txBody>
          <a:bodyPr/>
          <a:lstStyle/>
          <a:p>
            <a:r>
              <a:rPr lang="fr-FR"/>
              <a:t>Notre proposition de démarche</a:t>
            </a:r>
          </a:p>
        </p:txBody>
      </p:sp>
    </p:spTree>
    <p:extLst>
      <p:ext uri="{BB962C8B-B14F-4D97-AF65-F5344CB8AC3E}">
        <p14:creationId xmlns:p14="http://schemas.microsoft.com/office/powerpoint/2010/main" val="3710326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96AEA9-AB58-269A-E744-5F36E7DDAAE4}"/>
              </a:ext>
            </a:extLst>
          </p:cNvPr>
          <p:cNvSpPr>
            <a:spLocks noGrp="1"/>
          </p:cNvSpPr>
          <p:nvPr>
            <p:ph type="title"/>
          </p:nvPr>
        </p:nvSpPr>
        <p:spPr/>
        <p:txBody>
          <a:bodyPr/>
          <a:lstStyle/>
          <a:p>
            <a:r>
              <a:rPr kumimoji="0" lang="fr-FR" sz="2200" b="1" i="0" u="none" strike="noStrike" kern="0" cap="none" spc="0" normalizeH="0" baseline="0" noProof="0">
                <a:ln>
                  <a:noFill/>
                </a:ln>
                <a:solidFill>
                  <a:srgbClr val="44398A"/>
                </a:solidFill>
                <a:effectLst/>
                <a:uLnTx/>
                <a:uFillTx/>
                <a:latin typeface="Arial Black" panose="020B0604020202020204" pitchFamily="34" charset="0"/>
                <a:sym typeface="Montserrat"/>
              </a:rPr>
              <a:t>Notre proposition d’accompagnement permet un équilibre entre mutualisation &amp; personnalisation des accompagnements</a:t>
            </a:r>
            <a:br>
              <a:rPr kumimoji="0" lang="fr-FR" sz="2200" b="1" i="0" u="none" strike="noStrike" kern="0" cap="none" spc="0" normalizeH="0" baseline="0" noProof="0">
                <a:ln>
                  <a:noFill/>
                </a:ln>
                <a:solidFill>
                  <a:srgbClr val="44398A"/>
                </a:solidFill>
                <a:effectLst/>
                <a:uLnTx/>
                <a:uFillTx/>
                <a:latin typeface="Arial Black" panose="020B0604020202020204" pitchFamily="34" charset="0"/>
                <a:sym typeface="Montserrat"/>
              </a:rPr>
            </a:br>
            <a:endParaRPr lang="fr-FR" sz="2200"/>
          </a:p>
        </p:txBody>
      </p:sp>
      <p:sp>
        <p:nvSpPr>
          <p:cNvPr id="4" name="Rectangle : coins arrondis 3">
            <a:extLst>
              <a:ext uri="{FF2B5EF4-FFF2-40B4-BE49-F238E27FC236}">
                <a16:creationId xmlns:a16="http://schemas.microsoft.com/office/drawing/2014/main" id="{722BE889-CFFB-B3B2-63D2-A2791CDE3275}"/>
              </a:ext>
            </a:extLst>
          </p:cNvPr>
          <p:cNvSpPr/>
          <p:nvPr/>
        </p:nvSpPr>
        <p:spPr>
          <a:xfrm>
            <a:off x="1543182" y="2141662"/>
            <a:ext cx="1712219" cy="3993256"/>
          </a:xfrm>
          <a:prstGeom prst="roundRect">
            <a:avLst/>
          </a:prstGeom>
          <a:solidFill>
            <a:srgbClr val="257A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fr-FR" sz="1400" b="1"/>
          </a:p>
          <a:p>
            <a:pPr algn="ctr"/>
            <a:r>
              <a:rPr lang="fr-FR" b="1"/>
              <a:t>Analyses des rôles &amp; des impacts</a:t>
            </a:r>
            <a:endParaRPr lang="fr-FR" sz="1400" b="1"/>
          </a:p>
          <a:p>
            <a:pPr marL="171450" marR="0" lvl="0" indent="-171450" algn="just" defTabSz="914400" rtl="0" eaLnBrk="1" fontAlgn="auto" latinLnBrk="0" hangingPunct="1">
              <a:lnSpc>
                <a:spcPct val="150000"/>
              </a:lnSpc>
              <a:spcBef>
                <a:spcPts val="1200"/>
              </a:spcBef>
              <a:spcAft>
                <a:spcPts val="0"/>
              </a:spcAft>
              <a:buClr>
                <a:srgbClr val="FFFFFF"/>
              </a:buClr>
              <a:buSzTx/>
              <a:buFont typeface="Arial" panose="020B0604020202020204" pitchFamily="34" charset="0"/>
              <a:buChar char="•"/>
              <a:tabLst/>
              <a:defRPr/>
            </a:pPr>
            <a:r>
              <a:rPr kumimoji="0" lang="fr-FR" sz="1000" b="0" i="0" u="none" strike="noStrike" kern="0" cap="none" spc="0" normalizeH="0" baseline="0" noProof="0">
                <a:ln>
                  <a:noFill/>
                </a:ln>
                <a:solidFill>
                  <a:srgbClr val="FFFFFF"/>
                </a:solidFill>
                <a:effectLst/>
                <a:uLnTx/>
                <a:uFillTx/>
                <a:latin typeface="Arial"/>
                <a:ea typeface="+mn-ea"/>
                <a:cs typeface="+mn-cs"/>
                <a:sym typeface="Arial"/>
              </a:rPr>
              <a:t>Cartographie des populations, usages et formalisation des macro-processus actuels et cibles</a:t>
            </a:r>
          </a:p>
          <a:p>
            <a:pPr marL="171450" marR="0" lvl="0" indent="-171450" algn="just" defTabSz="914400" rtl="0" eaLnBrk="1" fontAlgn="auto" latinLnBrk="0" hangingPunct="1">
              <a:lnSpc>
                <a:spcPct val="150000"/>
              </a:lnSpc>
              <a:spcBef>
                <a:spcPts val="1200"/>
              </a:spcBef>
              <a:spcAft>
                <a:spcPts val="0"/>
              </a:spcAft>
              <a:buClr>
                <a:srgbClr val="FFFFFF"/>
              </a:buClr>
              <a:buSzTx/>
              <a:buFont typeface="Arial" panose="020B0604020202020204" pitchFamily="34" charset="0"/>
              <a:buChar char="•"/>
              <a:tabLst/>
              <a:defRPr/>
            </a:pPr>
            <a:r>
              <a:rPr kumimoji="0" lang="fr-FR" sz="1000" b="0" i="0" u="none" strike="noStrike" kern="0" cap="none" spc="0" normalizeH="0" baseline="0" noProof="0">
                <a:ln>
                  <a:noFill/>
                </a:ln>
                <a:solidFill>
                  <a:srgbClr val="FFFFFF"/>
                </a:solidFill>
                <a:effectLst/>
                <a:uLnTx/>
                <a:uFillTx/>
                <a:latin typeface="Arial"/>
                <a:ea typeface="+mn-ea"/>
                <a:cs typeface="+mn-cs"/>
                <a:sym typeface="Arial"/>
              </a:rPr>
              <a:t>Analyses d’impacts restituées sous forme de note de diagnostic : socle &amp; par phases</a:t>
            </a:r>
          </a:p>
          <a:p>
            <a:pPr algn="ctr"/>
            <a:endParaRPr lang="fr-FR" sz="1400" b="1"/>
          </a:p>
          <a:p>
            <a:pPr algn="ctr"/>
            <a:endParaRPr lang="fr-FR"/>
          </a:p>
        </p:txBody>
      </p:sp>
      <p:sp>
        <p:nvSpPr>
          <p:cNvPr id="5" name="Rectangle : coins arrondis 4">
            <a:extLst>
              <a:ext uri="{FF2B5EF4-FFF2-40B4-BE49-F238E27FC236}">
                <a16:creationId xmlns:a16="http://schemas.microsoft.com/office/drawing/2014/main" id="{C19AC32C-E551-E039-2943-1E7B8D36C84E}"/>
              </a:ext>
            </a:extLst>
          </p:cNvPr>
          <p:cNvSpPr>
            <a:spLocks noChangeAspect="1"/>
          </p:cNvSpPr>
          <p:nvPr/>
        </p:nvSpPr>
        <p:spPr>
          <a:xfrm>
            <a:off x="396655" y="2141662"/>
            <a:ext cx="1087984" cy="399325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lang="fr-FR"/>
          </a:p>
          <a:p>
            <a:pPr algn="ctr"/>
            <a:endParaRPr lang="fr-FR"/>
          </a:p>
          <a:p>
            <a:pPr algn="ctr"/>
            <a:r>
              <a:rPr lang="fr-FR" b="1"/>
              <a:t>Cadrage</a:t>
            </a:r>
          </a:p>
          <a:p>
            <a:pPr algn="ctr"/>
            <a:endParaRPr lang="fr-FR" b="1"/>
          </a:p>
          <a:p>
            <a:pPr marL="171450" indent="-171450" algn="just">
              <a:lnSpc>
                <a:spcPct val="150000"/>
              </a:lnSpc>
              <a:spcBef>
                <a:spcPts val="1200"/>
              </a:spcBef>
              <a:buClr>
                <a:schemeClr val="bg1"/>
              </a:buClr>
              <a:buFont typeface="Arial" panose="020B0604020202020204" pitchFamily="34" charset="0"/>
              <a:buChar char="•"/>
            </a:pPr>
            <a:r>
              <a:rPr lang="fr-FR" sz="1000"/>
              <a:t>Kick off de lancement</a:t>
            </a:r>
          </a:p>
          <a:p>
            <a:pPr marL="171450" indent="-171450" algn="just">
              <a:lnSpc>
                <a:spcPct val="150000"/>
              </a:lnSpc>
              <a:spcBef>
                <a:spcPts val="1200"/>
              </a:spcBef>
              <a:buClr>
                <a:schemeClr val="bg1"/>
              </a:buClr>
              <a:buFont typeface="Arial" panose="020B0604020202020204" pitchFamily="34" charset="0"/>
              <a:buChar char="•"/>
            </a:pPr>
            <a:r>
              <a:rPr lang="fr-FR" sz="1000"/>
              <a:t>Entretiens de cadrage</a:t>
            </a:r>
          </a:p>
          <a:p>
            <a:pPr marL="171450" indent="-171450" algn="just">
              <a:lnSpc>
                <a:spcPct val="150000"/>
              </a:lnSpc>
              <a:spcBef>
                <a:spcPts val="1200"/>
              </a:spcBef>
              <a:buClr>
                <a:schemeClr val="bg1"/>
              </a:buClr>
              <a:buFont typeface="Arial" panose="020B0604020202020204" pitchFamily="34" charset="0"/>
              <a:buChar char="•"/>
            </a:pPr>
            <a:r>
              <a:rPr lang="fr-FR" sz="1000"/>
              <a:t>Appropriation de l’outil &amp; montée en compétences de l’équipe</a:t>
            </a:r>
          </a:p>
          <a:p>
            <a:pPr algn="ctr"/>
            <a:endParaRPr lang="fr-FR" b="1"/>
          </a:p>
        </p:txBody>
      </p:sp>
      <p:sp>
        <p:nvSpPr>
          <p:cNvPr id="37" name="Rectangle : coins arrondis 36">
            <a:extLst>
              <a:ext uri="{FF2B5EF4-FFF2-40B4-BE49-F238E27FC236}">
                <a16:creationId xmlns:a16="http://schemas.microsoft.com/office/drawing/2014/main" id="{4715471A-774A-CE1D-F25E-C0709FA24A54}"/>
              </a:ext>
            </a:extLst>
          </p:cNvPr>
          <p:cNvSpPr/>
          <p:nvPr/>
        </p:nvSpPr>
        <p:spPr>
          <a:xfrm>
            <a:off x="10057038" y="2109662"/>
            <a:ext cx="1800000" cy="399325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fr-FR" b="1">
              <a:solidFill>
                <a:schemeClr val="tx1"/>
              </a:solidFill>
            </a:endParaRPr>
          </a:p>
          <a:p>
            <a:pPr algn="ctr"/>
            <a:r>
              <a:rPr lang="fr-FR" b="1">
                <a:solidFill>
                  <a:schemeClr val="tx1"/>
                </a:solidFill>
              </a:rPr>
              <a:t>REX et préparation déploiement</a:t>
            </a:r>
          </a:p>
          <a:p>
            <a:pPr marL="171450" marR="0" lvl="0" indent="-171450" algn="just" defTabSz="914400" rtl="0" eaLnBrk="1" fontAlgn="auto" latinLnBrk="0" hangingPunct="1">
              <a:lnSpc>
                <a:spcPct val="150000"/>
              </a:lnSpc>
              <a:spcBef>
                <a:spcPts val="1200"/>
              </a:spcBef>
              <a:spcAft>
                <a:spcPts val="0"/>
              </a:spcAft>
              <a:buClr>
                <a:srgbClr val="FFFFFF"/>
              </a:buClr>
              <a:buSzTx/>
              <a:buFont typeface="Arial" panose="020B0604020202020204" pitchFamily="34" charset="0"/>
              <a:buChar char="•"/>
              <a:tabLst/>
              <a:defRPr/>
            </a:pPr>
            <a:r>
              <a:rPr lang="fr-FR" sz="1000">
                <a:solidFill>
                  <a:schemeClr val="tx1"/>
                </a:solidFill>
                <a:sym typeface="Wingdings" panose="05000000000000000000" pitchFamily="2" charset="2"/>
              </a:rPr>
              <a:t>Synthèse &amp; analyses des irritants </a:t>
            </a:r>
          </a:p>
          <a:p>
            <a:pPr marL="171450" marR="0" lvl="0" indent="-171450" algn="just" defTabSz="914400" rtl="0" eaLnBrk="1" fontAlgn="auto" latinLnBrk="0" hangingPunct="1">
              <a:lnSpc>
                <a:spcPct val="150000"/>
              </a:lnSpc>
              <a:spcBef>
                <a:spcPts val="1200"/>
              </a:spcBef>
              <a:spcAft>
                <a:spcPts val="0"/>
              </a:spcAft>
              <a:buClr>
                <a:srgbClr val="FFFFFF"/>
              </a:buClr>
              <a:buSzTx/>
              <a:buFont typeface="Arial" panose="020B0604020202020204" pitchFamily="34" charset="0"/>
              <a:buChar char="•"/>
              <a:tabLst/>
              <a:defRPr/>
            </a:pPr>
            <a:r>
              <a:rPr lang="fr-FR" sz="1000">
                <a:solidFill>
                  <a:schemeClr val="tx1"/>
                </a:solidFill>
                <a:sym typeface="Wingdings" panose="05000000000000000000" pitchFamily="2" charset="2"/>
              </a:rPr>
              <a:t>Recommandations pour l’accompagnement au changement de la généralisation</a:t>
            </a:r>
            <a:endParaRPr lang="fr-FR">
              <a:solidFill>
                <a:schemeClr val="tx1"/>
              </a:solidFill>
            </a:endParaRPr>
          </a:p>
        </p:txBody>
      </p:sp>
      <p:sp>
        <p:nvSpPr>
          <p:cNvPr id="44" name="Rectangle 43">
            <a:extLst>
              <a:ext uri="{FF2B5EF4-FFF2-40B4-BE49-F238E27FC236}">
                <a16:creationId xmlns:a16="http://schemas.microsoft.com/office/drawing/2014/main" id="{9B9AAE0E-2824-42A1-CFC9-0C8226EAD665}"/>
              </a:ext>
            </a:extLst>
          </p:cNvPr>
          <p:cNvSpPr/>
          <p:nvPr/>
        </p:nvSpPr>
        <p:spPr>
          <a:xfrm>
            <a:off x="8790474" y="3049886"/>
            <a:ext cx="980661" cy="4077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i="1">
                <a:solidFill>
                  <a:schemeClr val="tx1"/>
                </a:solidFill>
              </a:rPr>
              <a:t>Par agence</a:t>
            </a:r>
          </a:p>
        </p:txBody>
      </p:sp>
      <p:sp>
        <p:nvSpPr>
          <p:cNvPr id="49" name="Rectangle 48">
            <a:extLst>
              <a:ext uri="{FF2B5EF4-FFF2-40B4-BE49-F238E27FC236}">
                <a16:creationId xmlns:a16="http://schemas.microsoft.com/office/drawing/2014/main" id="{18A0BDDE-E056-6483-3A79-AB4614903E66}"/>
              </a:ext>
            </a:extLst>
          </p:cNvPr>
          <p:cNvSpPr/>
          <p:nvPr/>
        </p:nvSpPr>
        <p:spPr>
          <a:xfrm>
            <a:off x="8790474" y="2715546"/>
            <a:ext cx="1286219" cy="4077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i="1">
                <a:solidFill>
                  <a:schemeClr val="tx1"/>
                </a:solidFill>
              </a:rPr>
              <a:t>Les 2 agences ensemble par phase</a:t>
            </a:r>
          </a:p>
        </p:txBody>
      </p:sp>
      <p:sp>
        <p:nvSpPr>
          <p:cNvPr id="50" name="Rectangle : coins arrondis 49">
            <a:extLst>
              <a:ext uri="{FF2B5EF4-FFF2-40B4-BE49-F238E27FC236}">
                <a16:creationId xmlns:a16="http://schemas.microsoft.com/office/drawing/2014/main" id="{5D23EC4C-E73C-2CAD-7A18-224D00F96B90}"/>
              </a:ext>
            </a:extLst>
          </p:cNvPr>
          <p:cNvSpPr/>
          <p:nvPr/>
        </p:nvSpPr>
        <p:spPr>
          <a:xfrm>
            <a:off x="3265654" y="6286182"/>
            <a:ext cx="8591384" cy="460329"/>
          </a:xfrm>
          <a:prstGeom prst="roundRect">
            <a:avLst/>
          </a:prstGeom>
          <a:solidFill>
            <a:srgbClr val="26AA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    Accompagnement au changement hors agence pilote –</a:t>
            </a:r>
            <a:r>
              <a:rPr lang="fr-FR"/>
              <a:t> </a:t>
            </a:r>
          </a:p>
          <a:p>
            <a:pPr algn="ctr"/>
            <a:r>
              <a:rPr lang="fr-FR" sz="1000"/>
              <a:t>Conduite du changement menée auprès des parties prenantes : Information, communication, animation de communautés </a:t>
            </a:r>
            <a:r>
              <a:rPr lang="fr-FR" sz="1000" i="1"/>
              <a:t>(option*)</a:t>
            </a:r>
          </a:p>
        </p:txBody>
      </p:sp>
      <p:pic>
        <p:nvPicPr>
          <p:cNvPr id="146" name="Graphique 145" descr="Maison avec un remplissage uni">
            <a:extLst>
              <a:ext uri="{FF2B5EF4-FFF2-40B4-BE49-F238E27FC236}">
                <a16:creationId xmlns:a16="http://schemas.microsoft.com/office/drawing/2014/main" id="{7E702C28-0F10-4769-A169-3331D59CC6E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67671" y="3103789"/>
            <a:ext cx="259242" cy="259242"/>
          </a:xfrm>
          <a:prstGeom prst="rect">
            <a:avLst/>
          </a:prstGeom>
        </p:spPr>
      </p:pic>
      <p:grpSp>
        <p:nvGrpSpPr>
          <p:cNvPr id="170" name="Groupe 169">
            <a:extLst>
              <a:ext uri="{FF2B5EF4-FFF2-40B4-BE49-F238E27FC236}">
                <a16:creationId xmlns:a16="http://schemas.microsoft.com/office/drawing/2014/main" id="{DFF6F83B-643C-5685-42C7-FEDEB73E664C}"/>
              </a:ext>
            </a:extLst>
          </p:cNvPr>
          <p:cNvGrpSpPr/>
          <p:nvPr/>
        </p:nvGrpSpPr>
        <p:grpSpPr>
          <a:xfrm>
            <a:off x="634266" y="1864749"/>
            <a:ext cx="612762" cy="612762"/>
            <a:chOff x="542110" y="1191218"/>
            <a:chExt cx="612762" cy="612762"/>
          </a:xfrm>
        </p:grpSpPr>
        <p:sp>
          <p:nvSpPr>
            <p:cNvPr id="148" name="Ellipse 147">
              <a:extLst>
                <a:ext uri="{FF2B5EF4-FFF2-40B4-BE49-F238E27FC236}">
                  <a16:creationId xmlns:a16="http://schemas.microsoft.com/office/drawing/2014/main" id="{0597930E-1365-A850-BA21-100B7F7F9666}"/>
                </a:ext>
              </a:extLst>
            </p:cNvPr>
            <p:cNvSpPr/>
            <p:nvPr/>
          </p:nvSpPr>
          <p:spPr>
            <a:xfrm>
              <a:off x="542110" y="1191218"/>
              <a:ext cx="612762" cy="612762"/>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50" name="Collaboration4" descr="{&quot;Key&quot;:&quot;POWER_USER_SHAPE_ICON&quot;,&quot;Value&quot;:&quot;POWER_USER_SHAPE_ICON_STYLE_1&quot;}">
              <a:extLst>
                <a:ext uri="{FF2B5EF4-FFF2-40B4-BE49-F238E27FC236}">
                  <a16:creationId xmlns:a16="http://schemas.microsoft.com/office/drawing/2014/main" id="{DF5655AC-99C4-6A4D-EBE7-27187C0E9CF1}"/>
                </a:ext>
              </a:extLst>
            </p:cNvPr>
            <p:cNvGrpSpPr>
              <a:grpSpLocks noChangeAspect="1"/>
            </p:cNvGrpSpPr>
            <p:nvPr>
              <p:custDataLst>
                <p:tags r:id="rId1"/>
              </p:custDataLst>
            </p:nvPr>
          </p:nvGrpSpPr>
          <p:grpSpPr>
            <a:xfrm>
              <a:off x="664047" y="1299492"/>
              <a:ext cx="368892" cy="396219"/>
              <a:chOff x="2362200" y="1493838"/>
              <a:chExt cx="814388" cy="874712"/>
            </a:xfrm>
            <a:solidFill>
              <a:srgbClr val="44398A"/>
            </a:solidFill>
          </p:grpSpPr>
          <p:sp>
            <p:nvSpPr>
              <p:cNvPr id="151" name="Freeform 39">
                <a:extLst>
                  <a:ext uri="{FF2B5EF4-FFF2-40B4-BE49-F238E27FC236}">
                    <a16:creationId xmlns:a16="http://schemas.microsoft.com/office/drawing/2014/main" id="{091EF519-45F6-0996-95EE-911ADBDC74E3}"/>
                  </a:ext>
                </a:extLst>
              </p:cNvPr>
              <p:cNvSpPr>
                <a:spLocks/>
              </p:cNvSpPr>
              <p:nvPr/>
            </p:nvSpPr>
            <p:spPr bwMode="auto">
              <a:xfrm>
                <a:off x="2765425" y="1870075"/>
                <a:ext cx="379413" cy="400050"/>
              </a:xfrm>
              <a:custGeom>
                <a:avLst/>
                <a:gdLst>
                  <a:gd name="T0" fmla="*/ 55 w 499"/>
                  <a:gd name="T1" fmla="*/ 227 h 524"/>
                  <a:gd name="T2" fmla="*/ 12 w 499"/>
                  <a:gd name="T3" fmla="*/ 227 h 524"/>
                  <a:gd name="T4" fmla="*/ 12 w 499"/>
                  <a:gd name="T5" fmla="*/ 269 h 524"/>
                  <a:gd name="T6" fmla="*/ 191 w 499"/>
                  <a:gd name="T7" fmla="*/ 449 h 524"/>
                  <a:gd name="T8" fmla="*/ 417 w 499"/>
                  <a:gd name="T9" fmla="*/ 442 h 524"/>
                  <a:gd name="T10" fmla="*/ 453 w 499"/>
                  <a:gd name="T11" fmla="*/ 196 h 524"/>
                  <a:gd name="T12" fmla="*/ 420 w 499"/>
                  <a:gd name="T13" fmla="*/ 41 h 524"/>
                  <a:gd name="T14" fmla="*/ 361 w 499"/>
                  <a:gd name="T15" fmla="*/ 135 h 524"/>
                  <a:gd name="T16" fmla="*/ 368 w 499"/>
                  <a:gd name="T17" fmla="*/ 171 h 524"/>
                  <a:gd name="T18" fmla="*/ 212 w 499"/>
                  <a:gd name="T19" fmla="*/ 16 h 524"/>
                  <a:gd name="T20" fmla="*/ 165 w 499"/>
                  <a:gd name="T21" fmla="*/ 16 h 524"/>
                  <a:gd name="T22" fmla="*/ 165 w 499"/>
                  <a:gd name="T23" fmla="*/ 62 h 524"/>
                  <a:gd name="T24" fmla="*/ 290 w 499"/>
                  <a:gd name="T25" fmla="*/ 187 h 524"/>
                  <a:gd name="T26" fmla="*/ 269 w 499"/>
                  <a:gd name="T27" fmla="*/ 196 h 524"/>
                  <a:gd name="T28" fmla="*/ 125 w 499"/>
                  <a:gd name="T29" fmla="*/ 51 h 524"/>
                  <a:gd name="T30" fmla="*/ 78 w 499"/>
                  <a:gd name="T31" fmla="*/ 51 h 524"/>
                  <a:gd name="T32" fmla="*/ 78 w 499"/>
                  <a:gd name="T33" fmla="*/ 98 h 524"/>
                  <a:gd name="T34" fmla="*/ 214 w 499"/>
                  <a:gd name="T35" fmla="*/ 233 h 524"/>
                  <a:gd name="T36" fmla="*/ 199 w 499"/>
                  <a:gd name="T37" fmla="*/ 249 h 524"/>
                  <a:gd name="T38" fmla="*/ 75 w 499"/>
                  <a:gd name="T39" fmla="*/ 125 h 524"/>
                  <a:gd name="T40" fmla="*/ 29 w 499"/>
                  <a:gd name="T41" fmla="*/ 125 h 524"/>
                  <a:gd name="T42" fmla="*/ 29 w 499"/>
                  <a:gd name="T43" fmla="*/ 171 h 524"/>
                  <a:gd name="T44" fmla="*/ 165 w 499"/>
                  <a:gd name="T45" fmla="*/ 308 h 524"/>
                  <a:gd name="T46" fmla="*/ 158 w 499"/>
                  <a:gd name="T47" fmla="*/ 331 h 524"/>
                  <a:gd name="T48" fmla="*/ 55 w 499"/>
                  <a:gd name="T49" fmla="*/ 22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524">
                    <a:moveTo>
                      <a:pt x="55" y="227"/>
                    </a:moveTo>
                    <a:cubicBezTo>
                      <a:pt x="45" y="217"/>
                      <a:pt x="25" y="214"/>
                      <a:pt x="12" y="227"/>
                    </a:cubicBezTo>
                    <a:cubicBezTo>
                      <a:pt x="0" y="240"/>
                      <a:pt x="2" y="259"/>
                      <a:pt x="12" y="269"/>
                    </a:cubicBezTo>
                    <a:lnTo>
                      <a:pt x="191" y="449"/>
                    </a:lnTo>
                    <a:cubicBezTo>
                      <a:pt x="266" y="524"/>
                      <a:pt x="356" y="504"/>
                      <a:pt x="417" y="442"/>
                    </a:cubicBezTo>
                    <a:cubicBezTo>
                      <a:pt x="493" y="365"/>
                      <a:pt x="499" y="300"/>
                      <a:pt x="453" y="196"/>
                    </a:cubicBezTo>
                    <a:cubicBezTo>
                      <a:pt x="412" y="102"/>
                      <a:pt x="435" y="46"/>
                      <a:pt x="420" y="41"/>
                    </a:cubicBezTo>
                    <a:cubicBezTo>
                      <a:pt x="384" y="29"/>
                      <a:pt x="341" y="76"/>
                      <a:pt x="361" y="135"/>
                    </a:cubicBezTo>
                    <a:cubicBezTo>
                      <a:pt x="365" y="148"/>
                      <a:pt x="366" y="160"/>
                      <a:pt x="368" y="171"/>
                    </a:cubicBezTo>
                    <a:lnTo>
                      <a:pt x="212" y="16"/>
                    </a:lnTo>
                    <a:cubicBezTo>
                      <a:pt x="202" y="6"/>
                      <a:pt x="181" y="0"/>
                      <a:pt x="165" y="16"/>
                    </a:cubicBezTo>
                    <a:cubicBezTo>
                      <a:pt x="152" y="29"/>
                      <a:pt x="154" y="51"/>
                      <a:pt x="165" y="62"/>
                    </a:cubicBezTo>
                    <a:lnTo>
                      <a:pt x="290" y="187"/>
                    </a:lnTo>
                    <a:cubicBezTo>
                      <a:pt x="283" y="189"/>
                      <a:pt x="276" y="192"/>
                      <a:pt x="269" y="196"/>
                    </a:cubicBezTo>
                    <a:lnTo>
                      <a:pt x="125" y="51"/>
                    </a:lnTo>
                    <a:cubicBezTo>
                      <a:pt x="115" y="42"/>
                      <a:pt x="94" y="36"/>
                      <a:pt x="78" y="51"/>
                    </a:cubicBezTo>
                    <a:cubicBezTo>
                      <a:pt x="66" y="64"/>
                      <a:pt x="65" y="84"/>
                      <a:pt x="78" y="98"/>
                    </a:cubicBezTo>
                    <a:lnTo>
                      <a:pt x="214" y="233"/>
                    </a:lnTo>
                    <a:cubicBezTo>
                      <a:pt x="214" y="233"/>
                      <a:pt x="206" y="241"/>
                      <a:pt x="199" y="249"/>
                    </a:cubicBezTo>
                    <a:lnTo>
                      <a:pt x="75" y="125"/>
                    </a:lnTo>
                    <a:cubicBezTo>
                      <a:pt x="64" y="114"/>
                      <a:pt x="44" y="110"/>
                      <a:pt x="29" y="125"/>
                    </a:cubicBezTo>
                    <a:cubicBezTo>
                      <a:pt x="17" y="137"/>
                      <a:pt x="15" y="158"/>
                      <a:pt x="29" y="171"/>
                    </a:cubicBezTo>
                    <a:lnTo>
                      <a:pt x="165" y="308"/>
                    </a:lnTo>
                    <a:cubicBezTo>
                      <a:pt x="162" y="315"/>
                      <a:pt x="160" y="323"/>
                      <a:pt x="158" y="331"/>
                    </a:cubicBezTo>
                    <a:lnTo>
                      <a:pt x="55" y="227"/>
                    </a:lnTo>
                  </a:path>
                </a:pathLst>
              </a:custGeom>
              <a:grpFill/>
              <a:ln w="19050">
                <a:noFill/>
                <a:round/>
                <a:headEnd/>
                <a:tailEnd/>
              </a:ln>
            </p:spPr>
            <p:txBody>
              <a:bodyPr vert="horz" wrap="square" lIns="91440" tIns="45720" rIns="91440" bIns="45720" numCol="1" anchor="t" anchorCtr="0" compatLnSpc="1">
                <a:prstTxWarp prst="textNoShape">
                  <a:avLst/>
                </a:prstTxWarp>
              </a:bodyPr>
              <a:lstStyle/>
              <a:p>
                <a:pPr>
                  <a:buClrTx/>
                  <a:buFontTx/>
                  <a:buNone/>
                  <a:defRPr/>
                </a:pPr>
                <a:endParaRPr lang="fr-FR" sz="1800" kern="1200">
                  <a:solidFill>
                    <a:prstClr val="black"/>
                  </a:solidFill>
                  <a:latin typeface="Calibri" panose="020F0502020204030204"/>
                  <a:ea typeface="+mn-ea"/>
                </a:endParaRPr>
              </a:p>
            </p:txBody>
          </p:sp>
          <p:sp>
            <p:nvSpPr>
              <p:cNvPr id="152" name="Freeform 40">
                <a:extLst>
                  <a:ext uri="{FF2B5EF4-FFF2-40B4-BE49-F238E27FC236}">
                    <a16:creationId xmlns:a16="http://schemas.microsoft.com/office/drawing/2014/main" id="{FDB58334-C83A-DE4C-AAF3-A7EDB4816EC1}"/>
                  </a:ext>
                </a:extLst>
              </p:cNvPr>
              <p:cNvSpPr>
                <a:spLocks/>
              </p:cNvSpPr>
              <p:nvPr/>
            </p:nvSpPr>
            <p:spPr bwMode="auto">
              <a:xfrm>
                <a:off x="2400300" y="1585913"/>
                <a:ext cx="381000" cy="398463"/>
              </a:xfrm>
              <a:custGeom>
                <a:avLst/>
                <a:gdLst>
                  <a:gd name="T0" fmla="*/ 309 w 500"/>
                  <a:gd name="T1" fmla="*/ 75 h 524"/>
                  <a:gd name="T2" fmla="*/ 83 w 500"/>
                  <a:gd name="T3" fmla="*/ 82 h 524"/>
                  <a:gd name="T4" fmla="*/ 46 w 500"/>
                  <a:gd name="T5" fmla="*/ 328 h 524"/>
                  <a:gd name="T6" fmla="*/ 80 w 500"/>
                  <a:gd name="T7" fmla="*/ 483 h 524"/>
                  <a:gd name="T8" fmla="*/ 139 w 500"/>
                  <a:gd name="T9" fmla="*/ 388 h 524"/>
                  <a:gd name="T10" fmla="*/ 132 w 500"/>
                  <a:gd name="T11" fmla="*/ 352 h 524"/>
                  <a:gd name="T12" fmla="*/ 288 w 500"/>
                  <a:gd name="T13" fmla="*/ 508 h 524"/>
                  <a:gd name="T14" fmla="*/ 334 w 500"/>
                  <a:gd name="T15" fmla="*/ 508 h 524"/>
                  <a:gd name="T16" fmla="*/ 334 w 500"/>
                  <a:gd name="T17" fmla="*/ 462 h 524"/>
                  <a:gd name="T18" fmla="*/ 209 w 500"/>
                  <a:gd name="T19" fmla="*/ 337 h 524"/>
                  <a:gd name="T20" fmla="*/ 231 w 500"/>
                  <a:gd name="T21" fmla="*/ 328 h 524"/>
                  <a:gd name="T22" fmla="*/ 375 w 500"/>
                  <a:gd name="T23" fmla="*/ 472 h 524"/>
                  <a:gd name="T24" fmla="*/ 422 w 500"/>
                  <a:gd name="T25" fmla="*/ 472 h 524"/>
                  <a:gd name="T26" fmla="*/ 422 w 500"/>
                  <a:gd name="T27" fmla="*/ 426 h 524"/>
                  <a:gd name="T28" fmla="*/ 286 w 500"/>
                  <a:gd name="T29" fmla="*/ 290 h 524"/>
                  <a:gd name="T30" fmla="*/ 301 w 500"/>
                  <a:gd name="T31" fmla="*/ 275 h 524"/>
                  <a:gd name="T32" fmla="*/ 424 w 500"/>
                  <a:gd name="T33" fmla="*/ 399 h 524"/>
                  <a:gd name="T34" fmla="*/ 471 w 500"/>
                  <a:gd name="T35" fmla="*/ 399 h 524"/>
                  <a:gd name="T36" fmla="*/ 471 w 500"/>
                  <a:gd name="T37" fmla="*/ 352 h 524"/>
                  <a:gd name="T38" fmla="*/ 335 w 500"/>
                  <a:gd name="T39" fmla="*/ 216 h 524"/>
                  <a:gd name="T40" fmla="*/ 341 w 500"/>
                  <a:gd name="T41" fmla="*/ 193 h 524"/>
                  <a:gd name="T42" fmla="*/ 445 w 500"/>
                  <a:gd name="T43" fmla="*/ 297 h 524"/>
                  <a:gd name="T44" fmla="*/ 487 w 500"/>
                  <a:gd name="T45" fmla="*/ 297 h 524"/>
                  <a:gd name="T46" fmla="*/ 487 w 500"/>
                  <a:gd name="T47" fmla="*/ 254 h 524"/>
                  <a:gd name="T48" fmla="*/ 309 w 500"/>
                  <a:gd name="T49" fmla="*/ 75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0" h="524">
                    <a:moveTo>
                      <a:pt x="309" y="75"/>
                    </a:moveTo>
                    <a:cubicBezTo>
                      <a:pt x="234" y="0"/>
                      <a:pt x="144" y="20"/>
                      <a:pt x="83" y="82"/>
                    </a:cubicBezTo>
                    <a:cubicBezTo>
                      <a:pt x="7" y="158"/>
                      <a:pt x="0" y="224"/>
                      <a:pt x="46" y="328"/>
                    </a:cubicBezTo>
                    <a:cubicBezTo>
                      <a:pt x="88" y="421"/>
                      <a:pt x="65" y="478"/>
                      <a:pt x="80" y="483"/>
                    </a:cubicBezTo>
                    <a:cubicBezTo>
                      <a:pt x="116" y="495"/>
                      <a:pt x="158" y="448"/>
                      <a:pt x="139" y="388"/>
                    </a:cubicBezTo>
                    <a:cubicBezTo>
                      <a:pt x="135" y="376"/>
                      <a:pt x="133" y="363"/>
                      <a:pt x="132" y="352"/>
                    </a:cubicBezTo>
                    <a:lnTo>
                      <a:pt x="288" y="508"/>
                    </a:lnTo>
                    <a:cubicBezTo>
                      <a:pt x="298" y="518"/>
                      <a:pt x="319" y="524"/>
                      <a:pt x="334" y="508"/>
                    </a:cubicBezTo>
                    <a:cubicBezTo>
                      <a:pt x="348" y="494"/>
                      <a:pt x="346" y="473"/>
                      <a:pt x="334" y="462"/>
                    </a:cubicBezTo>
                    <a:lnTo>
                      <a:pt x="209" y="337"/>
                    </a:lnTo>
                    <a:cubicBezTo>
                      <a:pt x="217" y="334"/>
                      <a:pt x="224" y="332"/>
                      <a:pt x="231" y="328"/>
                    </a:cubicBezTo>
                    <a:lnTo>
                      <a:pt x="375" y="472"/>
                    </a:lnTo>
                    <a:cubicBezTo>
                      <a:pt x="385" y="482"/>
                      <a:pt x="406" y="488"/>
                      <a:pt x="422" y="472"/>
                    </a:cubicBezTo>
                    <a:cubicBezTo>
                      <a:pt x="434" y="460"/>
                      <a:pt x="435" y="439"/>
                      <a:pt x="422" y="426"/>
                    </a:cubicBezTo>
                    <a:lnTo>
                      <a:pt x="286" y="290"/>
                    </a:lnTo>
                    <a:cubicBezTo>
                      <a:pt x="286" y="290"/>
                      <a:pt x="294" y="283"/>
                      <a:pt x="301" y="275"/>
                    </a:cubicBezTo>
                    <a:lnTo>
                      <a:pt x="424" y="399"/>
                    </a:lnTo>
                    <a:cubicBezTo>
                      <a:pt x="435" y="410"/>
                      <a:pt x="456" y="414"/>
                      <a:pt x="471" y="399"/>
                    </a:cubicBezTo>
                    <a:cubicBezTo>
                      <a:pt x="483" y="387"/>
                      <a:pt x="485" y="366"/>
                      <a:pt x="471" y="352"/>
                    </a:cubicBezTo>
                    <a:lnTo>
                      <a:pt x="335" y="216"/>
                    </a:lnTo>
                    <a:cubicBezTo>
                      <a:pt x="338" y="209"/>
                      <a:pt x="340" y="201"/>
                      <a:pt x="341" y="193"/>
                    </a:cubicBezTo>
                    <a:lnTo>
                      <a:pt x="445" y="297"/>
                    </a:lnTo>
                    <a:cubicBezTo>
                      <a:pt x="455" y="307"/>
                      <a:pt x="475" y="310"/>
                      <a:pt x="487" y="297"/>
                    </a:cubicBezTo>
                    <a:cubicBezTo>
                      <a:pt x="500" y="284"/>
                      <a:pt x="498" y="265"/>
                      <a:pt x="487" y="254"/>
                    </a:cubicBezTo>
                    <a:lnTo>
                      <a:pt x="309" y="75"/>
                    </a:lnTo>
                  </a:path>
                </a:pathLst>
              </a:custGeom>
              <a:grpFill/>
              <a:ln w="19050">
                <a:noFill/>
                <a:round/>
                <a:headEnd/>
                <a:tailEnd/>
              </a:ln>
            </p:spPr>
            <p:txBody>
              <a:bodyPr vert="horz" wrap="square" lIns="91440" tIns="45720" rIns="91440" bIns="45720" numCol="1" anchor="t" anchorCtr="0" compatLnSpc="1">
                <a:prstTxWarp prst="textNoShape">
                  <a:avLst/>
                </a:prstTxWarp>
              </a:bodyPr>
              <a:lstStyle/>
              <a:p>
                <a:pPr>
                  <a:buClrTx/>
                  <a:buFontTx/>
                  <a:buNone/>
                  <a:defRPr/>
                </a:pPr>
                <a:endParaRPr lang="fr-FR" sz="1800" kern="1200">
                  <a:solidFill>
                    <a:prstClr val="black"/>
                  </a:solidFill>
                  <a:latin typeface="Calibri" panose="020F0502020204030204"/>
                  <a:ea typeface="+mn-ea"/>
                </a:endParaRPr>
              </a:p>
            </p:txBody>
          </p:sp>
          <p:sp>
            <p:nvSpPr>
              <p:cNvPr id="153" name="Freeform 41">
                <a:extLst>
                  <a:ext uri="{FF2B5EF4-FFF2-40B4-BE49-F238E27FC236}">
                    <a16:creationId xmlns:a16="http://schemas.microsoft.com/office/drawing/2014/main" id="{3468699A-811F-26AB-4928-C064A5A4E256}"/>
                  </a:ext>
                </a:extLst>
              </p:cNvPr>
              <p:cNvSpPr>
                <a:spLocks/>
              </p:cNvSpPr>
              <p:nvPr/>
            </p:nvSpPr>
            <p:spPr bwMode="auto">
              <a:xfrm>
                <a:off x="2778125" y="1493838"/>
                <a:ext cx="398463" cy="381000"/>
              </a:xfrm>
              <a:custGeom>
                <a:avLst/>
                <a:gdLst>
                  <a:gd name="T0" fmla="*/ 16 w 524"/>
                  <a:gd name="T1" fmla="*/ 334 h 500"/>
                  <a:gd name="T2" fmla="*/ 62 w 524"/>
                  <a:gd name="T3" fmla="*/ 334 h 500"/>
                  <a:gd name="T4" fmla="*/ 187 w 524"/>
                  <a:gd name="T5" fmla="*/ 209 h 500"/>
                  <a:gd name="T6" fmla="*/ 196 w 524"/>
                  <a:gd name="T7" fmla="*/ 231 h 500"/>
                  <a:gd name="T8" fmla="*/ 52 w 524"/>
                  <a:gd name="T9" fmla="*/ 375 h 500"/>
                  <a:gd name="T10" fmla="*/ 52 w 524"/>
                  <a:gd name="T11" fmla="*/ 421 h 500"/>
                  <a:gd name="T12" fmla="*/ 98 w 524"/>
                  <a:gd name="T13" fmla="*/ 421 h 500"/>
                  <a:gd name="T14" fmla="*/ 234 w 524"/>
                  <a:gd name="T15" fmla="*/ 286 h 500"/>
                  <a:gd name="T16" fmla="*/ 249 w 524"/>
                  <a:gd name="T17" fmla="*/ 300 h 500"/>
                  <a:gd name="T18" fmla="*/ 125 w 524"/>
                  <a:gd name="T19" fmla="*/ 424 h 500"/>
                  <a:gd name="T20" fmla="*/ 125 w 524"/>
                  <a:gd name="T21" fmla="*/ 471 h 500"/>
                  <a:gd name="T22" fmla="*/ 172 w 524"/>
                  <a:gd name="T23" fmla="*/ 471 h 500"/>
                  <a:gd name="T24" fmla="*/ 308 w 524"/>
                  <a:gd name="T25" fmla="*/ 335 h 500"/>
                  <a:gd name="T26" fmla="*/ 331 w 524"/>
                  <a:gd name="T27" fmla="*/ 341 h 500"/>
                  <a:gd name="T28" fmla="*/ 227 w 524"/>
                  <a:gd name="T29" fmla="*/ 445 h 500"/>
                  <a:gd name="T30" fmla="*/ 227 w 524"/>
                  <a:gd name="T31" fmla="*/ 487 h 500"/>
                  <a:gd name="T32" fmla="*/ 270 w 524"/>
                  <a:gd name="T33" fmla="*/ 487 h 500"/>
                  <a:gd name="T34" fmla="*/ 449 w 524"/>
                  <a:gd name="T35" fmla="*/ 309 h 500"/>
                  <a:gd name="T36" fmla="*/ 442 w 524"/>
                  <a:gd name="T37" fmla="*/ 82 h 500"/>
                  <a:gd name="T38" fmla="*/ 196 w 524"/>
                  <a:gd name="T39" fmla="*/ 46 h 500"/>
                  <a:gd name="T40" fmla="*/ 41 w 524"/>
                  <a:gd name="T41" fmla="*/ 80 h 500"/>
                  <a:gd name="T42" fmla="*/ 136 w 524"/>
                  <a:gd name="T43" fmla="*/ 139 h 500"/>
                  <a:gd name="T44" fmla="*/ 172 w 524"/>
                  <a:gd name="T45" fmla="*/ 132 h 500"/>
                  <a:gd name="T46" fmla="*/ 16 w 524"/>
                  <a:gd name="T47" fmla="*/ 288 h 500"/>
                  <a:gd name="T48" fmla="*/ 16 w 524"/>
                  <a:gd name="T49" fmla="*/ 3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4" h="500">
                    <a:moveTo>
                      <a:pt x="16" y="334"/>
                    </a:moveTo>
                    <a:cubicBezTo>
                      <a:pt x="30" y="348"/>
                      <a:pt x="51" y="346"/>
                      <a:pt x="62" y="334"/>
                    </a:cubicBezTo>
                    <a:lnTo>
                      <a:pt x="187" y="209"/>
                    </a:lnTo>
                    <a:cubicBezTo>
                      <a:pt x="190" y="217"/>
                      <a:pt x="192" y="224"/>
                      <a:pt x="196" y="231"/>
                    </a:cubicBezTo>
                    <a:lnTo>
                      <a:pt x="52" y="375"/>
                    </a:lnTo>
                    <a:cubicBezTo>
                      <a:pt x="42" y="385"/>
                      <a:pt x="36" y="406"/>
                      <a:pt x="52" y="421"/>
                    </a:cubicBezTo>
                    <a:cubicBezTo>
                      <a:pt x="64" y="434"/>
                      <a:pt x="85" y="435"/>
                      <a:pt x="98" y="421"/>
                    </a:cubicBezTo>
                    <a:lnTo>
                      <a:pt x="234" y="286"/>
                    </a:lnTo>
                    <a:cubicBezTo>
                      <a:pt x="234" y="286"/>
                      <a:pt x="241" y="294"/>
                      <a:pt x="249" y="300"/>
                    </a:cubicBezTo>
                    <a:lnTo>
                      <a:pt x="125" y="424"/>
                    </a:lnTo>
                    <a:cubicBezTo>
                      <a:pt x="114" y="435"/>
                      <a:pt x="110" y="456"/>
                      <a:pt x="125" y="471"/>
                    </a:cubicBezTo>
                    <a:cubicBezTo>
                      <a:pt x="137" y="483"/>
                      <a:pt x="158" y="485"/>
                      <a:pt x="172" y="471"/>
                    </a:cubicBezTo>
                    <a:lnTo>
                      <a:pt x="308" y="335"/>
                    </a:lnTo>
                    <a:cubicBezTo>
                      <a:pt x="315" y="337"/>
                      <a:pt x="323" y="340"/>
                      <a:pt x="331" y="341"/>
                    </a:cubicBezTo>
                    <a:lnTo>
                      <a:pt x="227" y="445"/>
                    </a:lnTo>
                    <a:cubicBezTo>
                      <a:pt x="217" y="455"/>
                      <a:pt x="214" y="474"/>
                      <a:pt x="227" y="487"/>
                    </a:cubicBezTo>
                    <a:cubicBezTo>
                      <a:pt x="240" y="500"/>
                      <a:pt x="259" y="498"/>
                      <a:pt x="270" y="487"/>
                    </a:cubicBezTo>
                    <a:lnTo>
                      <a:pt x="449" y="309"/>
                    </a:lnTo>
                    <a:cubicBezTo>
                      <a:pt x="524" y="233"/>
                      <a:pt x="504" y="144"/>
                      <a:pt x="442" y="82"/>
                    </a:cubicBezTo>
                    <a:cubicBezTo>
                      <a:pt x="366" y="7"/>
                      <a:pt x="300" y="0"/>
                      <a:pt x="196" y="46"/>
                    </a:cubicBezTo>
                    <a:cubicBezTo>
                      <a:pt x="103" y="88"/>
                      <a:pt x="46" y="65"/>
                      <a:pt x="41" y="80"/>
                    </a:cubicBezTo>
                    <a:cubicBezTo>
                      <a:pt x="29" y="116"/>
                      <a:pt x="76" y="158"/>
                      <a:pt x="136" y="139"/>
                    </a:cubicBezTo>
                    <a:cubicBezTo>
                      <a:pt x="148" y="135"/>
                      <a:pt x="161" y="133"/>
                      <a:pt x="172" y="132"/>
                    </a:cubicBezTo>
                    <a:lnTo>
                      <a:pt x="16" y="288"/>
                    </a:lnTo>
                    <a:cubicBezTo>
                      <a:pt x="6" y="297"/>
                      <a:pt x="0" y="319"/>
                      <a:pt x="16" y="334"/>
                    </a:cubicBezTo>
                  </a:path>
                </a:pathLst>
              </a:custGeom>
              <a:grpFill/>
              <a:ln w="19050">
                <a:noFill/>
                <a:round/>
                <a:headEnd/>
                <a:tailEnd/>
              </a:ln>
            </p:spPr>
            <p:txBody>
              <a:bodyPr vert="horz" wrap="square" lIns="91440" tIns="45720" rIns="91440" bIns="45720" numCol="1" anchor="t" anchorCtr="0" compatLnSpc="1">
                <a:prstTxWarp prst="textNoShape">
                  <a:avLst/>
                </a:prstTxWarp>
              </a:bodyPr>
              <a:lstStyle/>
              <a:p>
                <a:pPr>
                  <a:buClrTx/>
                  <a:buFontTx/>
                  <a:buNone/>
                  <a:defRPr/>
                </a:pPr>
                <a:endParaRPr lang="fr-FR" sz="1800" kern="1200">
                  <a:solidFill>
                    <a:prstClr val="black"/>
                  </a:solidFill>
                  <a:latin typeface="Calibri" panose="020F0502020204030204"/>
                  <a:ea typeface="+mn-ea"/>
                </a:endParaRPr>
              </a:p>
            </p:txBody>
          </p:sp>
          <p:sp>
            <p:nvSpPr>
              <p:cNvPr id="154" name="Freeform 42">
                <a:extLst>
                  <a:ext uri="{FF2B5EF4-FFF2-40B4-BE49-F238E27FC236}">
                    <a16:creationId xmlns:a16="http://schemas.microsoft.com/office/drawing/2014/main" id="{4D45049A-5D1B-5267-73C7-3BC12C7605B6}"/>
                  </a:ext>
                </a:extLst>
              </p:cNvPr>
              <p:cNvSpPr>
                <a:spLocks/>
              </p:cNvSpPr>
              <p:nvPr/>
            </p:nvSpPr>
            <p:spPr bwMode="auto">
              <a:xfrm>
                <a:off x="2362200" y="1987550"/>
                <a:ext cx="400050" cy="381000"/>
              </a:xfrm>
              <a:custGeom>
                <a:avLst/>
                <a:gdLst>
                  <a:gd name="T0" fmla="*/ 83 w 524"/>
                  <a:gd name="T1" fmla="*/ 418 h 500"/>
                  <a:gd name="T2" fmla="*/ 328 w 524"/>
                  <a:gd name="T3" fmla="*/ 454 h 500"/>
                  <a:gd name="T4" fmla="*/ 484 w 524"/>
                  <a:gd name="T5" fmla="*/ 420 h 500"/>
                  <a:gd name="T6" fmla="*/ 389 w 524"/>
                  <a:gd name="T7" fmla="*/ 361 h 500"/>
                  <a:gd name="T8" fmla="*/ 353 w 524"/>
                  <a:gd name="T9" fmla="*/ 368 h 500"/>
                  <a:gd name="T10" fmla="*/ 509 w 524"/>
                  <a:gd name="T11" fmla="*/ 212 h 500"/>
                  <a:gd name="T12" fmla="*/ 509 w 524"/>
                  <a:gd name="T13" fmla="*/ 166 h 500"/>
                  <a:gd name="T14" fmla="*/ 462 w 524"/>
                  <a:gd name="T15" fmla="*/ 166 h 500"/>
                  <a:gd name="T16" fmla="*/ 337 w 524"/>
                  <a:gd name="T17" fmla="*/ 291 h 500"/>
                  <a:gd name="T18" fmla="*/ 329 w 524"/>
                  <a:gd name="T19" fmla="*/ 269 h 500"/>
                  <a:gd name="T20" fmla="*/ 473 w 524"/>
                  <a:gd name="T21" fmla="*/ 125 h 500"/>
                  <a:gd name="T22" fmla="*/ 473 w 524"/>
                  <a:gd name="T23" fmla="*/ 79 h 500"/>
                  <a:gd name="T24" fmla="*/ 427 w 524"/>
                  <a:gd name="T25" fmla="*/ 79 h 500"/>
                  <a:gd name="T26" fmla="*/ 291 w 524"/>
                  <a:gd name="T27" fmla="*/ 214 h 500"/>
                  <a:gd name="T28" fmla="*/ 276 w 524"/>
                  <a:gd name="T29" fmla="*/ 200 h 500"/>
                  <a:gd name="T30" fmla="*/ 400 w 524"/>
                  <a:gd name="T31" fmla="*/ 76 h 500"/>
                  <a:gd name="T32" fmla="*/ 400 w 524"/>
                  <a:gd name="T33" fmla="*/ 29 h 500"/>
                  <a:gd name="T34" fmla="*/ 353 w 524"/>
                  <a:gd name="T35" fmla="*/ 29 h 500"/>
                  <a:gd name="T36" fmla="*/ 217 w 524"/>
                  <a:gd name="T37" fmla="*/ 165 h 500"/>
                  <a:gd name="T38" fmla="*/ 194 w 524"/>
                  <a:gd name="T39" fmla="*/ 159 h 500"/>
                  <a:gd name="T40" fmla="*/ 297 w 524"/>
                  <a:gd name="T41" fmla="*/ 55 h 500"/>
                  <a:gd name="T42" fmla="*/ 297 w 524"/>
                  <a:gd name="T43" fmla="*/ 13 h 500"/>
                  <a:gd name="T44" fmla="*/ 255 w 524"/>
                  <a:gd name="T45" fmla="*/ 13 h 500"/>
                  <a:gd name="T46" fmla="*/ 76 w 524"/>
                  <a:gd name="T47" fmla="*/ 191 h 500"/>
                  <a:gd name="T48" fmla="*/ 83 w 524"/>
                  <a:gd name="T49" fmla="*/ 41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4" h="500">
                    <a:moveTo>
                      <a:pt x="83" y="418"/>
                    </a:moveTo>
                    <a:cubicBezTo>
                      <a:pt x="159" y="493"/>
                      <a:pt x="224" y="500"/>
                      <a:pt x="328" y="454"/>
                    </a:cubicBezTo>
                    <a:cubicBezTo>
                      <a:pt x="422" y="412"/>
                      <a:pt x="479" y="435"/>
                      <a:pt x="484" y="420"/>
                    </a:cubicBezTo>
                    <a:cubicBezTo>
                      <a:pt x="496" y="384"/>
                      <a:pt x="449" y="342"/>
                      <a:pt x="389" y="361"/>
                    </a:cubicBezTo>
                    <a:cubicBezTo>
                      <a:pt x="376" y="365"/>
                      <a:pt x="364" y="367"/>
                      <a:pt x="353" y="368"/>
                    </a:cubicBezTo>
                    <a:lnTo>
                      <a:pt x="509" y="212"/>
                    </a:lnTo>
                    <a:cubicBezTo>
                      <a:pt x="518" y="203"/>
                      <a:pt x="524" y="181"/>
                      <a:pt x="509" y="166"/>
                    </a:cubicBezTo>
                    <a:cubicBezTo>
                      <a:pt x="495" y="152"/>
                      <a:pt x="474" y="154"/>
                      <a:pt x="462" y="166"/>
                    </a:cubicBezTo>
                    <a:lnTo>
                      <a:pt x="337" y="291"/>
                    </a:lnTo>
                    <a:cubicBezTo>
                      <a:pt x="335" y="284"/>
                      <a:pt x="332" y="276"/>
                      <a:pt x="329" y="269"/>
                    </a:cubicBezTo>
                    <a:lnTo>
                      <a:pt x="473" y="125"/>
                    </a:lnTo>
                    <a:cubicBezTo>
                      <a:pt x="483" y="115"/>
                      <a:pt x="489" y="94"/>
                      <a:pt x="473" y="79"/>
                    </a:cubicBezTo>
                    <a:cubicBezTo>
                      <a:pt x="461" y="66"/>
                      <a:pt x="440" y="65"/>
                      <a:pt x="427" y="79"/>
                    </a:cubicBezTo>
                    <a:lnTo>
                      <a:pt x="291" y="214"/>
                    </a:lnTo>
                    <a:cubicBezTo>
                      <a:pt x="291" y="214"/>
                      <a:pt x="284" y="206"/>
                      <a:pt x="276" y="200"/>
                    </a:cubicBezTo>
                    <a:lnTo>
                      <a:pt x="400" y="76"/>
                    </a:lnTo>
                    <a:cubicBezTo>
                      <a:pt x="411" y="65"/>
                      <a:pt x="414" y="44"/>
                      <a:pt x="400" y="29"/>
                    </a:cubicBezTo>
                    <a:cubicBezTo>
                      <a:pt x="387" y="17"/>
                      <a:pt x="367" y="16"/>
                      <a:pt x="353" y="29"/>
                    </a:cubicBezTo>
                    <a:lnTo>
                      <a:pt x="217" y="165"/>
                    </a:lnTo>
                    <a:cubicBezTo>
                      <a:pt x="209" y="163"/>
                      <a:pt x="201" y="160"/>
                      <a:pt x="194" y="159"/>
                    </a:cubicBezTo>
                    <a:lnTo>
                      <a:pt x="297" y="55"/>
                    </a:lnTo>
                    <a:cubicBezTo>
                      <a:pt x="308" y="45"/>
                      <a:pt x="310" y="26"/>
                      <a:pt x="297" y="13"/>
                    </a:cubicBezTo>
                    <a:cubicBezTo>
                      <a:pt x="285" y="0"/>
                      <a:pt x="266" y="2"/>
                      <a:pt x="255" y="13"/>
                    </a:cubicBezTo>
                    <a:lnTo>
                      <a:pt x="76" y="191"/>
                    </a:lnTo>
                    <a:cubicBezTo>
                      <a:pt x="0" y="267"/>
                      <a:pt x="21" y="356"/>
                      <a:pt x="83" y="418"/>
                    </a:cubicBezTo>
                  </a:path>
                </a:pathLst>
              </a:custGeom>
              <a:grpFill/>
              <a:ln w="19050">
                <a:noFill/>
                <a:round/>
                <a:headEnd/>
                <a:tailEnd/>
              </a:ln>
            </p:spPr>
            <p:txBody>
              <a:bodyPr vert="horz" wrap="square" lIns="91440" tIns="45720" rIns="91440" bIns="45720" numCol="1" anchor="t" anchorCtr="0" compatLnSpc="1">
                <a:prstTxWarp prst="textNoShape">
                  <a:avLst/>
                </a:prstTxWarp>
              </a:bodyPr>
              <a:lstStyle/>
              <a:p>
                <a:pPr>
                  <a:buClrTx/>
                  <a:buFontTx/>
                  <a:buNone/>
                  <a:defRPr/>
                </a:pPr>
                <a:endParaRPr lang="fr-FR" sz="1800" kern="1200">
                  <a:solidFill>
                    <a:prstClr val="black"/>
                  </a:solidFill>
                  <a:latin typeface="Calibri" panose="020F0502020204030204"/>
                  <a:ea typeface="+mn-ea"/>
                </a:endParaRPr>
              </a:p>
            </p:txBody>
          </p:sp>
        </p:grpSp>
      </p:grpSp>
      <p:sp>
        <p:nvSpPr>
          <p:cNvPr id="155" name="Rectangle : coins arrondis 154">
            <a:extLst>
              <a:ext uri="{FF2B5EF4-FFF2-40B4-BE49-F238E27FC236}">
                <a16:creationId xmlns:a16="http://schemas.microsoft.com/office/drawing/2014/main" id="{5055A150-2F08-6EA8-3557-5ECABE3CB493}"/>
              </a:ext>
            </a:extLst>
          </p:cNvPr>
          <p:cNvSpPr/>
          <p:nvPr/>
        </p:nvSpPr>
        <p:spPr>
          <a:xfrm>
            <a:off x="3437207" y="2121197"/>
            <a:ext cx="6571701" cy="43193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a:t>  Accompagnement des 2 agences pilotes &amp; déploiement</a:t>
            </a:r>
            <a:endParaRPr lang="fr-FR"/>
          </a:p>
        </p:txBody>
      </p:sp>
      <p:grpSp>
        <p:nvGrpSpPr>
          <p:cNvPr id="156" name="Groupe 155">
            <a:extLst>
              <a:ext uri="{FF2B5EF4-FFF2-40B4-BE49-F238E27FC236}">
                <a16:creationId xmlns:a16="http://schemas.microsoft.com/office/drawing/2014/main" id="{86709EFE-7707-CAFA-AD6A-7AD10FD2F762}"/>
              </a:ext>
            </a:extLst>
          </p:cNvPr>
          <p:cNvGrpSpPr/>
          <p:nvPr/>
        </p:nvGrpSpPr>
        <p:grpSpPr>
          <a:xfrm>
            <a:off x="2092910" y="1864749"/>
            <a:ext cx="612762" cy="612762"/>
            <a:chOff x="421927" y="3077899"/>
            <a:chExt cx="612762" cy="612762"/>
          </a:xfrm>
        </p:grpSpPr>
        <p:sp>
          <p:nvSpPr>
            <p:cNvPr id="157" name="Ellipse 156">
              <a:extLst>
                <a:ext uri="{FF2B5EF4-FFF2-40B4-BE49-F238E27FC236}">
                  <a16:creationId xmlns:a16="http://schemas.microsoft.com/office/drawing/2014/main" id="{FF5F3360-5C25-620C-8769-FA6143E46183}"/>
                </a:ext>
              </a:extLst>
            </p:cNvPr>
            <p:cNvSpPr/>
            <p:nvPr/>
          </p:nvSpPr>
          <p:spPr>
            <a:xfrm>
              <a:off x="421927" y="3077899"/>
              <a:ext cx="612762" cy="612762"/>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158" name="Graphique 157" descr="Partie gauche du cerveau avec un remplissage uni">
              <a:extLst>
                <a:ext uri="{FF2B5EF4-FFF2-40B4-BE49-F238E27FC236}">
                  <a16:creationId xmlns:a16="http://schemas.microsoft.com/office/drawing/2014/main" id="{DD83B6B9-7C5F-571B-D59E-7083160DAEE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3199" y="3129171"/>
              <a:ext cx="510219" cy="510219"/>
            </a:xfrm>
            <a:prstGeom prst="rect">
              <a:avLst/>
            </a:prstGeom>
          </p:spPr>
        </p:pic>
      </p:grpSp>
      <p:grpSp>
        <p:nvGrpSpPr>
          <p:cNvPr id="159" name="Groupe 158">
            <a:extLst>
              <a:ext uri="{FF2B5EF4-FFF2-40B4-BE49-F238E27FC236}">
                <a16:creationId xmlns:a16="http://schemas.microsoft.com/office/drawing/2014/main" id="{DD921B7C-7942-96E5-F23F-B897E8149D15}"/>
              </a:ext>
            </a:extLst>
          </p:cNvPr>
          <p:cNvGrpSpPr/>
          <p:nvPr/>
        </p:nvGrpSpPr>
        <p:grpSpPr>
          <a:xfrm>
            <a:off x="9052942" y="2030783"/>
            <a:ext cx="612762" cy="612762"/>
            <a:chOff x="393149" y="4913285"/>
            <a:chExt cx="612762" cy="612762"/>
          </a:xfrm>
        </p:grpSpPr>
        <p:sp>
          <p:nvSpPr>
            <p:cNvPr id="160" name="Ellipse 159">
              <a:extLst>
                <a:ext uri="{FF2B5EF4-FFF2-40B4-BE49-F238E27FC236}">
                  <a16:creationId xmlns:a16="http://schemas.microsoft.com/office/drawing/2014/main" id="{C8C59262-6811-2485-F706-D4E460456AC2}"/>
                </a:ext>
              </a:extLst>
            </p:cNvPr>
            <p:cNvSpPr/>
            <p:nvPr/>
          </p:nvSpPr>
          <p:spPr>
            <a:xfrm>
              <a:off x="393149" y="4913285"/>
              <a:ext cx="612762" cy="612762"/>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161" name="Graphique 160" descr="Maison avec un remplissage uni">
              <a:extLst>
                <a:ext uri="{FF2B5EF4-FFF2-40B4-BE49-F238E27FC236}">
                  <a16:creationId xmlns:a16="http://schemas.microsoft.com/office/drawing/2014/main" id="{27ED9C6D-27F4-8B91-53BD-78326C8890E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9530" y="5021480"/>
              <a:ext cx="360000" cy="360000"/>
            </a:xfrm>
            <a:prstGeom prst="rect">
              <a:avLst/>
            </a:prstGeom>
          </p:spPr>
        </p:pic>
      </p:grpSp>
      <p:grpSp>
        <p:nvGrpSpPr>
          <p:cNvPr id="166" name="Groupe 165">
            <a:extLst>
              <a:ext uri="{FF2B5EF4-FFF2-40B4-BE49-F238E27FC236}">
                <a16:creationId xmlns:a16="http://schemas.microsoft.com/office/drawing/2014/main" id="{F1A652CB-20CC-FC99-E960-A36854991FE6}"/>
              </a:ext>
            </a:extLst>
          </p:cNvPr>
          <p:cNvGrpSpPr/>
          <p:nvPr/>
        </p:nvGrpSpPr>
        <p:grpSpPr>
          <a:xfrm>
            <a:off x="10650657" y="1864749"/>
            <a:ext cx="612762" cy="612762"/>
            <a:chOff x="10656656" y="1248139"/>
            <a:chExt cx="612762" cy="612762"/>
          </a:xfrm>
        </p:grpSpPr>
        <p:sp>
          <p:nvSpPr>
            <p:cNvPr id="163" name="Ellipse 162">
              <a:extLst>
                <a:ext uri="{FF2B5EF4-FFF2-40B4-BE49-F238E27FC236}">
                  <a16:creationId xmlns:a16="http://schemas.microsoft.com/office/drawing/2014/main" id="{9D396760-1B45-C1D3-1D58-78E9B0455E18}"/>
                </a:ext>
              </a:extLst>
            </p:cNvPr>
            <p:cNvSpPr/>
            <p:nvPr/>
          </p:nvSpPr>
          <p:spPr>
            <a:xfrm>
              <a:off x="10656656" y="1248139"/>
              <a:ext cx="612762" cy="612762"/>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165" name="Graphique 164" descr="Lumières allumées avec un remplissage uni">
              <a:extLst>
                <a:ext uri="{FF2B5EF4-FFF2-40B4-BE49-F238E27FC236}">
                  <a16:creationId xmlns:a16="http://schemas.microsoft.com/office/drawing/2014/main" id="{00298765-F261-9043-62BD-C84D21D72BD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18467" y="1309950"/>
              <a:ext cx="489141" cy="489141"/>
            </a:xfrm>
            <a:prstGeom prst="rect">
              <a:avLst/>
            </a:prstGeom>
          </p:spPr>
        </p:pic>
      </p:grpSp>
      <p:grpSp>
        <p:nvGrpSpPr>
          <p:cNvPr id="167" name="Groupe 166">
            <a:extLst>
              <a:ext uri="{FF2B5EF4-FFF2-40B4-BE49-F238E27FC236}">
                <a16:creationId xmlns:a16="http://schemas.microsoft.com/office/drawing/2014/main" id="{A7829630-4AEF-F3B9-1D99-CC1EE971E9BC}"/>
              </a:ext>
            </a:extLst>
          </p:cNvPr>
          <p:cNvGrpSpPr/>
          <p:nvPr/>
        </p:nvGrpSpPr>
        <p:grpSpPr>
          <a:xfrm>
            <a:off x="2951868" y="6208765"/>
            <a:ext cx="612762" cy="612762"/>
            <a:chOff x="393149" y="5837928"/>
            <a:chExt cx="612762" cy="612762"/>
          </a:xfrm>
        </p:grpSpPr>
        <p:sp>
          <p:nvSpPr>
            <p:cNvPr id="168" name="Ellipse 167">
              <a:extLst>
                <a:ext uri="{FF2B5EF4-FFF2-40B4-BE49-F238E27FC236}">
                  <a16:creationId xmlns:a16="http://schemas.microsoft.com/office/drawing/2014/main" id="{6FBF0C59-D2CA-7A92-67D1-BD780D0D4D73}"/>
                </a:ext>
              </a:extLst>
            </p:cNvPr>
            <p:cNvSpPr/>
            <p:nvPr/>
          </p:nvSpPr>
          <p:spPr>
            <a:xfrm>
              <a:off x="393149" y="5837928"/>
              <a:ext cx="612762" cy="612762"/>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169" name="Graphique 168" descr="Recyclage avec un remplissage uni">
              <a:extLst>
                <a:ext uri="{FF2B5EF4-FFF2-40B4-BE49-F238E27FC236}">
                  <a16:creationId xmlns:a16="http://schemas.microsoft.com/office/drawing/2014/main" id="{6CD7E2EC-5C1B-725B-299E-9E0954CD60F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7375" y="5992153"/>
              <a:ext cx="304311" cy="304311"/>
            </a:xfrm>
            <a:prstGeom prst="rect">
              <a:avLst/>
            </a:prstGeom>
          </p:spPr>
        </p:pic>
      </p:grpSp>
      <p:pic>
        <p:nvPicPr>
          <p:cNvPr id="176" name="Graphique 175" descr="Bâtiment avec un remplissage uni">
            <a:extLst>
              <a:ext uri="{FF2B5EF4-FFF2-40B4-BE49-F238E27FC236}">
                <a16:creationId xmlns:a16="http://schemas.microsoft.com/office/drawing/2014/main" id="{152E3C7D-6EBA-326F-67BD-1D1272DE5C0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557056" y="2773994"/>
            <a:ext cx="280472" cy="280472"/>
          </a:xfrm>
          <a:prstGeom prst="rect">
            <a:avLst/>
          </a:prstGeom>
        </p:spPr>
      </p:pic>
      <p:grpSp>
        <p:nvGrpSpPr>
          <p:cNvPr id="39" name="Groupe 38">
            <a:extLst>
              <a:ext uri="{FF2B5EF4-FFF2-40B4-BE49-F238E27FC236}">
                <a16:creationId xmlns:a16="http://schemas.microsoft.com/office/drawing/2014/main" id="{008300C4-A31A-BC96-932A-E87378BAF3DD}"/>
              </a:ext>
            </a:extLst>
          </p:cNvPr>
          <p:cNvGrpSpPr/>
          <p:nvPr/>
        </p:nvGrpSpPr>
        <p:grpSpPr>
          <a:xfrm>
            <a:off x="5425081" y="4360357"/>
            <a:ext cx="2957527" cy="387299"/>
            <a:chOff x="4106078" y="4596570"/>
            <a:chExt cx="2957527" cy="387299"/>
          </a:xfrm>
        </p:grpSpPr>
        <p:sp>
          <p:nvSpPr>
            <p:cNvPr id="105" name="Flèche : pentagone 104">
              <a:extLst>
                <a:ext uri="{FF2B5EF4-FFF2-40B4-BE49-F238E27FC236}">
                  <a16:creationId xmlns:a16="http://schemas.microsoft.com/office/drawing/2014/main" id="{A2112D55-AAA3-C970-2186-658CCF0DBD35}"/>
                </a:ext>
              </a:extLst>
            </p:cNvPr>
            <p:cNvSpPr/>
            <p:nvPr/>
          </p:nvSpPr>
          <p:spPr>
            <a:xfrm>
              <a:off x="4336691" y="4693087"/>
              <a:ext cx="2726914" cy="210313"/>
            </a:xfrm>
            <a:prstGeom prst="homePlate">
              <a:avLst>
                <a:gd name="adj" fmla="val 57111"/>
              </a:avLst>
            </a:prstGeom>
            <a:solidFill>
              <a:srgbClr val="FAC0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b="1"/>
                <a:t>Consultation</a:t>
              </a:r>
            </a:p>
          </p:txBody>
        </p:sp>
        <p:grpSp>
          <p:nvGrpSpPr>
            <p:cNvPr id="140" name="Groupe 139">
              <a:extLst>
                <a:ext uri="{FF2B5EF4-FFF2-40B4-BE49-F238E27FC236}">
                  <a16:creationId xmlns:a16="http://schemas.microsoft.com/office/drawing/2014/main" id="{50B4E819-0EE7-9DF2-7A90-4AA71E389B98}"/>
                </a:ext>
              </a:extLst>
            </p:cNvPr>
            <p:cNvGrpSpPr>
              <a:grpSpLocks noChangeAspect="1"/>
            </p:cNvGrpSpPr>
            <p:nvPr/>
          </p:nvGrpSpPr>
          <p:grpSpPr>
            <a:xfrm>
              <a:off x="4106078" y="4596570"/>
              <a:ext cx="387299" cy="387299"/>
              <a:chOff x="4532052" y="2959152"/>
              <a:chExt cx="657272" cy="657272"/>
            </a:xfrm>
          </p:grpSpPr>
          <p:sp>
            <p:nvSpPr>
              <p:cNvPr id="141" name="Ellipse 140">
                <a:extLst>
                  <a:ext uri="{FF2B5EF4-FFF2-40B4-BE49-F238E27FC236}">
                    <a16:creationId xmlns:a16="http://schemas.microsoft.com/office/drawing/2014/main" id="{F9158C46-B5A7-E9F5-6C43-2BB2A1864C38}"/>
                  </a:ext>
                </a:extLst>
              </p:cNvPr>
              <p:cNvSpPr/>
              <p:nvPr/>
            </p:nvSpPr>
            <p:spPr>
              <a:xfrm>
                <a:off x="4532052" y="2959152"/>
                <a:ext cx="657272" cy="6572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2" name="Graphique 141" descr="Chat avec un remplissage uni">
                <a:extLst>
                  <a:ext uri="{FF2B5EF4-FFF2-40B4-BE49-F238E27FC236}">
                    <a16:creationId xmlns:a16="http://schemas.microsoft.com/office/drawing/2014/main" id="{8D7E46F6-69B4-37BC-0310-E71F76448185}"/>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599609" y="3032229"/>
                <a:ext cx="487662" cy="487662"/>
              </a:xfrm>
              <a:prstGeom prst="rect">
                <a:avLst/>
              </a:prstGeom>
            </p:spPr>
          </p:pic>
        </p:grpSp>
      </p:grpSp>
      <p:sp>
        <p:nvSpPr>
          <p:cNvPr id="123" name="Flèche : pentagone 122">
            <a:extLst>
              <a:ext uri="{FF2B5EF4-FFF2-40B4-BE49-F238E27FC236}">
                <a16:creationId xmlns:a16="http://schemas.microsoft.com/office/drawing/2014/main" id="{564B29E8-D91B-983E-6B4A-9310C784D8BC}"/>
              </a:ext>
            </a:extLst>
          </p:cNvPr>
          <p:cNvSpPr/>
          <p:nvPr/>
        </p:nvSpPr>
        <p:spPr>
          <a:xfrm>
            <a:off x="6812409" y="5362430"/>
            <a:ext cx="2726914" cy="210313"/>
          </a:xfrm>
          <a:prstGeom prst="homePlate">
            <a:avLst>
              <a:gd name="adj" fmla="val 57111"/>
            </a:avLst>
          </a:prstGeom>
          <a:solidFill>
            <a:srgbClr val="FCD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b="1">
                <a:solidFill>
                  <a:schemeClr val="tx1">
                    <a:lumMod val="50000"/>
                    <a:lumOff val="50000"/>
                  </a:schemeClr>
                </a:solidFill>
              </a:rPr>
              <a:t>Réalisation</a:t>
            </a:r>
          </a:p>
        </p:txBody>
      </p:sp>
      <p:grpSp>
        <p:nvGrpSpPr>
          <p:cNvPr id="143" name="Groupe 142">
            <a:extLst>
              <a:ext uri="{FF2B5EF4-FFF2-40B4-BE49-F238E27FC236}">
                <a16:creationId xmlns:a16="http://schemas.microsoft.com/office/drawing/2014/main" id="{A7CD1BFA-B7C1-8208-3AC6-7BBA0C29F2A9}"/>
              </a:ext>
            </a:extLst>
          </p:cNvPr>
          <p:cNvGrpSpPr>
            <a:grpSpLocks noChangeAspect="1"/>
          </p:cNvGrpSpPr>
          <p:nvPr/>
        </p:nvGrpSpPr>
        <p:grpSpPr>
          <a:xfrm>
            <a:off x="6675044" y="5263783"/>
            <a:ext cx="387299" cy="387299"/>
            <a:chOff x="8421560" y="2959152"/>
            <a:chExt cx="657272" cy="657272"/>
          </a:xfrm>
        </p:grpSpPr>
        <p:sp>
          <p:nvSpPr>
            <p:cNvPr id="144" name="Ellipse 143">
              <a:extLst>
                <a:ext uri="{FF2B5EF4-FFF2-40B4-BE49-F238E27FC236}">
                  <a16:creationId xmlns:a16="http://schemas.microsoft.com/office/drawing/2014/main" id="{2B66916A-68A2-5F94-0F81-1358AA542129}"/>
                </a:ext>
              </a:extLst>
            </p:cNvPr>
            <p:cNvSpPr/>
            <p:nvPr/>
          </p:nvSpPr>
          <p:spPr>
            <a:xfrm>
              <a:off x="8421560" y="2959152"/>
              <a:ext cx="657272" cy="6572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5" name="Graphique 144" descr="Crayon avec un remplissage uni">
              <a:extLst>
                <a:ext uri="{FF2B5EF4-FFF2-40B4-BE49-F238E27FC236}">
                  <a16:creationId xmlns:a16="http://schemas.microsoft.com/office/drawing/2014/main" id="{E722597B-1D30-F7BA-768A-067940385A31}"/>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555325" y="3055290"/>
              <a:ext cx="483854" cy="483854"/>
            </a:xfrm>
            <a:prstGeom prst="rect">
              <a:avLst/>
            </a:prstGeom>
          </p:spPr>
        </p:pic>
      </p:grpSp>
      <p:grpSp>
        <p:nvGrpSpPr>
          <p:cNvPr id="192" name="Groupe 191">
            <a:extLst>
              <a:ext uri="{FF2B5EF4-FFF2-40B4-BE49-F238E27FC236}">
                <a16:creationId xmlns:a16="http://schemas.microsoft.com/office/drawing/2014/main" id="{9185EA18-70EB-277D-CA7E-E845E04B8048}"/>
              </a:ext>
            </a:extLst>
          </p:cNvPr>
          <p:cNvGrpSpPr/>
          <p:nvPr/>
        </p:nvGrpSpPr>
        <p:grpSpPr>
          <a:xfrm>
            <a:off x="5841009" y="4673338"/>
            <a:ext cx="2284946" cy="606798"/>
            <a:chOff x="3572487" y="2351391"/>
            <a:chExt cx="3968207" cy="1064122"/>
          </a:xfrm>
        </p:grpSpPr>
        <p:sp>
          <p:nvSpPr>
            <p:cNvPr id="8" name="Flèche : pentagone 7">
              <a:extLst>
                <a:ext uri="{FF2B5EF4-FFF2-40B4-BE49-F238E27FC236}">
                  <a16:creationId xmlns:a16="http://schemas.microsoft.com/office/drawing/2014/main" id="{09B1796E-CD61-860B-2463-18C87EFE3824}"/>
                </a:ext>
              </a:extLst>
            </p:cNvPr>
            <p:cNvSpPr/>
            <p:nvPr/>
          </p:nvSpPr>
          <p:spPr>
            <a:xfrm>
              <a:off x="3573324" y="2423346"/>
              <a:ext cx="901588" cy="346149"/>
            </a:xfrm>
            <a:prstGeom prst="homePlat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rPr>
                <a:t>Cadrage</a:t>
              </a:r>
            </a:p>
          </p:txBody>
        </p:sp>
        <p:sp>
          <p:nvSpPr>
            <p:cNvPr id="9" name="Losange 8">
              <a:extLst>
                <a:ext uri="{FF2B5EF4-FFF2-40B4-BE49-F238E27FC236}">
                  <a16:creationId xmlns:a16="http://schemas.microsoft.com/office/drawing/2014/main" id="{D9F29F97-D344-6D94-9E52-77A149E4FB04}"/>
                </a:ext>
              </a:extLst>
            </p:cNvPr>
            <p:cNvSpPr/>
            <p:nvPr/>
          </p:nvSpPr>
          <p:spPr>
            <a:xfrm>
              <a:off x="4451802" y="2389267"/>
              <a:ext cx="432000" cy="432000"/>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300" err="1">
                  <a:solidFill>
                    <a:schemeClr val="tx1"/>
                  </a:solidFill>
                </a:rPr>
                <a:t>Valid</a:t>
              </a:r>
              <a:r>
                <a:rPr lang="fr-FR" sz="300">
                  <a:solidFill>
                    <a:schemeClr val="tx1"/>
                  </a:solidFill>
                </a:rPr>
                <a:t>.</a:t>
              </a:r>
            </a:p>
          </p:txBody>
        </p:sp>
        <p:sp>
          <p:nvSpPr>
            <p:cNvPr id="10" name="Flèche : chevron 9">
              <a:extLst>
                <a:ext uri="{FF2B5EF4-FFF2-40B4-BE49-F238E27FC236}">
                  <a16:creationId xmlns:a16="http://schemas.microsoft.com/office/drawing/2014/main" id="{E158A424-BC66-5213-C66D-9450D5E482F4}"/>
                </a:ext>
              </a:extLst>
            </p:cNvPr>
            <p:cNvSpPr/>
            <p:nvPr/>
          </p:nvSpPr>
          <p:spPr>
            <a:xfrm>
              <a:off x="4842767" y="2423346"/>
              <a:ext cx="2125743" cy="346149"/>
            </a:xfrm>
            <a:prstGeom prst="chevron">
              <a:avLst>
                <a:gd name="adj" fmla="val 52840"/>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rPr>
                <a:t>Exploitation</a:t>
              </a:r>
            </a:p>
          </p:txBody>
        </p:sp>
        <p:sp>
          <p:nvSpPr>
            <p:cNvPr id="11" name="Losange 10">
              <a:extLst>
                <a:ext uri="{FF2B5EF4-FFF2-40B4-BE49-F238E27FC236}">
                  <a16:creationId xmlns:a16="http://schemas.microsoft.com/office/drawing/2014/main" id="{92FA3B82-6945-BE69-F015-41E2A1EE7026}"/>
                </a:ext>
              </a:extLst>
            </p:cNvPr>
            <p:cNvSpPr/>
            <p:nvPr/>
          </p:nvSpPr>
          <p:spPr>
            <a:xfrm>
              <a:off x="6993829" y="2351391"/>
              <a:ext cx="540002" cy="490058"/>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600">
                  <a:solidFill>
                    <a:schemeClr val="tx1"/>
                  </a:solidFill>
                </a:rPr>
                <a:t>REX</a:t>
              </a:r>
            </a:p>
          </p:txBody>
        </p:sp>
        <p:sp>
          <p:nvSpPr>
            <p:cNvPr id="12" name="Flèche : pentagone 11">
              <a:extLst>
                <a:ext uri="{FF2B5EF4-FFF2-40B4-BE49-F238E27FC236}">
                  <a16:creationId xmlns:a16="http://schemas.microsoft.com/office/drawing/2014/main" id="{88EA7528-5DAE-3D54-615B-3B46BFB4F0AB}"/>
                </a:ext>
              </a:extLst>
            </p:cNvPr>
            <p:cNvSpPr/>
            <p:nvPr/>
          </p:nvSpPr>
          <p:spPr>
            <a:xfrm>
              <a:off x="3572487" y="2832135"/>
              <a:ext cx="1008000" cy="346148"/>
            </a:xfrm>
            <a:prstGeom prst="homePlate">
              <a:avLst>
                <a:gd name="adj" fmla="val 50670"/>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Création du plan et des supports</a:t>
              </a:r>
            </a:p>
          </p:txBody>
        </p:sp>
        <p:sp>
          <p:nvSpPr>
            <p:cNvPr id="14" name="Flèche : pentagone 13">
              <a:extLst>
                <a:ext uri="{FF2B5EF4-FFF2-40B4-BE49-F238E27FC236}">
                  <a16:creationId xmlns:a16="http://schemas.microsoft.com/office/drawing/2014/main" id="{50AE9399-03BB-2883-7079-FDE0FB0AC5E5}"/>
                </a:ext>
              </a:extLst>
            </p:cNvPr>
            <p:cNvSpPr/>
            <p:nvPr/>
          </p:nvSpPr>
          <p:spPr>
            <a:xfrm>
              <a:off x="4597128" y="2875567"/>
              <a:ext cx="2361468" cy="240932"/>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Accompagnement personnalisé agence</a:t>
              </a:r>
            </a:p>
          </p:txBody>
        </p:sp>
        <p:sp>
          <p:nvSpPr>
            <p:cNvPr id="18" name="Losange 17">
              <a:extLst>
                <a:ext uri="{FF2B5EF4-FFF2-40B4-BE49-F238E27FC236}">
                  <a16:creationId xmlns:a16="http://schemas.microsoft.com/office/drawing/2014/main" id="{BA8FC09A-1BA8-213D-7233-44BFB03E1C0E}"/>
                </a:ext>
              </a:extLst>
            </p:cNvPr>
            <p:cNvSpPr/>
            <p:nvPr/>
          </p:nvSpPr>
          <p:spPr>
            <a:xfrm>
              <a:off x="7000183" y="2743937"/>
              <a:ext cx="540511" cy="490058"/>
            </a:xfrm>
            <a:prstGeom prst="diamond">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REX</a:t>
              </a:r>
            </a:p>
          </p:txBody>
        </p:sp>
        <p:sp>
          <p:nvSpPr>
            <p:cNvPr id="19" name="Flèche : pentagone 18">
              <a:extLst>
                <a:ext uri="{FF2B5EF4-FFF2-40B4-BE49-F238E27FC236}">
                  <a16:creationId xmlns:a16="http://schemas.microsoft.com/office/drawing/2014/main" id="{49CA5372-5420-9500-19BC-F84167C2F6F8}"/>
                </a:ext>
              </a:extLst>
            </p:cNvPr>
            <p:cNvSpPr/>
            <p:nvPr/>
          </p:nvSpPr>
          <p:spPr>
            <a:xfrm>
              <a:off x="4605851" y="3168358"/>
              <a:ext cx="2521066" cy="233417"/>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Formation et  recette</a:t>
              </a:r>
            </a:p>
          </p:txBody>
        </p:sp>
        <p:pic>
          <p:nvPicPr>
            <p:cNvPr id="101" name="Graphique 100" descr="Maison avec un remplissage uni">
              <a:extLst>
                <a:ext uri="{FF2B5EF4-FFF2-40B4-BE49-F238E27FC236}">
                  <a16:creationId xmlns:a16="http://schemas.microsoft.com/office/drawing/2014/main" id="{4E5DAE61-A752-8BD1-FF91-233CED14CCA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02786" y="2827904"/>
              <a:ext cx="259242" cy="259242"/>
            </a:xfrm>
            <a:prstGeom prst="rect">
              <a:avLst/>
            </a:prstGeom>
          </p:spPr>
        </p:pic>
        <p:pic>
          <p:nvPicPr>
            <p:cNvPr id="172" name="Graphique 171" descr="Bâtiment avec un remplissage uni">
              <a:extLst>
                <a:ext uri="{FF2B5EF4-FFF2-40B4-BE49-F238E27FC236}">
                  <a16:creationId xmlns:a16="http://schemas.microsoft.com/office/drawing/2014/main" id="{2E448070-75EB-DEB8-5D52-B9DF6783E5D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917259" y="3094179"/>
              <a:ext cx="280472" cy="280472"/>
            </a:xfrm>
            <a:prstGeom prst="rect">
              <a:avLst/>
            </a:prstGeom>
          </p:spPr>
        </p:pic>
        <p:pic>
          <p:nvPicPr>
            <p:cNvPr id="175" name="Graphique 174" descr="Bâtiment avec un remplissage uni">
              <a:extLst>
                <a:ext uri="{FF2B5EF4-FFF2-40B4-BE49-F238E27FC236}">
                  <a16:creationId xmlns:a16="http://schemas.microsoft.com/office/drawing/2014/main" id="{1A0C7059-85AA-6D5F-3D02-BA392013AF5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165331" y="3184825"/>
              <a:ext cx="230688" cy="230688"/>
            </a:xfrm>
            <a:prstGeom prst="rect">
              <a:avLst/>
            </a:prstGeom>
          </p:spPr>
        </p:pic>
        <p:pic>
          <p:nvPicPr>
            <p:cNvPr id="177" name="Graphique 176" descr="Bâtiment avec un remplissage uni">
              <a:extLst>
                <a:ext uri="{FF2B5EF4-FFF2-40B4-BE49-F238E27FC236}">
                  <a16:creationId xmlns:a16="http://schemas.microsoft.com/office/drawing/2014/main" id="{7A95FFED-6DD4-A57A-0CD6-0C728D3F82E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157012" y="3094179"/>
              <a:ext cx="280472" cy="280472"/>
            </a:xfrm>
            <a:prstGeom prst="rect">
              <a:avLst/>
            </a:prstGeom>
          </p:spPr>
        </p:pic>
      </p:grpSp>
      <p:sp>
        <p:nvSpPr>
          <p:cNvPr id="199" name="ZoneTexte 198">
            <a:extLst>
              <a:ext uri="{FF2B5EF4-FFF2-40B4-BE49-F238E27FC236}">
                <a16:creationId xmlns:a16="http://schemas.microsoft.com/office/drawing/2014/main" id="{6CF36C8D-0811-1F93-C861-A2F3FC373E7E}"/>
              </a:ext>
            </a:extLst>
          </p:cNvPr>
          <p:cNvSpPr txBox="1"/>
          <p:nvPr/>
        </p:nvSpPr>
        <p:spPr>
          <a:xfrm>
            <a:off x="396653" y="1062929"/>
            <a:ext cx="11460385" cy="90794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ysClr val="windowText" lastClr="000000"/>
                </a:solidFill>
                <a:effectLst/>
                <a:uLnTx/>
                <a:uFillTx/>
                <a:ea typeface="+mn-ea"/>
              </a:rPr>
              <a:t>Afin d’assurer la </a:t>
            </a:r>
            <a:r>
              <a:rPr kumimoji="0" lang="fr-FR" sz="1200" b="1" i="0" u="none" strike="noStrike" kern="0" cap="none" spc="0" normalizeH="0" baseline="0" noProof="0">
                <a:ln>
                  <a:noFill/>
                </a:ln>
                <a:solidFill>
                  <a:schemeClr val="bg2"/>
                </a:solidFill>
                <a:effectLst/>
                <a:uLnTx/>
                <a:uFillTx/>
                <a:ea typeface="+mn-ea"/>
              </a:rPr>
              <a:t>frugalité</a:t>
            </a:r>
            <a:r>
              <a:rPr kumimoji="0" lang="fr-FR" sz="1200" b="0" i="0" u="none" strike="noStrike" kern="0" cap="none" spc="0" normalizeH="0" baseline="0" noProof="0">
                <a:ln>
                  <a:noFill/>
                </a:ln>
                <a:solidFill>
                  <a:sysClr val="windowText" lastClr="000000"/>
                </a:solidFill>
                <a:effectLst/>
                <a:uLnTx/>
                <a:uFillTx/>
                <a:ea typeface="+mn-ea"/>
              </a:rPr>
              <a:t> et de garantir le </a:t>
            </a:r>
            <a:r>
              <a:rPr lang="fr-FR" sz="1200" b="1">
                <a:solidFill>
                  <a:schemeClr val="bg2"/>
                </a:solidFill>
                <a:ea typeface="+mn-ea"/>
              </a:rPr>
              <a:t>niveau d’analyse </a:t>
            </a:r>
            <a:r>
              <a:rPr kumimoji="0" lang="fr-FR" sz="1200" b="0" i="0" u="none" strike="noStrike" kern="0" cap="none" spc="0" normalizeH="0" baseline="0" noProof="0">
                <a:ln>
                  <a:noFill/>
                </a:ln>
                <a:solidFill>
                  <a:sysClr val="windowText" lastClr="000000"/>
                </a:solidFill>
                <a:effectLst/>
                <a:uLnTx/>
                <a:uFillTx/>
                <a:ea typeface="+mn-ea"/>
              </a:rPr>
              <a:t>suffisant à l’anticipation de la généralisation, nous proposons une </a:t>
            </a:r>
            <a:r>
              <a:rPr lang="fr-FR" sz="1200" b="1">
                <a:solidFill>
                  <a:schemeClr val="bg2"/>
                </a:solidFill>
                <a:ea typeface="+mn-ea"/>
              </a:rPr>
              <a:t>démarche commune </a:t>
            </a:r>
            <a:r>
              <a:rPr kumimoji="0" lang="fr-FR" sz="1200" b="0" i="0" u="none" strike="noStrike" kern="0" cap="none" spc="0" normalizeH="0" baseline="0" noProof="0">
                <a:ln>
                  <a:noFill/>
                </a:ln>
                <a:solidFill>
                  <a:sysClr val="windowText" lastClr="000000"/>
                </a:solidFill>
                <a:effectLst/>
                <a:uLnTx/>
                <a:uFillTx/>
                <a:ea typeface="+mn-ea"/>
              </a:rPr>
              <a:t>à toutes les phases sur l’ensemble de la </a:t>
            </a:r>
            <a:r>
              <a:rPr lang="fr-FR" sz="1200" b="1">
                <a:solidFill>
                  <a:schemeClr val="bg2"/>
                </a:solidFill>
                <a:ea typeface="+mn-ea"/>
              </a:rPr>
              <a:t>préparation</a:t>
            </a:r>
            <a:r>
              <a:rPr kumimoji="0" lang="fr-FR" sz="1200" b="0" i="0" u="none" strike="noStrike" kern="0" cap="none" spc="0" normalizeH="0" baseline="0" noProof="0">
                <a:ln>
                  <a:noFill/>
                </a:ln>
                <a:solidFill>
                  <a:sysClr val="windowText" lastClr="000000"/>
                </a:solidFill>
                <a:effectLst/>
                <a:uLnTx/>
                <a:uFillTx/>
                <a:ea typeface="+mn-ea"/>
              </a:rPr>
              <a:t> et de la </a:t>
            </a:r>
            <a:r>
              <a:rPr lang="fr-FR" sz="1200" b="1">
                <a:solidFill>
                  <a:schemeClr val="bg2"/>
                </a:solidFill>
                <a:ea typeface="+mn-ea"/>
              </a:rPr>
              <a:t>finalisation</a:t>
            </a:r>
            <a:r>
              <a:rPr kumimoji="0" lang="fr-FR" sz="1200" b="0" i="0" u="none" strike="noStrike" kern="0" cap="none" spc="0" normalizeH="0" baseline="0" noProof="0">
                <a:ln>
                  <a:noFill/>
                </a:ln>
                <a:solidFill>
                  <a:sysClr val="windowText" lastClr="000000"/>
                </a:solidFill>
                <a:effectLst/>
                <a:uLnTx/>
                <a:uFillTx/>
                <a:ea typeface="+mn-ea"/>
              </a:rPr>
              <a:t> de l’accompagnement au changement et au déploiement. </a:t>
            </a:r>
          </a:p>
          <a:p>
            <a:pPr marL="0" marR="0" lvl="0" indent="0" algn="just" defTabSz="914400" eaLnBrk="1" fontAlgn="auto" latinLnBrk="0" hangingPunct="1">
              <a:lnSpc>
                <a:spcPct val="100000"/>
              </a:lnSpc>
              <a:spcBef>
                <a:spcPts val="600"/>
              </a:spcBef>
              <a:spcAft>
                <a:spcPts val="0"/>
              </a:spcAft>
              <a:buClrTx/>
              <a:buSzTx/>
              <a:buFontTx/>
              <a:buNone/>
              <a:tabLst/>
              <a:defRPr/>
            </a:pPr>
            <a:r>
              <a:rPr kumimoji="0" lang="fr-FR" sz="1200" b="0" i="0" u="none" strike="noStrike" kern="0" cap="none" spc="0" normalizeH="0" baseline="0" noProof="0">
                <a:ln>
                  <a:noFill/>
                </a:ln>
                <a:solidFill>
                  <a:sysClr val="windowText" lastClr="000000"/>
                </a:solidFill>
                <a:effectLst/>
                <a:uLnTx/>
                <a:uFillTx/>
                <a:ea typeface="+mn-ea"/>
              </a:rPr>
              <a:t>Mais nous proposons également une </a:t>
            </a:r>
            <a:r>
              <a:rPr lang="fr-FR" sz="1200" b="1">
                <a:solidFill>
                  <a:schemeClr val="bg2"/>
                </a:solidFill>
                <a:ea typeface="+mn-ea"/>
              </a:rPr>
              <a:t>réelle personnalisation </a:t>
            </a:r>
            <a:r>
              <a:rPr kumimoji="0" lang="fr-FR" sz="1200" b="0" i="0" u="none" strike="noStrike" kern="0" cap="none" spc="0" normalizeH="0" baseline="0" noProof="0">
                <a:ln>
                  <a:noFill/>
                </a:ln>
                <a:solidFill>
                  <a:sysClr val="windowText" lastClr="000000"/>
                </a:solidFill>
                <a:effectLst/>
                <a:uLnTx/>
                <a:uFillTx/>
                <a:ea typeface="+mn-ea"/>
              </a:rPr>
              <a:t>de l’approche de </a:t>
            </a:r>
            <a:r>
              <a:rPr lang="fr-FR" sz="1200" b="1">
                <a:solidFill>
                  <a:schemeClr val="bg2"/>
                </a:solidFill>
                <a:ea typeface="+mn-ea"/>
              </a:rPr>
              <a:t>chacune des agences </a:t>
            </a:r>
            <a:r>
              <a:rPr kumimoji="0" lang="fr-FR" sz="1200" b="0" i="0" u="none" strike="noStrike" kern="0" cap="none" spc="0" normalizeH="0" baseline="0" noProof="0">
                <a:ln>
                  <a:noFill/>
                </a:ln>
                <a:solidFill>
                  <a:sysClr val="windowText" lastClr="000000"/>
                </a:solidFill>
                <a:effectLst/>
                <a:uLnTx/>
                <a:uFillTx/>
                <a:ea typeface="+mn-ea"/>
              </a:rPr>
              <a:t>sur chacune des phases lors de </a:t>
            </a:r>
            <a:r>
              <a:rPr lang="fr-FR" sz="1200" b="1">
                <a:solidFill>
                  <a:schemeClr val="bg2"/>
                </a:solidFill>
                <a:ea typeface="+mn-ea"/>
              </a:rPr>
              <a:t>l’étape d’exploitation </a:t>
            </a:r>
            <a:r>
              <a:rPr kumimoji="0" lang="fr-FR" sz="1200" b="0" i="0" u="none" strike="noStrike" kern="0" cap="none" spc="0" normalizeH="0" baseline="0" noProof="0">
                <a:ln>
                  <a:noFill/>
                </a:ln>
                <a:solidFill>
                  <a:sysClr val="windowText" lastClr="000000"/>
                </a:solidFill>
                <a:effectLst/>
                <a:uLnTx/>
                <a:uFillTx/>
                <a:ea typeface="+mn-ea"/>
              </a:rPr>
              <a:t>de la plateforme à travers un </a:t>
            </a:r>
            <a:r>
              <a:rPr lang="fr-FR" sz="1200" b="1">
                <a:solidFill>
                  <a:schemeClr val="bg2"/>
                </a:solidFill>
                <a:ea typeface="+mn-ea"/>
              </a:rPr>
              <a:t>accompagnement rapproché &amp; dédié des référents.</a:t>
            </a:r>
          </a:p>
        </p:txBody>
      </p:sp>
      <p:sp>
        <p:nvSpPr>
          <p:cNvPr id="7" name="Losange 6">
            <a:extLst>
              <a:ext uri="{FF2B5EF4-FFF2-40B4-BE49-F238E27FC236}">
                <a16:creationId xmlns:a16="http://schemas.microsoft.com/office/drawing/2014/main" id="{E66A7D4C-AF03-E358-E747-DB27D05ABB1A}"/>
              </a:ext>
            </a:extLst>
          </p:cNvPr>
          <p:cNvSpPr/>
          <p:nvPr/>
        </p:nvSpPr>
        <p:spPr>
          <a:xfrm>
            <a:off x="4542486" y="3595347"/>
            <a:ext cx="235513" cy="196843"/>
          </a:xfrm>
          <a:prstGeom prst="diamond">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F0B276C5-B444-8816-6029-5211B05DFF32}"/>
              </a:ext>
            </a:extLst>
          </p:cNvPr>
          <p:cNvSpPr txBox="1"/>
          <p:nvPr/>
        </p:nvSpPr>
        <p:spPr>
          <a:xfrm rot="19044851">
            <a:off x="4374858" y="3782144"/>
            <a:ext cx="461986" cy="276999"/>
          </a:xfrm>
          <a:prstGeom prst="rect">
            <a:avLst/>
          </a:prstGeom>
          <a:noFill/>
        </p:spPr>
        <p:txBody>
          <a:bodyPr wrap="none" rtlCol="0">
            <a:spAutoFit/>
          </a:bodyPr>
          <a:lstStyle/>
          <a:p>
            <a:r>
              <a:rPr lang="fr-FR" sz="600">
                <a:solidFill>
                  <a:schemeClr val="bg1">
                    <a:lumMod val="50000"/>
                  </a:schemeClr>
                </a:solidFill>
              </a:rPr>
              <a:t>Kick-off </a:t>
            </a:r>
          </a:p>
          <a:p>
            <a:r>
              <a:rPr lang="fr-FR" sz="600">
                <a:solidFill>
                  <a:schemeClr val="bg1">
                    <a:lumMod val="50000"/>
                  </a:schemeClr>
                </a:solidFill>
              </a:rPr>
              <a:t>Flash</a:t>
            </a:r>
          </a:p>
        </p:txBody>
      </p:sp>
      <p:grpSp>
        <p:nvGrpSpPr>
          <p:cNvPr id="15" name="Groupe 14">
            <a:extLst>
              <a:ext uri="{FF2B5EF4-FFF2-40B4-BE49-F238E27FC236}">
                <a16:creationId xmlns:a16="http://schemas.microsoft.com/office/drawing/2014/main" id="{C4CF0A5B-8B96-F329-F7A8-B72358419EE1}"/>
              </a:ext>
            </a:extLst>
          </p:cNvPr>
          <p:cNvGrpSpPr/>
          <p:nvPr/>
        </p:nvGrpSpPr>
        <p:grpSpPr>
          <a:xfrm>
            <a:off x="3336986" y="2781282"/>
            <a:ext cx="4356108" cy="1495921"/>
            <a:chOff x="3184586" y="1919592"/>
            <a:chExt cx="4356108" cy="1495921"/>
          </a:xfrm>
        </p:grpSpPr>
        <p:sp>
          <p:nvSpPr>
            <p:cNvPr id="16" name="Rectangle 15">
              <a:extLst>
                <a:ext uri="{FF2B5EF4-FFF2-40B4-BE49-F238E27FC236}">
                  <a16:creationId xmlns:a16="http://schemas.microsoft.com/office/drawing/2014/main" id="{C3976C90-DC50-CA43-BD86-38A8BA4ED5AE}"/>
                </a:ext>
              </a:extLst>
            </p:cNvPr>
            <p:cNvSpPr/>
            <p:nvPr/>
          </p:nvSpPr>
          <p:spPr>
            <a:xfrm rot="16200000">
              <a:off x="3077825" y="2398323"/>
              <a:ext cx="631332" cy="4077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i="1">
                  <a:solidFill>
                    <a:schemeClr val="tx1"/>
                  </a:solidFill>
                </a:rPr>
                <a:t>Etapes </a:t>
              </a:r>
            </a:p>
            <a:p>
              <a:pPr algn="ctr"/>
              <a:r>
                <a:rPr lang="fr-FR" sz="1000" i="1">
                  <a:solidFill>
                    <a:schemeClr val="tx1"/>
                  </a:solidFill>
                </a:rPr>
                <a:t>projet</a:t>
              </a:r>
            </a:p>
          </p:txBody>
        </p:sp>
        <p:sp>
          <p:nvSpPr>
            <p:cNvPr id="21" name="Flèche : pentagone 20">
              <a:extLst>
                <a:ext uri="{FF2B5EF4-FFF2-40B4-BE49-F238E27FC236}">
                  <a16:creationId xmlns:a16="http://schemas.microsoft.com/office/drawing/2014/main" id="{404A82BB-A97B-6A40-0E5A-41EBB0AA512D}"/>
                </a:ext>
              </a:extLst>
            </p:cNvPr>
            <p:cNvSpPr/>
            <p:nvPr/>
          </p:nvSpPr>
          <p:spPr>
            <a:xfrm>
              <a:off x="3483998" y="2038519"/>
              <a:ext cx="4056696" cy="312872"/>
            </a:xfrm>
            <a:prstGeom prst="homePlate">
              <a:avLst>
                <a:gd name="adj" fmla="val 57111"/>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a:t>Conception</a:t>
              </a:r>
            </a:p>
          </p:txBody>
        </p:sp>
        <p:sp>
          <p:nvSpPr>
            <p:cNvPr id="22" name="Flèche : pentagone 21">
              <a:extLst>
                <a:ext uri="{FF2B5EF4-FFF2-40B4-BE49-F238E27FC236}">
                  <a16:creationId xmlns:a16="http://schemas.microsoft.com/office/drawing/2014/main" id="{8F389791-1FA9-AD7C-E8A1-E2095B6B7D6A}"/>
                </a:ext>
              </a:extLst>
            </p:cNvPr>
            <p:cNvSpPr/>
            <p:nvPr/>
          </p:nvSpPr>
          <p:spPr>
            <a:xfrm>
              <a:off x="3573324" y="2423346"/>
              <a:ext cx="901588" cy="346149"/>
            </a:xfrm>
            <a:prstGeom prst="homePlat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tx1"/>
                  </a:solidFill>
                </a:rPr>
                <a:t>Cadrage</a:t>
              </a:r>
            </a:p>
          </p:txBody>
        </p:sp>
        <p:sp>
          <p:nvSpPr>
            <p:cNvPr id="23" name="Losange 22">
              <a:extLst>
                <a:ext uri="{FF2B5EF4-FFF2-40B4-BE49-F238E27FC236}">
                  <a16:creationId xmlns:a16="http://schemas.microsoft.com/office/drawing/2014/main" id="{78B351BF-3186-6508-EE7B-D0E47FE22D0E}"/>
                </a:ext>
              </a:extLst>
            </p:cNvPr>
            <p:cNvSpPr/>
            <p:nvPr/>
          </p:nvSpPr>
          <p:spPr>
            <a:xfrm>
              <a:off x="4451802" y="2389267"/>
              <a:ext cx="432000" cy="432000"/>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650" err="1">
                  <a:solidFill>
                    <a:schemeClr val="tx1"/>
                  </a:solidFill>
                </a:rPr>
                <a:t>Valid</a:t>
              </a:r>
              <a:r>
                <a:rPr lang="fr-FR" sz="650">
                  <a:solidFill>
                    <a:schemeClr val="tx1"/>
                  </a:solidFill>
                </a:rPr>
                <a:t>.</a:t>
              </a:r>
            </a:p>
          </p:txBody>
        </p:sp>
        <p:sp>
          <p:nvSpPr>
            <p:cNvPr id="24" name="Flèche : chevron 23">
              <a:extLst>
                <a:ext uri="{FF2B5EF4-FFF2-40B4-BE49-F238E27FC236}">
                  <a16:creationId xmlns:a16="http://schemas.microsoft.com/office/drawing/2014/main" id="{88E4CF19-AEE0-A40A-FA63-2A6817D370E5}"/>
                </a:ext>
              </a:extLst>
            </p:cNvPr>
            <p:cNvSpPr/>
            <p:nvPr/>
          </p:nvSpPr>
          <p:spPr>
            <a:xfrm>
              <a:off x="4842767" y="2423346"/>
              <a:ext cx="2125743" cy="346149"/>
            </a:xfrm>
            <a:prstGeom prst="chevron">
              <a:avLst>
                <a:gd name="adj" fmla="val 52840"/>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chemeClr val="tx1"/>
                  </a:solidFill>
                </a:rPr>
                <a:t>Exploitation</a:t>
              </a:r>
            </a:p>
          </p:txBody>
        </p:sp>
        <p:sp>
          <p:nvSpPr>
            <p:cNvPr id="25" name="Losange 24">
              <a:extLst>
                <a:ext uri="{FF2B5EF4-FFF2-40B4-BE49-F238E27FC236}">
                  <a16:creationId xmlns:a16="http://schemas.microsoft.com/office/drawing/2014/main" id="{760A7334-EB0E-26E9-CA44-0F2FA7C2EF4C}"/>
                </a:ext>
              </a:extLst>
            </p:cNvPr>
            <p:cNvSpPr/>
            <p:nvPr/>
          </p:nvSpPr>
          <p:spPr>
            <a:xfrm>
              <a:off x="6993829" y="2351391"/>
              <a:ext cx="540002" cy="490058"/>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1000">
                  <a:solidFill>
                    <a:schemeClr val="tx1"/>
                  </a:solidFill>
                </a:rPr>
                <a:t>REX</a:t>
              </a:r>
            </a:p>
          </p:txBody>
        </p:sp>
        <p:sp>
          <p:nvSpPr>
            <p:cNvPr id="26" name="Flèche : pentagone 25">
              <a:extLst>
                <a:ext uri="{FF2B5EF4-FFF2-40B4-BE49-F238E27FC236}">
                  <a16:creationId xmlns:a16="http://schemas.microsoft.com/office/drawing/2014/main" id="{C5AC39D0-E759-608B-6C54-0ECBB9DF745A}"/>
                </a:ext>
              </a:extLst>
            </p:cNvPr>
            <p:cNvSpPr/>
            <p:nvPr/>
          </p:nvSpPr>
          <p:spPr>
            <a:xfrm>
              <a:off x="3572487" y="2832135"/>
              <a:ext cx="1008000" cy="346148"/>
            </a:xfrm>
            <a:prstGeom prst="homePlate">
              <a:avLst>
                <a:gd name="adj" fmla="val 50670"/>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50000"/>
                      <a:lumOff val="50000"/>
                    </a:schemeClr>
                  </a:solidFill>
                </a:rPr>
                <a:t>Création du plan et des supports</a:t>
              </a:r>
            </a:p>
          </p:txBody>
        </p:sp>
        <p:sp>
          <p:nvSpPr>
            <p:cNvPr id="27" name="Flèche : pentagone 26">
              <a:extLst>
                <a:ext uri="{FF2B5EF4-FFF2-40B4-BE49-F238E27FC236}">
                  <a16:creationId xmlns:a16="http://schemas.microsoft.com/office/drawing/2014/main" id="{8562DD63-8224-AC4D-0042-73B758372043}"/>
                </a:ext>
              </a:extLst>
            </p:cNvPr>
            <p:cNvSpPr/>
            <p:nvPr/>
          </p:nvSpPr>
          <p:spPr>
            <a:xfrm>
              <a:off x="4597128" y="2875567"/>
              <a:ext cx="2361468" cy="240932"/>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50000"/>
                      <a:lumOff val="50000"/>
                    </a:schemeClr>
                  </a:solidFill>
                </a:rPr>
                <a:t>Accompagnement personnalisé agence</a:t>
              </a:r>
            </a:p>
          </p:txBody>
        </p:sp>
        <p:sp>
          <p:nvSpPr>
            <p:cNvPr id="28" name="Losange 27">
              <a:extLst>
                <a:ext uri="{FF2B5EF4-FFF2-40B4-BE49-F238E27FC236}">
                  <a16:creationId xmlns:a16="http://schemas.microsoft.com/office/drawing/2014/main" id="{764FABBE-3B02-E610-CDCA-579B25AF6D34}"/>
                </a:ext>
              </a:extLst>
            </p:cNvPr>
            <p:cNvSpPr/>
            <p:nvPr/>
          </p:nvSpPr>
          <p:spPr>
            <a:xfrm>
              <a:off x="7000183" y="2743937"/>
              <a:ext cx="540511" cy="490058"/>
            </a:xfrm>
            <a:prstGeom prst="diamond">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50000"/>
                      <a:lumOff val="50000"/>
                    </a:schemeClr>
                  </a:solidFill>
                </a:rPr>
                <a:t>REX</a:t>
              </a:r>
            </a:p>
          </p:txBody>
        </p:sp>
        <p:sp>
          <p:nvSpPr>
            <p:cNvPr id="29" name="Flèche : pentagone 28">
              <a:extLst>
                <a:ext uri="{FF2B5EF4-FFF2-40B4-BE49-F238E27FC236}">
                  <a16:creationId xmlns:a16="http://schemas.microsoft.com/office/drawing/2014/main" id="{B9A29FF3-002C-C958-FAC0-FBEC91BCF0A3}"/>
                </a:ext>
              </a:extLst>
            </p:cNvPr>
            <p:cNvSpPr/>
            <p:nvPr/>
          </p:nvSpPr>
          <p:spPr>
            <a:xfrm>
              <a:off x="4605851" y="3168358"/>
              <a:ext cx="2521066" cy="233417"/>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50000"/>
                      <a:lumOff val="50000"/>
                    </a:schemeClr>
                  </a:solidFill>
                </a:rPr>
                <a:t>Formation et  recette</a:t>
              </a:r>
            </a:p>
          </p:txBody>
        </p:sp>
        <p:grpSp>
          <p:nvGrpSpPr>
            <p:cNvPr id="30" name="Groupe 29">
              <a:extLst>
                <a:ext uri="{FF2B5EF4-FFF2-40B4-BE49-F238E27FC236}">
                  <a16:creationId xmlns:a16="http://schemas.microsoft.com/office/drawing/2014/main" id="{B860870A-8D94-1B64-7113-D5D8FA8D5CAE}"/>
                </a:ext>
              </a:extLst>
            </p:cNvPr>
            <p:cNvGrpSpPr>
              <a:grpSpLocks noChangeAspect="1"/>
            </p:cNvGrpSpPr>
            <p:nvPr/>
          </p:nvGrpSpPr>
          <p:grpSpPr>
            <a:xfrm>
              <a:off x="3354639" y="1919592"/>
              <a:ext cx="490059" cy="490059"/>
              <a:chOff x="7025410" y="1452629"/>
              <a:chExt cx="432000" cy="432000"/>
            </a:xfrm>
          </p:grpSpPr>
          <p:sp>
            <p:nvSpPr>
              <p:cNvPr id="36" name="Ellipse 35">
                <a:extLst>
                  <a:ext uri="{FF2B5EF4-FFF2-40B4-BE49-F238E27FC236}">
                    <a16:creationId xmlns:a16="http://schemas.microsoft.com/office/drawing/2014/main" id="{41B6455C-7C7B-DF1A-9ED2-6A54661E12A9}"/>
                  </a:ext>
                </a:extLst>
              </p:cNvPr>
              <p:cNvSpPr/>
              <p:nvPr/>
            </p:nvSpPr>
            <p:spPr>
              <a:xfrm>
                <a:off x="7025410" y="145262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Graphique 37" descr="Lumières allumées avec un remplissage uni">
                <a:extLst>
                  <a:ext uri="{FF2B5EF4-FFF2-40B4-BE49-F238E27FC236}">
                    <a16:creationId xmlns:a16="http://schemas.microsoft.com/office/drawing/2014/main" id="{FA622282-7047-F733-9161-8958F31D32A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68092" y="1491756"/>
                <a:ext cx="357685" cy="357685"/>
              </a:xfrm>
              <a:prstGeom prst="rect">
                <a:avLst/>
              </a:prstGeom>
            </p:spPr>
          </p:pic>
        </p:grpSp>
        <p:pic>
          <p:nvPicPr>
            <p:cNvPr id="31" name="Graphique 30" descr="Maison avec un remplissage uni">
              <a:extLst>
                <a:ext uri="{FF2B5EF4-FFF2-40B4-BE49-F238E27FC236}">
                  <a16:creationId xmlns:a16="http://schemas.microsoft.com/office/drawing/2014/main" id="{2C20F85F-8282-18AC-9EBA-25A8201B76F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02786" y="2827904"/>
              <a:ext cx="259242" cy="259242"/>
            </a:xfrm>
            <a:prstGeom prst="rect">
              <a:avLst/>
            </a:prstGeom>
          </p:spPr>
        </p:pic>
        <p:pic>
          <p:nvPicPr>
            <p:cNvPr id="32" name="Graphique 31" descr="Bâtiment avec un remplissage uni">
              <a:extLst>
                <a:ext uri="{FF2B5EF4-FFF2-40B4-BE49-F238E27FC236}">
                  <a16:creationId xmlns:a16="http://schemas.microsoft.com/office/drawing/2014/main" id="{78BAD00A-E480-164E-56E1-A653499E3DC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917259" y="3094179"/>
              <a:ext cx="280472" cy="280472"/>
            </a:xfrm>
            <a:prstGeom prst="rect">
              <a:avLst/>
            </a:prstGeom>
          </p:spPr>
        </p:pic>
        <p:pic>
          <p:nvPicPr>
            <p:cNvPr id="33" name="Graphique 32" descr="Bâtiment avec un remplissage uni">
              <a:extLst>
                <a:ext uri="{FF2B5EF4-FFF2-40B4-BE49-F238E27FC236}">
                  <a16:creationId xmlns:a16="http://schemas.microsoft.com/office/drawing/2014/main" id="{81819F27-84A8-0BD4-A228-79A3E620B77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165331" y="3184825"/>
              <a:ext cx="230688" cy="230688"/>
            </a:xfrm>
            <a:prstGeom prst="rect">
              <a:avLst/>
            </a:prstGeom>
          </p:spPr>
        </p:pic>
        <p:pic>
          <p:nvPicPr>
            <p:cNvPr id="34" name="Graphique 33" descr="Bâtiment avec un remplissage uni">
              <a:extLst>
                <a:ext uri="{FF2B5EF4-FFF2-40B4-BE49-F238E27FC236}">
                  <a16:creationId xmlns:a16="http://schemas.microsoft.com/office/drawing/2014/main" id="{F71EB686-7787-3B51-514F-D944987CA75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157012" y="3094179"/>
              <a:ext cx="280472" cy="280472"/>
            </a:xfrm>
            <a:prstGeom prst="rect">
              <a:avLst/>
            </a:prstGeom>
          </p:spPr>
        </p:pic>
        <p:sp>
          <p:nvSpPr>
            <p:cNvPr id="35" name="Rectangle 34">
              <a:extLst>
                <a:ext uri="{FF2B5EF4-FFF2-40B4-BE49-F238E27FC236}">
                  <a16:creationId xmlns:a16="http://schemas.microsoft.com/office/drawing/2014/main" id="{4EA5370C-D7F9-5BA4-C4FA-9E88C31DAB7F}"/>
                </a:ext>
              </a:extLst>
            </p:cNvPr>
            <p:cNvSpPr/>
            <p:nvPr/>
          </p:nvSpPr>
          <p:spPr>
            <a:xfrm rot="16194002">
              <a:off x="3041614" y="2857074"/>
              <a:ext cx="693740" cy="4077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i="1">
                  <a:solidFill>
                    <a:schemeClr val="tx1"/>
                  </a:solidFill>
                </a:rPr>
                <a:t>Etapes change</a:t>
              </a:r>
            </a:p>
          </p:txBody>
        </p:sp>
      </p:grpSp>
      <p:grpSp>
        <p:nvGrpSpPr>
          <p:cNvPr id="40" name="Groupe 39">
            <a:extLst>
              <a:ext uri="{FF2B5EF4-FFF2-40B4-BE49-F238E27FC236}">
                <a16:creationId xmlns:a16="http://schemas.microsoft.com/office/drawing/2014/main" id="{F9FFAEAA-EEDE-1C32-AFBD-BC19D00B8672}"/>
              </a:ext>
            </a:extLst>
          </p:cNvPr>
          <p:cNvGrpSpPr/>
          <p:nvPr/>
        </p:nvGrpSpPr>
        <p:grpSpPr>
          <a:xfrm>
            <a:off x="6977028" y="5617600"/>
            <a:ext cx="2284946" cy="606798"/>
            <a:chOff x="3572487" y="2351391"/>
            <a:chExt cx="3968207" cy="1064122"/>
          </a:xfrm>
        </p:grpSpPr>
        <p:sp>
          <p:nvSpPr>
            <p:cNvPr id="41" name="Flèche : pentagone 40">
              <a:extLst>
                <a:ext uri="{FF2B5EF4-FFF2-40B4-BE49-F238E27FC236}">
                  <a16:creationId xmlns:a16="http://schemas.microsoft.com/office/drawing/2014/main" id="{3B15BE67-6DA9-82D0-FAE2-B3D65FFB064C}"/>
                </a:ext>
              </a:extLst>
            </p:cNvPr>
            <p:cNvSpPr/>
            <p:nvPr/>
          </p:nvSpPr>
          <p:spPr>
            <a:xfrm>
              <a:off x="3573324" y="2423346"/>
              <a:ext cx="901588" cy="346149"/>
            </a:xfrm>
            <a:prstGeom prst="homePlat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rPr>
                <a:t>Cadrage</a:t>
              </a:r>
            </a:p>
          </p:txBody>
        </p:sp>
        <p:sp>
          <p:nvSpPr>
            <p:cNvPr id="42" name="Losange 41">
              <a:extLst>
                <a:ext uri="{FF2B5EF4-FFF2-40B4-BE49-F238E27FC236}">
                  <a16:creationId xmlns:a16="http://schemas.microsoft.com/office/drawing/2014/main" id="{A15329FF-4743-B2C6-6ACF-70C42ED7267C}"/>
                </a:ext>
              </a:extLst>
            </p:cNvPr>
            <p:cNvSpPr/>
            <p:nvPr/>
          </p:nvSpPr>
          <p:spPr>
            <a:xfrm>
              <a:off x="4451802" y="2389267"/>
              <a:ext cx="432000" cy="432000"/>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300" err="1">
                  <a:solidFill>
                    <a:schemeClr val="tx1"/>
                  </a:solidFill>
                </a:rPr>
                <a:t>Valid</a:t>
              </a:r>
              <a:r>
                <a:rPr lang="fr-FR" sz="300">
                  <a:solidFill>
                    <a:schemeClr val="tx1"/>
                  </a:solidFill>
                </a:rPr>
                <a:t>.</a:t>
              </a:r>
            </a:p>
          </p:txBody>
        </p:sp>
        <p:sp>
          <p:nvSpPr>
            <p:cNvPr id="43" name="Flèche : chevron 42">
              <a:extLst>
                <a:ext uri="{FF2B5EF4-FFF2-40B4-BE49-F238E27FC236}">
                  <a16:creationId xmlns:a16="http://schemas.microsoft.com/office/drawing/2014/main" id="{3A827275-4860-0781-D4FC-F7897C054613}"/>
                </a:ext>
              </a:extLst>
            </p:cNvPr>
            <p:cNvSpPr/>
            <p:nvPr/>
          </p:nvSpPr>
          <p:spPr>
            <a:xfrm>
              <a:off x="4842767" y="2423346"/>
              <a:ext cx="2125743" cy="346149"/>
            </a:xfrm>
            <a:prstGeom prst="chevron">
              <a:avLst>
                <a:gd name="adj" fmla="val 52840"/>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rPr>
                <a:t>Exploitation</a:t>
              </a:r>
            </a:p>
          </p:txBody>
        </p:sp>
        <p:sp>
          <p:nvSpPr>
            <p:cNvPr id="46" name="Losange 45">
              <a:extLst>
                <a:ext uri="{FF2B5EF4-FFF2-40B4-BE49-F238E27FC236}">
                  <a16:creationId xmlns:a16="http://schemas.microsoft.com/office/drawing/2014/main" id="{710E2753-C8A0-B228-0A88-0361C149CF58}"/>
                </a:ext>
              </a:extLst>
            </p:cNvPr>
            <p:cNvSpPr/>
            <p:nvPr/>
          </p:nvSpPr>
          <p:spPr>
            <a:xfrm>
              <a:off x="6993829" y="2351391"/>
              <a:ext cx="540002" cy="490058"/>
            </a:xfrm>
            <a:prstGeom prst="diamond">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600">
                  <a:solidFill>
                    <a:schemeClr val="tx1"/>
                  </a:solidFill>
                </a:rPr>
                <a:t>REX</a:t>
              </a:r>
            </a:p>
          </p:txBody>
        </p:sp>
        <p:sp>
          <p:nvSpPr>
            <p:cNvPr id="47" name="Flèche : pentagone 46">
              <a:extLst>
                <a:ext uri="{FF2B5EF4-FFF2-40B4-BE49-F238E27FC236}">
                  <a16:creationId xmlns:a16="http://schemas.microsoft.com/office/drawing/2014/main" id="{BA1AF684-25BB-CA3F-BC2D-107A97751583}"/>
                </a:ext>
              </a:extLst>
            </p:cNvPr>
            <p:cNvSpPr/>
            <p:nvPr/>
          </p:nvSpPr>
          <p:spPr>
            <a:xfrm>
              <a:off x="3572487" y="2832135"/>
              <a:ext cx="1008000" cy="346148"/>
            </a:xfrm>
            <a:prstGeom prst="homePlate">
              <a:avLst>
                <a:gd name="adj" fmla="val 50670"/>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Création du plan et des supports</a:t>
              </a:r>
            </a:p>
          </p:txBody>
        </p:sp>
        <p:sp>
          <p:nvSpPr>
            <p:cNvPr id="48" name="Flèche : pentagone 47">
              <a:extLst>
                <a:ext uri="{FF2B5EF4-FFF2-40B4-BE49-F238E27FC236}">
                  <a16:creationId xmlns:a16="http://schemas.microsoft.com/office/drawing/2014/main" id="{DBC6A695-6851-533B-CCFD-6A6B35CF466D}"/>
                </a:ext>
              </a:extLst>
            </p:cNvPr>
            <p:cNvSpPr/>
            <p:nvPr/>
          </p:nvSpPr>
          <p:spPr>
            <a:xfrm>
              <a:off x="4597128" y="2875567"/>
              <a:ext cx="2361468" cy="240932"/>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Accompagnement personnalisé agence</a:t>
              </a:r>
            </a:p>
          </p:txBody>
        </p:sp>
        <p:sp>
          <p:nvSpPr>
            <p:cNvPr id="51" name="Losange 50">
              <a:extLst>
                <a:ext uri="{FF2B5EF4-FFF2-40B4-BE49-F238E27FC236}">
                  <a16:creationId xmlns:a16="http://schemas.microsoft.com/office/drawing/2014/main" id="{24526C11-9A65-7978-BF89-0CA642167363}"/>
                </a:ext>
              </a:extLst>
            </p:cNvPr>
            <p:cNvSpPr/>
            <p:nvPr/>
          </p:nvSpPr>
          <p:spPr>
            <a:xfrm>
              <a:off x="7000183" y="2743937"/>
              <a:ext cx="540511" cy="490058"/>
            </a:xfrm>
            <a:prstGeom prst="diamond">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REX</a:t>
              </a:r>
            </a:p>
          </p:txBody>
        </p:sp>
        <p:sp>
          <p:nvSpPr>
            <p:cNvPr id="52" name="Flèche : pentagone 51">
              <a:extLst>
                <a:ext uri="{FF2B5EF4-FFF2-40B4-BE49-F238E27FC236}">
                  <a16:creationId xmlns:a16="http://schemas.microsoft.com/office/drawing/2014/main" id="{465C5C49-37D0-003E-FA2B-3A350E0FBEC0}"/>
                </a:ext>
              </a:extLst>
            </p:cNvPr>
            <p:cNvSpPr/>
            <p:nvPr/>
          </p:nvSpPr>
          <p:spPr>
            <a:xfrm>
              <a:off x="4605851" y="3168358"/>
              <a:ext cx="2521066" cy="233417"/>
            </a:xfrm>
            <a:prstGeom prst="homePlate">
              <a:avLst>
                <a:gd name="adj" fmla="val 57111"/>
              </a:avLst>
            </a:prstGeom>
            <a:solidFill>
              <a:srgbClr val="FCD5A2"/>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fr-FR" sz="400">
                  <a:solidFill>
                    <a:schemeClr val="tx1">
                      <a:lumMod val="50000"/>
                      <a:lumOff val="50000"/>
                    </a:schemeClr>
                  </a:solidFill>
                </a:rPr>
                <a:t>Formation et  recette</a:t>
              </a:r>
            </a:p>
          </p:txBody>
        </p:sp>
        <p:pic>
          <p:nvPicPr>
            <p:cNvPr id="53" name="Graphique 52" descr="Maison avec un remplissage uni">
              <a:extLst>
                <a:ext uri="{FF2B5EF4-FFF2-40B4-BE49-F238E27FC236}">
                  <a16:creationId xmlns:a16="http://schemas.microsoft.com/office/drawing/2014/main" id="{B232D702-717F-0DC4-19B1-12B88C1E657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02786" y="2827904"/>
              <a:ext cx="259242" cy="259242"/>
            </a:xfrm>
            <a:prstGeom prst="rect">
              <a:avLst/>
            </a:prstGeom>
          </p:spPr>
        </p:pic>
        <p:pic>
          <p:nvPicPr>
            <p:cNvPr id="54" name="Graphique 53" descr="Bâtiment avec un remplissage uni">
              <a:extLst>
                <a:ext uri="{FF2B5EF4-FFF2-40B4-BE49-F238E27FC236}">
                  <a16:creationId xmlns:a16="http://schemas.microsoft.com/office/drawing/2014/main" id="{ACAFF6F9-E567-9A64-FA14-A5B654AAD422}"/>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917259" y="3094179"/>
              <a:ext cx="280472" cy="280472"/>
            </a:xfrm>
            <a:prstGeom prst="rect">
              <a:avLst/>
            </a:prstGeom>
          </p:spPr>
        </p:pic>
        <p:pic>
          <p:nvPicPr>
            <p:cNvPr id="55" name="Graphique 54" descr="Bâtiment avec un remplissage uni">
              <a:extLst>
                <a:ext uri="{FF2B5EF4-FFF2-40B4-BE49-F238E27FC236}">
                  <a16:creationId xmlns:a16="http://schemas.microsoft.com/office/drawing/2014/main" id="{E1CBE160-E67C-17F3-8B55-8777637C574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165331" y="3184825"/>
              <a:ext cx="230688" cy="230688"/>
            </a:xfrm>
            <a:prstGeom prst="rect">
              <a:avLst/>
            </a:prstGeom>
          </p:spPr>
        </p:pic>
        <p:pic>
          <p:nvPicPr>
            <p:cNvPr id="56" name="Graphique 55" descr="Bâtiment avec un remplissage uni">
              <a:extLst>
                <a:ext uri="{FF2B5EF4-FFF2-40B4-BE49-F238E27FC236}">
                  <a16:creationId xmlns:a16="http://schemas.microsoft.com/office/drawing/2014/main" id="{A716E1C1-4C95-B167-7BC4-0674B6F58C1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157012" y="3094179"/>
              <a:ext cx="280472" cy="280472"/>
            </a:xfrm>
            <a:prstGeom prst="rect">
              <a:avLst/>
            </a:prstGeom>
          </p:spPr>
        </p:pic>
      </p:grpSp>
      <p:pic>
        <p:nvPicPr>
          <p:cNvPr id="3" name="Graphique 2" descr="Maison avec un remplissage uni">
            <a:extLst>
              <a:ext uri="{FF2B5EF4-FFF2-40B4-BE49-F238E27FC236}">
                <a16:creationId xmlns:a16="http://schemas.microsoft.com/office/drawing/2014/main" id="{479C7FCE-DCA3-2410-ACF7-6BDDB75FC85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93232" y="4013764"/>
            <a:ext cx="205697" cy="205697"/>
          </a:xfrm>
          <a:prstGeom prst="rect">
            <a:avLst/>
          </a:prstGeom>
        </p:spPr>
      </p:pic>
      <p:pic>
        <p:nvPicPr>
          <p:cNvPr id="57" name="Graphique 56" descr="Maison avec un remplissage uni">
            <a:extLst>
              <a:ext uri="{FF2B5EF4-FFF2-40B4-BE49-F238E27FC236}">
                <a16:creationId xmlns:a16="http://schemas.microsoft.com/office/drawing/2014/main" id="{12DE5393-F07C-BDB3-2CAA-84F8CA8B82C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22838" y="5120826"/>
            <a:ext cx="132438" cy="132438"/>
          </a:xfrm>
          <a:prstGeom prst="rect">
            <a:avLst/>
          </a:prstGeom>
        </p:spPr>
      </p:pic>
      <p:pic>
        <p:nvPicPr>
          <p:cNvPr id="58" name="Graphique 57" descr="Maison avec un remplissage uni">
            <a:extLst>
              <a:ext uri="{FF2B5EF4-FFF2-40B4-BE49-F238E27FC236}">
                <a16:creationId xmlns:a16="http://schemas.microsoft.com/office/drawing/2014/main" id="{EF8E5A56-AB2F-9386-1C5E-E54E8588669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5740" y="6088808"/>
            <a:ext cx="132438" cy="132438"/>
          </a:xfrm>
          <a:prstGeom prst="rect">
            <a:avLst/>
          </a:prstGeom>
        </p:spPr>
      </p:pic>
    </p:spTree>
    <p:extLst>
      <p:ext uri="{BB962C8B-B14F-4D97-AF65-F5344CB8AC3E}">
        <p14:creationId xmlns:p14="http://schemas.microsoft.com/office/powerpoint/2010/main" val="24193662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Teamwork*helping*collaboration*people*coworkers*colleagues*creativity*ideas*co-creation*brainstorming*crowsourcing*solution*complementarity*hands"/>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megaphone_POWER_USER_SEPARATOR_ICONS_accounce_POWER_USER_SEPARATOR_ICONS_cheerleader_POWER_USER_SEPARATOR_ICONS_speaker_POWER_USER_SEPARATOR_ICONS_yell"/>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megaphone_POWER_USER_SEPARATOR_ICONS_accounce_POWER_USER_SEPARATOR_ICONS_cheerleader_POWER_USER_SEPARATOR_ICONS_speaker_POWER_USER_SEPARATOR_ICONS_yell"/>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megaphone_POWER_USER_SEPARATOR_ICONS_accounce_POWER_USER_SEPARATOR_ICONS_cheerleader_POWER_USER_SEPARATOR_ICONS_speaker_POWER_USER_SEPARATOR_ICONS_yell"/>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megaphone_POWER_USER_SEPARATOR_ICONS_accounce_POWER_USER_SEPARATOR_ICONS_cheerleader_POWER_USER_SEPARATOR_ICONS_speaker_POWER_USER_SEPARATOR_ICONS_yell"/>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4Mwgx2uS4GgkrlnZXOizA"/>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handshake_POWER_USER_SEPARATOR_ICONS_agreement_POWER_USER_SEPARATOR_ICONS_deal_POWER_USER_SEPARATOR_ICONS_partnership"/>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e_vv0B_8RoW20.MVuXof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TC23">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 TC23" id="{65E44362-9EC8-4413-BE85-3FCD95492B12}" vid="{8EB23396-B896-445A-A6DC-5CE41DC610BD}"/>
    </a:ext>
  </a:extLst>
</a:theme>
</file>

<file path=ppt/theme/theme2.xml><?xml version="1.0" encoding="utf-8"?>
<a:theme xmlns:a="http://schemas.openxmlformats.org/drawingml/2006/main" name="SNCF VOYAGEURS">
  <a:themeElements>
    <a:clrScheme name="SNCF">
      <a:dk1>
        <a:srgbClr val="3C3732"/>
      </a:dk1>
      <a:lt1>
        <a:sysClr val="window" lastClr="FFFFFF"/>
      </a:lt1>
      <a:dk2>
        <a:srgbClr val="82BE00"/>
      </a:dk2>
      <a:lt2>
        <a:srgbClr val="D2E100"/>
      </a:lt2>
      <a:accent1>
        <a:srgbClr val="009AA6"/>
      </a:accent1>
      <a:accent2>
        <a:srgbClr val="CD0037"/>
      </a:accent2>
      <a:accent3>
        <a:srgbClr val="A0A0A0"/>
      </a:accent3>
      <a:accent4>
        <a:srgbClr val="E05206"/>
      </a:accent4>
      <a:accent5>
        <a:srgbClr val="FFB612"/>
      </a:accent5>
      <a:accent6>
        <a:srgbClr val="A1006B"/>
      </a:accent6>
      <a:hlink>
        <a:srgbClr val="E05206"/>
      </a:hlink>
      <a:folHlink>
        <a:srgbClr val="FFB612"/>
      </a:folHlink>
    </a:clrScheme>
    <a:fontScheme name="SNCF">
      <a:majorFont>
        <a:latin typeface="Avenir LT Std 65 Medium"/>
        <a:ea typeface=""/>
        <a:cs typeface=""/>
      </a:majorFont>
      <a:minorFont>
        <a:latin typeface="Avenir LT Std 45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t"/>
      <a:lstStyle>
        <a:defPPr algn="l">
          <a:defRPr sz="1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200" dirty="0" err="1" smtClean="0"/>
        </a:defPPr>
      </a:lstStyle>
    </a:txDef>
  </a:objectDefaults>
  <a:extraClrSchemeLst/>
  <a:custClrLst>
    <a:custClr name="VIOLET">
      <a:srgbClr val="6E1E78"/>
    </a:custClr>
    <a:custClr name="PRUNE">
      <a:srgbClr val="A1006B"/>
    </a:custClr>
    <a:custClr name="FRAMBOISE">
      <a:srgbClr val="CD0037"/>
    </a:custClr>
    <a:custClr name="ORANGE">
      <a:srgbClr val="E05206"/>
    </a:custClr>
    <a:custClr name="JAUNE SAFRAN">
      <a:srgbClr val="FFB612"/>
    </a:custClr>
    <a:custClr name="VERT ANIS">
      <a:srgbClr val="D2E100"/>
    </a:custClr>
    <a:custClr>
      <a:srgbClr val="F0F0F0"/>
    </a:custClr>
    <a:custClr>
      <a:srgbClr val="F0F0F0"/>
    </a:custClr>
    <a:custClr>
      <a:srgbClr val="F0F0F0"/>
    </a:custClr>
    <a:custClr>
      <a:srgbClr val="F0F0F0"/>
    </a:custClr>
    <a:custClr name="VERT POMME">
      <a:srgbClr val="82BE00"/>
    </a:custClr>
    <a:custClr name="BLEU CANARD">
      <a:srgbClr val="009AA6"/>
    </a:custClr>
    <a:custClr name="BLEU PRIMAIRE">
      <a:srgbClr val="0088CE"/>
    </a:custClr>
    <a:custClr name="ROUGE ASSISTANCE">
      <a:srgbClr val="D52B1E"/>
    </a:custClr>
    <a:custClr name="CARBONE">
      <a:srgbClr val="3C3732"/>
    </a:custClr>
    <a:custClr name="BLANC">
      <a:srgbClr val="FFFFFF"/>
    </a:custClr>
    <a:custClr>
      <a:srgbClr val="F0F0F0"/>
    </a:custClr>
    <a:custClr>
      <a:srgbClr val="F0F0F0"/>
    </a:custClr>
    <a:custClr>
      <a:srgbClr val="F0F0F0"/>
    </a:custClr>
    <a:custClr>
      <a:srgbClr val="F0F0F0"/>
    </a:custClr>
    <a:custClr name="WARM GRAY 1">
      <a:srgbClr val="E0DED8"/>
    </a:custClr>
    <a:custClr name="WARM GRAY 3">
      <a:srgbClr val="C3BEB4"/>
    </a:custClr>
    <a:custClr name="WARM GRAY 5">
      <a:srgbClr val="AFA59B"/>
    </a:custClr>
    <a:custClr name="WARM GRAY 7">
      <a:srgbClr val="988F86"/>
    </a:custClr>
    <a:custClr name="WARM GRAY 9">
      <a:srgbClr val="82786F"/>
    </a:custClr>
    <a:custClr name="WARM GRAY 11">
      <a:srgbClr val="675C53"/>
    </a:custClr>
    <a:custClr>
      <a:srgbClr val="F0F0F0"/>
    </a:custClr>
    <a:custClr>
      <a:srgbClr val="F0F0F0"/>
    </a:custClr>
    <a:custClr>
      <a:srgbClr val="F0F0F0"/>
    </a:custClr>
    <a:custClr>
      <a:srgbClr val="F0F0F0"/>
    </a:custClr>
    <a:custClr name="COOL GRAY 1">
      <a:srgbClr val="E1E1E1"/>
    </a:custClr>
    <a:custClr name="COOL GRAY 3">
      <a:srgbClr val="D7D7D7"/>
    </a:custClr>
    <a:custClr name="COOL GRAY 5">
      <a:srgbClr val="B9B9B9"/>
    </a:custClr>
    <a:custClr name="COOL GRAY 7">
      <a:srgbClr val="A0A0A0"/>
    </a:custClr>
    <a:custClr name="COOL GRAY 9">
      <a:srgbClr val="747678"/>
    </a:custClr>
    <a:custClr name="COOL GRAY 11">
      <a:srgbClr val="4D4F53"/>
    </a:custClr>
    <a:custClr>
      <a:srgbClr val="F0F0F0"/>
    </a:custClr>
    <a:custClr>
      <a:srgbClr val="F0F0F0"/>
    </a:custClr>
    <a:custClr>
      <a:srgbClr val="F0F0F0"/>
    </a:custClr>
    <a:custClr>
      <a:srgbClr val="F0F0F0"/>
    </a:custClr>
  </a:custClrLst>
  <a:extLst>
    <a:ext uri="{05A4C25C-085E-4340-85A3-A5531E510DB2}">
      <thm15:themeFamily xmlns:thm15="http://schemas.microsoft.com/office/thememl/2012/main" name="SNCF VOYAGEURS" id="{DA51268A-6452-4BAD-B87D-889915E61BFD}" vid="{9A04110D-85CC-4982-89FE-AEB677D5294D}"/>
    </a:ext>
  </a:extLst>
</a:theme>
</file>

<file path=ppt/theme/theme3.xml><?xml version="1.0" encoding="utf-8"?>
<a:theme xmlns:a="http://schemas.openxmlformats.org/drawingml/2006/main" name="2_Conception personnalisée">
  <a:themeElements>
    <a:clrScheme name="Personnalisé 22">
      <a:dk1>
        <a:srgbClr val="000000"/>
      </a:dk1>
      <a:lt1>
        <a:srgbClr val="FFFFFF"/>
      </a:lt1>
      <a:dk2>
        <a:srgbClr val="44398A"/>
      </a:dk2>
      <a:lt2>
        <a:srgbClr val="203F8D"/>
      </a:lt2>
      <a:accent1>
        <a:srgbClr val="2C64A4"/>
      </a:accent1>
      <a:accent2>
        <a:srgbClr val="257A9D"/>
      </a:accent2>
      <a:accent3>
        <a:srgbClr val="257A9D"/>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200" b="1" i="0" u="none" strike="noStrike" kern="1200" cap="none" spc="0" normalizeH="0" baseline="0" noProof="0" dirty="0">
            <a:ln>
              <a:noFill/>
            </a:ln>
            <a:solidFill>
              <a:srgbClr val="FFFFFF"/>
            </a:solidFill>
            <a:effectLst/>
            <a:uLnTx/>
            <a:uFillTx/>
            <a:latin typeface="Arial"/>
            <a:ea typeface="+mn-ea"/>
            <a:cs typeface="+mn-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Masque Siège 2021">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onception personnalisée">
  <a:themeElements>
    <a:clrScheme name="Personnalisé 1">
      <a:dk1>
        <a:srgbClr val="FF33CC"/>
      </a:dk1>
      <a:lt1>
        <a:srgbClr val="FFFFFF"/>
      </a:lt1>
      <a:dk2>
        <a:srgbClr val="7F7F7F"/>
      </a:dk2>
      <a:lt2>
        <a:srgbClr val="E7E6E6"/>
      </a:lt2>
      <a:accent1>
        <a:srgbClr val="0029CC"/>
      </a:accent1>
      <a:accent2>
        <a:srgbClr val="3D00F2"/>
      </a:accent2>
      <a:accent3>
        <a:srgbClr val="0062FF"/>
      </a:accent3>
      <a:accent4>
        <a:srgbClr val="0091FF"/>
      </a:accent4>
      <a:accent5>
        <a:srgbClr val="00D2D9"/>
      </a:accent5>
      <a:accent6>
        <a:srgbClr val="00D998"/>
      </a:accent6>
      <a:hlink>
        <a:srgbClr val="595959"/>
      </a:hlink>
      <a:folHlink>
        <a:srgbClr val="7F7F7F"/>
      </a:folHlink>
    </a:clrScheme>
    <a:fontScheme name="Personnalisé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04f2a86-103e-41f8-8ea1-74e96e6b3884" xsi:nil="true"/>
    <lcf76f155ced4ddcb4097134ff3c332f xmlns="02e6de94-908f-4934-beba-2e2c54d6e01c">
      <Terms xmlns="http://schemas.microsoft.com/office/infopath/2007/PartnerControls"/>
    </lcf76f155ced4ddcb4097134ff3c332f>
    <SharedWithUsers xmlns="d04f2a86-103e-41f8-8ea1-74e96e6b3884">
      <UserInfo>
        <DisplayName>Jacques BARANGER</DisplayName>
        <AccountId>146</AccountId>
        <AccountType/>
      </UserInfo>
      <UserInfo>
        <DisplayName>Clara HUBERT</DisplayName>
        <AccountId>305</AccountId>
        <AccountType/>
      </UserInfo>
    </SharedWithUsers>
    <Done xmlns="02e6de94-908f-4934-beba-2e2c54d6e01c">to do</Done>
    <_Flow_SignoffStatus xmlns="02e6de94-908f-4934-beba-2e2c54d6e01c" xsi:nil="true"/>
    <Lecture xmlns="02e6de94-908f-4934-beba-2e2c54d6e01c">
      <UserInfo>
        <DisplayName/>
        <AccountId xsi:nil="true"/>
        <AccountType/>
      </UserInfo>
    </Lecture>
    <Trait_x00e9_ xmlns="02e6de94-908f-4934-beba-2e2c54d6e01c">false</Trait_x00e9_>
    <Affectation xmlns="02e6de94-908f-4934-beba-2e2c54d6e01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B9C19B591D994EBC8A2669784C23FF" ma:contentTypeVersion="24" ma:contentTypeDescription="Crée un document." ma:contentTypeScope="" ma:versionID="d3949bb5cf4f1d900e13dc303d56e5dd">
  <xsd:schema xmlns:xsd="http://www.w3.org/2001/XMLSchema" xmlns:xs="http://www.w3.org/2001/XMLSchema" xmlns:p="http://schemas.microsoft.com/office/2006/metadata/properties" xmlns:ns2="02e6de94-908f-4934-beba-2e2c54d6e01c" xmlns:ns3="d04f2a86-103e-41f8-8ea1-74e96e6b3884" targetNamespace="http://schemas.microsoft.com/office/2006/metadata/properties" ma:root="true" ma:fieldsID="a8ec672d5808060554a634d3321eafbe" ns2:_="" ns3:_="">
    <xsd:import namespace="02e6de94-908f-4934-beba-2e2c54d6e01c"/>
    <xsd:import namespace="d04f2a86-103e-41f8-8ea1-74e96e6b38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lcf76f155ced4ddcb4097134ff3c332f" minOccurs="0"/>
                <xsd:element ref="ns3:TaxCatchAll" minOccurs="0"/>
                <xsd:element ref="ns2:Affectation" minOccurs="0"/>
                <xsd:element ref="ns2:Done" minOccurs="0"/>
                <xsd:element ref="ns2:Lecture" minOccurs="0"/>
                <xsd:element ref="ns2:MediaServiceObjectDetectorVersions" minOccurs="0"/>
                <xsd:element ref="ns2:Trait_x00e9_"/>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6de94-908f-4934-beba-2e2c54d6e0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33823e1-7006-446b-af26-4f3e04a5b216" ma:termSetId="09814cd3-568e-fe90-9814-8d621ff8fb84" ma:anchorId="fba54fb3-c3e1-fe81-a776-ca4b69148c4d" ma:open="true" ma:isKeyword="false">
      <xsd:complexType>
        <xsd:sequence>
          <xsd:element ref="pc:Terms" minOccurs="0" maxOccurs="1"/>
        </xsd:sequence>
      </xsd:complexType>
    </xsd:element>
    <xsd:element name="Affectation" ma:index="24" nillable="true" ma:displayName="Affectation" ma:description="Cette colonne représente les affectations pour les annotations des RC" ma:format="Dropdown" ma:internalName="Affectation">
      <xsd:simpleType>
        <xsd:union memberTypes="dms:Text">
          <xsd:simpleType>
            <xsd:restriction base="dms:Choice">
              <xsd:enumeration value="Fatoumata"/>
              <xsd:enumeration value="Mozart"/>
            </xsd:restriction>
          </xsd:simpleType>
        </xsd:union>
      </xsd:simpleType>
    </xsd:element>
    <xsd:element name="Done" ma:index="25" nillable="true" ma:displayName="Progression " ma:default="to do" ma:format="Dropdown" ma:internalName="Done">
      <xsd:simpleType>
        <xsd:union memberTypes="dms:Text">
          <xsd:simpleType>
            <xsd:restriction base="dms:Choice">
              <xsd:enumeration value="in progress"/>
              <xsd:enumeration value="to do"/>
              <xsd:enumeration value="Blocking"/>
              <xsd:enumeration value="✓"/>
            </xsd:restriction>
          </xsd:simpleType>
        </xsd:union>
      </xsd:simpleType>
    </xsd:element>
    <xsd:element name="Lecture" ma:index="26" nillable="true" ma:displayName="Lecture" ma:description="Identifiez-vous sur l'article que vous avez lu." ma:format="Dropdown" ma:list="UserInfo" ma:SharePointGroup="0" ma:internalName="Le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Trait_x00e9_" ma:index="28" ma:displayName="Traité" ma:default="0" ma:format="Dropdown" ma:internalName="Trait_x00e9_">
      <xsd:simpleType>
        <xsd:restriction base="dms:Boolean"/>
      </xsd:simpleType>
    </xsd:element>
    <xsd:element name="_Flow_SignoffStatus" ma:index="29" nillable="true" ma:displayName="Sign-off status" ma:internalName="Sign_x002d_off_x0020_status">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4f2a86-103e-41f8-8ea1-74e96e6b3884"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7b9bd46-a292-496d-8733-299f46527b11}" ma:internalName="TaxCatchAll" ma:showField="CatchAllData" ma:web="d04f2a86-103e-41f8-8ea1-74e96e6b38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0AF513-3BB2-46E1-AF10-E816CFCEBA4E}">
  <ds:schemaRefs>
    <ds:schemaRef ds:uri="http://schemas.microsoft.com/office/infopath/2007/PartnerControls"/>
    <ds:schemaRef ds:uri="http://purl.org/dc/terms/"/>
    <ds:schemaRef ds:uri="http://purl.org/dc/dcmitype/"/>
    <ds:schemaRef ds:uri="ca224051-86ac-4f10-9fc2-0d939a1e1116"/>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f953d6a3-4209-45f5-a51f-9b0f7b6534e7"/>
    <ds:schemaRef ds:uri="http://www.w3.org/XML/1998/namespace"/>
  </ds:schemaRefs>
</ds:datastoreItem>
</file>

<file path=customXml/itemProps2.xml><?xml version="1.0" encoding="utf-8"?>
<ds:datastoreItem xmlns:ds="http://schemas.openxmlformats.org/officeDocument/2006/customXml" ds:itemID="{A494F560-A4C8-453E-89D8-7E9478A4C452}">
  <ds:schemaRefs>
    <ds:schemaRef ds:uri="http://schemas.microsoft.com/sharepoint/v3/contenttype/forms"/>
  </ds:schemaRefs>
</ds:datastoreItem>
</file>

<file path=customXml/itemProps3.xml><?xml version="1.0" encoding="utf-8"?>
<ds:datastoreItem xmlns:ds="http://schemas.openxmlformats.org/officeDocument/2006/customXml" ds:itemID="{77F07F34-A997-4C6E-B59D-5B818A187DF2}"/>
</file>

<file path=docProps/app.xml><?xml version="1.0" encoding="utf-8"?>
<Properties xmlns="http://schemas.openxmlformats.org/officeDocument/2006/extended-properties" xmlns:vt="http://schemas.openxmlformats.org/officeDocument/2006/docPropsVTypes">
  <Template>(Présentation) Nouveaux_Masques_Powerpoint  – LIGHT PROPALES</Template>
  <TotalTime>5985</TotalTime>
  <Words>17626</Words>
  <Application>Microsoft Office PowerPoint</Application>
  <PresentationFormat>Grand écran</PresentationFormat>
  <Paragraphs>1669</Paragraphs>
  <Slides>62</Slides>
  <Notes>29</Notes>
  <HiddenSlides>0</HiddenSlides>
  <MMClips>0</MMClips>
  <ScaleCrop>false</ScaleCrop>
  <HeadingPairs>
    <vt:vector size="4" baseType="variant">
      <vt:variant>
        <vt:lpstr>Thème</vt:lpstr>
      </vt:variant>
      <vt:variant>
        <vt:i4>5</vt:i4>
      </vt:variant>
      <vt:variant>
        <vt:lpstr>Titres des diapositives</vt:lpstr>
      </vt:variant>
      <vt:variant>
        <vt:i4>62</vt:i4>
      </vt:variant>
    </vt:vector>
  </HeadingPairs>
  <TitlesOfParts>
    <vt:vector size="67" baseType="lpstr">
      <vt:lpstr>Thème TC23</vt:lpstr>
      <vt:lpstr>SNCF VOYAGEURS</vt:lpstr>
      <vt:lpstr>2_Conception personnalisée</vt:lpstr>
      <vt:lpstr>1_Masque Siège 2021</vt:lpstr>
      <vt:lpstr>3_Conception personnalisée</vt:lpstr>
      <vt:lpstr>Bouygues Immobilier – Projet PILOTE</vt:lpstr>
      <vt:lpstr>Proposition initiale présentée</vt:lpstr>
      <vt:lpstr>Présentation PowerPoint</vt:lpstr>
      <vt:lpstr>Contexte, enjeux et objectifs</vt:lpstr>
      <vt:lpstr>Notre compréhension du contexte et des objectifs de l’intervention souhaitée</vt:lpstr>
      <vt:lpstr>Les grands principes de notre démarche pour vous accompagner</vt:lpstr>
      <vt:lpstr>Les grands principes de notre démarche de conduite du changement</vt:lpstr>
      <vt:lpstr>Notre proposition de démarche</vt:lpstr>
      <vt:lpstr>Notre proposition d’accompagnement permet un équilibre entre mutualisation &amp; personnalisation des accompagnements </vt:lpstr>
      <vt:lpstr>Planning prévisionnel de notre intervention</vt:lpstr>
      <vt:lpstr>Notre proposition permet d’adapter l’accompagnement des pilotes en fonction des spécificités des populations concernées</vt:lpstr>
      <vt:lpstr>Exemple du vécu d’un collaborateur dans le pilote</vt:lpstr>
      <vt:lpstr>Z🔎OM | Méthode d'évaluation des retours utilisateurs </vt:lpstr>
      <vt:lpstr>Nos atouts</vt:lpstr>
      <vt:lpstr>Notre expérience : les enjeux d’une généralisation à anticiper</vt:lpstr>
      <vt:lpstr>Les atouts de Talan Consulting pour vous accompagner</vt:lpstr>
      <vt:lpstr>Zoom sur le chantier #1 Cadrage</vt:lpstr>
      <vt:lpstr>#1 – Cadrage</vt:lpstr>
      <vt:lpstr>Z🔎OM | Construction de la vision</vt:lpstr>
      <vt:lpstr>Zoom sur le chantier #2 Identification des rôles des collaborateurs &amp; Analyse d’impacts</vt:lpstr>
      <vt:lpstr>Identification des rôles des collaborateurs &amp; analyse d’impacts </vt:lpstr>
      <vt:lpstr>Z🔎OM | Elaboration de personae</vt:lpstr>
      <vt:lpstr>Z🔎OM | Outils et grille d’analyse d’impacts</vt:lpstr>
      <vt:lpstr>Zoom sur le chantier #3 Déploiement au sein des agences pilotes</vt:lpstr>
      <vt:lpstr>#3.1 – Préparation au déploiement au sein des agences</vt:lpstr>
      <vt:lpstr>Z🔎OM | Organisation de kick-off de lancement</vt:lpstr>
      <vt:lpstr>Z🔎OM | Définition et suivi des prérequis de déploiement</vt:lpstr>
      <vt:lpstr>#3.2 – Déploiement au sein des agences</vt:lpstr>
      <vt:lpstr>Z🔎OM | Formation – Population au sein des agences (1/2)</vt:lpstr>
      <vt:lpstr>Z🔎OM | Formation – Population au sein des agences (2/2)</vt:lpstr>
      <vt:lpstr>Z🔎OM | Recette outil et remontées terrain</vt:lpstr>
      <vt:lpstr>Zoom sur le chantier #3 bis Actions d’accompagnement hors pilotes </vt:lpstr>
      <vt:lpstr>Actions d’accompagnement complémentaires</vt:lpstr>
      <vt:lpstr>Z🔎OM | Formation – Population des partenaires externes</vt:lpstr>
      <vt:lpstr>Zoom sur le chantier #4 Retour d’expérience</vt:lpstr>
      <vt:lpstr>#4 – Retour d’expérience</vt:lpstr>
      <vt:lpstr>Z🔎OM | Illustration pour les REX pilote</vt:lpstr>
      <vt:lpstr>Notre proposition financière</vt:lpstr>
      <vt:lpstr>Notre proposition de dispositif se base sur un binôme expérimenté sous la supervision du partner de la practice P&amp;C</vt:lpstr>
      <vt:lpstr>Nos modes de fonctionnement avec vous</vt:lpstr>
      <vt:lpstr>MGU - Senior Manager (9 ans d’expérience)</vt:lpstr>
      <vt:lpstr>Proposition financière</vt:lpstr>
      <vt:lpstr>Nos références pertinentes</vt:lpstr>
      <vt:lpstr>Nos expériences significatives d’accompagnement dans des environnements &amp; contextes complexes</vt:lpstr>
      <vt:lpstr>Trois expériences significatives</vt:lpstr>
      <vt:lpstr>Extrait de nos références en conduite du changement</vt:lpstr>
      <vt:lpstr>Extrait de nos références en conduite du changement</vt:lpstr>
      <vt:lpstr>Refonte du SIRH Ateliers de co-création et rédaction du cahier des charges </vt:lpstr>
      <vt:lpstr>Accompagnement à la simplification de la suite achats (SRM)</vt:lpstr>
      <vt:lpstr>Déploiement de la plateforme d’échange (PFE) et du tableau de bord pilotage</vt:lpstr>
      <vt:lpstr>Neuflize OBC Accompagnement au changement du programme digital</vt:lpstr>
      <vt:lpstr>Programme NOVA – Accompagnement des utilisateurs métiers pour le déploiement d’un outil de back-office CLEVA et pilotage du chantier « Communication externe»</vt:lpstr>
      <vt:lpstr>Société Générale Accompagnement de la transformation culturelle de la DSI retail </vt:lpstr>
      <vt:lpstr>Groupe BPCE – Direction Innovation, Digital &amp; Data Organisation, conduite du changement et déploiement du programme Portail Commercial </vt:lpstr>
      <vt:lpstr>GRDF Conduite du changement I-change</vt:lpstr>
      <vt:lpstr>MMA Diagnostic de la direction indemnisation </vt:lpstr>
      <vt:lpstr>Présentation PowerPoint</vt:lpstr>
      <vt:lpstr>Présentation PowerPoint</vt:lpstr>
      <vt:lpstr>SNCF Réseau Accompagnement au développement du contract management</vt:lpstr>
      <vt:lpstr>Présentation PowerPoint</vt:lpstr>
      <vt:lpstr>Focus formation : nos attentes vis-à-vis de Bouygues Immobilier et ses partenaires sur la formation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GAYOU Clara (EXT)</dc:creator>
  <cp:lastModifiedBy>Anne-Eline GARAY</cp:lastModifiedBy>
  <cp:revision>2</cp:revision>
  <dcterms:created xsi:type="dcterms:W3CDTF">2022-08-01T13:59:35Z</dcterms:created>
  <dcterms:modified xsi:type="dcterms:W3CDTF">2024-01-11T14:48:14Z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0x010100F2B9C19B591D994EBC8A2669784C23FF</vt:lpwstr>
  </property>
  <property fmtid="{D5CDD505-2E9C-101B-9397-08002B2CF9AE}" pid="3" name="MediaServiceImageTags">
    <vt:lpwstr/>
  </property>
  <property fmtid="{D5CDD505-2E9C-101B-9397-08002B2CF9AE}" pid="4" name="Order">
    <vt:r8>10818800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MSIP_Label_c8d3f7c8-5c4b-4ab6-9486-a0a9eb08efa7_Enabled">
    <vt:lpwstr>true</vt:lpwstr>
  </property>
  <property fmtid="{D5CDD505-2E9C-101B-9397-08002B2CF9AE}" pid="12" name="MSIP_Label_c8d3f7c8-5c4b-4ab6-9486-a0a9eb08efa7_SetDate">
    <vt:lpwstr>2023-11-30T11:23:01Z</vt:lpwstr>
  </property>
  <property fmtid="{D5CDD505-2E9C-101B-9397-08002B2CF9AE}" pid="13" name="MSIP_Label_c8d3f7c8-5c4b-4ab6-9486-a0a9eb08efa7_Method">
    <vt:lpwstr>Standard</vt:lpwstr>
  </property>
  <property fmtid="{D5CDD505-2E9C-101B-9397-08002B2CF9AE}" pid="14" name="MSIP_Label_c8d3f7c8-5c4b-4ab6-9486-a0a9eb08efa7_Name">
    <vt:lpwstr>Interne - Groupe</vt:lpwstr>
  </property>
  <property fmtid="{D5CDD505-2E9C-101B-9397-08002B2CF9AE}" pid="15" name="MSIP_Label_c8d3f7c8-5c4b-4ab6-9486-a0a9eb08efa7_SiteId">
    <vt:lpwstr>4a7c8238-5799-4b16-9fc6-9ad8fce5a7d9</vt:lpwstr>
  </property>
  <property fmtid="{D5CDD505-2E9C-101B-9397-08002B2CF9AE}" pid="16" name="MSIP_Label_c8d3f7c8-5c4b-4ab6-9486-a0a9eb08efa7_ActionId">
    <vt:lpwstr>d4499743-99e8-4c04-9da9-af086da7eedf</vt:lpwstr>
  </property>
  <property fmtid="{D5CDD505-2E9C-101B-9397-08002B2CF9AE}" pid="17" name="MSIP_Label_c8d3f7c8-5c4b-4ab6-9486-a0a9eb08efa7_ContentBits">
    <vt:lpwstr>2</vt:lpwstr>
  </property>
</Properties>
</file>